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1"/>
  </p:notesMasterIdLst>
  <p:sldIdLst>
    <p:sldId id="256" r:id="rId3"/>
    <p:sldId id="328" r:id="rId4"/>
    <p:sldId id="257" r:id="rId5"/>
    <p:sldId id="329" r:id="rId6"/>
    <p:sldId id="289" r:id="rId7"/>
    <p:sldId id="291" r:id="rId8"/>
    <p:sldId id="292" r:id="rId9"/>
    <p:sldId id="290" r:id="rId10"/>
    <p:sldId id="330" r:id="rId11"/>
    <p:sldId id="294" r:id="rId12"/>
    <p:sldId id="364" r:id="rId13"/>
    <p:sldId id="365" r:id="rId14"/>
    <p:sldId id="366" r:id="rId15"/>
    <p:sldId id="295" r:id="rId16"/>
    <p:sldId id="367" r:id="rId17"/>
    <p:sldId id="368" r:id="rId18"/>
    <p:sldId id="369" r:id="rId19"/>
    <p:sldId id="370" r:id="rId20"/>
    <p:sldId id="371" r:id="rId21"/>
    <p:sldId id="372" r:id="rId22"/>
    <p:sldId id="373" r:id="rId23"/>
    <p:sldId id="374" r:id="rId24"/>
    <p:sldId id="375" r:id="rId25"/>
    <p:sldId id="376" r:id="rId26"/>
    <p:sldId id="377" r:id="rId27"/>
    <p:sldId id="378" r:id="rId28"/>
    <p:sldId id="379" r:id="rId29"/>
    <p:sldId id="380" r:id="rId30"/>
    <p:sldId id="381" r:id="rId31"/>
    <p:sldId id="382" r:id="rId32"/>
    <p:sldId id="383" r:id="rId33"/>
    <p:sldId id="384" r:id="rId34"/>
    <p:sldId id="385" r:id="rId35"/>
    <p:sldId id="386" r:id="rId36"/>
    <p:sldId id="387" r:id="rId37"/>
    <p:sldId id="388" r:id="rId38"/>
    <p:sldId id="389" r:id="rId39"/>
    <p:sldId id="278"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called Voter Participation and Costs of Elections, we’ll look at how these two factors can affect the outcomes and aftermath of elections.	</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079472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there have been proposals to increase turnout, including making registering to vote easier, keeping polls open longer, and moving election day to the weekend, they have not been adopted. Some states have made moves that critics say reduces voting even further.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1670314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you likely to vote in the next election? Why or why not?</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7861424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titled Special Interest Politics, we’ll explore what special interest groups are and how they influence the political system.</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642605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though special interest groups are small, they have sway over political leaders because they are well-organized and focused on a particular issue.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70706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Many political issues are of intense interest to a relatively small group. For example, many U.S. drivers do not much care where their car tires were made—they just want good quality as inexpensively as possible. Special interest politics can be broken down into three main areas: special interest groups, pork-barrel spending, and logrolling.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 interest groups are groups that are small in number relative to the nation but quite well-organized and focused on a specific issue. A special interest group can pressure legislators to enact public policies that do not benefit society as a whole. There are four main types of interest groups concerned with economic impact: Business groups, Labor groups, Agricultural groups, Professional associations.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2003, President Bush signed into law a substantial expansion of Medicare that helped the elderly pay for prescription drugs. While there were about 40 million people over the age of 65 in the U.S. at the time (meaning they were eligible for Medicare), there was an equal amount of people who were uninsured. Thanks to the lobbying of the American Association for Retired People, or AARP, the expensive Medicare expansion passed into law. Nothing was done for the uninsured, presumably because they had no group to lobby for them.</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economic policies produce gains whose beneficiaries are easily identifiable. Costs can be partly or entirely shared by a large number who remain anonymous. A democratic political system probably has a bias toward those who are identifiable. Special interests are more likely to arise from a group that is easily identifiable.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Policies that block imports will benefit the firms that would have competed with those imports—and workers at those firms—who are likely to be quite visible. Consumers who would have preferred to purchase the imported products and thus bear some costs of the protectionist policy are much less visible.</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aluminum. Explain how this is an example of a policy with identifiable winners and anonymous losers.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141579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Just as markets can face issues that lead to undesirable outcomes, a democratic system of government can also make mistakes. A democratic system can enact policies that do not benefit society as a whole. Also, a democratic system can fail to enact policies that would have benefited society as a whole. This chapter discusses some practical difficulties of democracy from an economic viewpoint.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aluminum. Explain how this is an example of a policy with identifiable winners and anonymous losers. The tariff on imported aluminum will help the domestic aluminum industry, but it will impose costs on U.S. consumers. The tariff will increase the price of aluminum. As a result, the price of any product in aluminum cans, such as soft drinks, will probably increase to cover the higher cost of the aluminum. Therefore, U.S. consumers of canned goods will pay for the tariff.</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5575837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Politicians have an incentive to ensure that they spend government money in their home state or district, where it will benefit their constituents in a direct and obvious way. Pork-barrel spending is legislation that benefits mainly a single political district. The benefits of pork-barrel spending are obvious and direct to local voters, while the costs are spread over the entire country.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Pork-barrel spending is considered a waste of government funds because the spending adds up to massive amounts, and the benefits are typically limited to a small group of people.</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2852198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Logrolling is an action in which a group of legislators agree to vote for a package of otherwise unrelated laws that they individually favor. Logrolling can encourage pork-barrel spending. For example, if one member of Congress suggests building a new bridge in their own district, the other members might oppose it. However, if 51% of the legislators come together, they can pass a bill that includes a bridge or hospital for every one of their districts.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1005508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Flaws in the Democratic System of Government. By the end of this video, you will be able to assess the median voter theory, explain the voting cycle, and analyze the interrelationship between markets and government.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1957516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advantage of democracy over other systems is that it allows everyone in a society an equal say and therefore may reduce the possibility of a small group of wealthy oligarchs oppressing the masses.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voters face three or more choices, however, voting may not always be a useful way of determining what the majority prefers.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Consider an election in a state where 60% of the population is liberal and 40% is conservative. If there are only two candidates, one from each side, the liberal candidate will most likely win. If there are two liberal candidates, they may split the liberal vote, and the minority party may win if they only have one candidate. In this case, the outcome does not reflect the majority's preference.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think of political positions along a spectrum from left to right, the median voter is in the middle of the spectrum. The median voter theory argues that politicians will try to match policies to what pleases the median voter preferences.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call the situation in which Choice A is preferred by a majority over Choice B, Choice B is preferred by a majority over Choice C, and Choice C is preferred by a majority over Choice A </a:t>
            </a:r>
            <a:r>
              <a:rPr lang="en-US" sz="1200" kern="1200" dirty="0" err="1">
                <a:solidFill>
                  <a:schemeClr val="tx1"/>
                </a:solidFill>
                <a:effectLst/>
                <a:latin typeface="+mn-lt"/>
                <a:ea typeface="+mn-ea"/>
                <a:cs typeface="+mn-cs"/>
              </a:rPr>
              <a:t>a</a:t>
            </a:r>
            <a:r>
              <a:rPr lang="en-US" sz="1200" kern="1200" dirty="0">
                <a:solidFill>
                  <a:schemeClr val="tx1"/>
                </a:solidFill>
                <a:effectLst/>
                <a:latin typeface="+mn-lt"/>
                <a:ea typeface="+mn-ea"/>
                <a:cs typeface="+mn-cs"/>
              </a:rPr>
              <a:t> voting cycle. The result of a voting cycle will be determined by the order in which stakeholders present and vote on choices, not by majority rule, because every choice is both preferred to some alternative and also not preferred to another alternative.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United States has a lower voting participation rate than several other democratic countries. In the last few decades, only 55 to 65 percent of voting age citizens have voted in elections in the U.S. In countries like Germany, France, and Spain, that number is between 75 and 80 percent.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Private sector firms are subject to the self-correcting mechanism of the marketplace, but government agencies do not sell products in a market. When firms charge too much or produce a product no one wants to buy, they suffer losses and may go out of business. Government agencies receive money from taxes, not sales. They do not have competitors from which citizens could purchase alternative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dirty="0"/>
          </a:p>
        </p:txBody>
      </p:sp>
    </p:spTree>
    <p:extLst>
      <p:ext uri="{BB962C8B-B14F-4D97-AF65-F5344CB8AC3E}">
        <p14:creationId xmlns:p14="http://schemas.microsoft.com/office/powerpoint/2010/main" val="1803364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Markets are very good at allocating society's scarce resources. Markets may sometimes produce unwanted results, such as monopoly, pollution, and poverty. Government can help correct the problems of markets, but government intervention is not always a perfect solution. We must not idealize or demonize either unregulated markets or government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dirty="0"/>
          </a:p>
        </p:txBody>
      </p:sp>
    </p:spTree>
    <p:extLst>
      <p:ext uri="{BB962C8B-B14F-4D97-AF65-F5344CB8AC3E}">
        <p14:creationId xmlns:p14="http://schemas.microsoft.com/office/powerpoint/2010/main" val="16198860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study of economics is neither politically conservative, nor moderate, nor liberal. Conservatives may tend to emphasize the virtues of markets and the limitations of government, while liberals may tend to emphasize the shortcomings of markets and the need for government programs.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26043916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the federal Department of Education increases interest rates on student loans and shortens the payback period. How is this different from a commercial bank, which increases interest rates charged and shortens the length of loans?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41590229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the federal Department of Education increases interest rates on student loans and shortens the payback period. How is this different from a commercial bank, which increases interest rates charged and shortens the length of loans?</a:t>
            </a:r>
          </a:p>
          <a:p>
            <a:endParaRPr lang="en-US" dirty="0"/>
          </a:p>
          <a:p>
            <a:r>
              <a:rPr lang="en-US" dirty="0"/>
              <a:t>If one commercial bank makes its loan terms less favorable, consumers can seek loans from the bank’s competitors. In the case of the federal Department of Education, students don’t have a competitor from which they can borrow.</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414681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following countries have laws that require voting: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Australia, Belgium, Italy, Greece, Turkey, Singapore, most Latin American nations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817457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have suggested why a utility-maximizing person might rationally decide not to vote or not care about an election. The Board of Elections measures the margin of victory in hundreds, thousands, or even millions of votes. A rational voter will recognize that one vote is extremely unlikely to make a difference. The theory of rational ignorance holds that people will not vote if the costs of voting is too high or they feel their vote will not be decisive.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Spending is a big part of elections. In the 2016 presidential election, a total of 6.8 billion dollars was spent. Critics say raising that money entangles politicians with special interest groups, and some would prefer a system where spending was restricted.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But, how much restriction should there be? That 2016 spending was about one-twenty-fifth of one percent of the U.S. economy that year, and only one-tenth of one percent of total government spending programs. In other words, it’s a pretty small percentage of both.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Research on voting behavior has indicated that people who are more settled or "connected" to society vote more frequently. According to the Washington Post, more married people vote than single people. Those with a job vote more than the unemployed. Those who report that they know their neighbors and talk to them are more likely to vote than socially isolated people. Those with a higher income and level of education are also more likely to vote.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Politicians typically target their campaigns at people who are most likely to vote.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896644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28.xml.rels><?xml version="1.0" encoding="UTF-8" standalone="yes"?>
<Relationships xmlns="http://schemas.openxmlformats.org/package/2006/relationships"><Relationship Id="rId8" Type="http://schemas.openxmlformats.org/officeDocument/2006/relationships/image" Target="../media/image31.svg"/><Relationship Id="rId13" Type="http://schemas.openxmlformats.org/officeDocument/2006/relationships/image" Target="../media/image36.png"/><Relationship Id="rId18" Type="http://schemas.openxmlformats.org/officeDocument/2006/relationships/image" Target="../media/image41.sv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svg"/><Relationship Id="rId17" Type="http://schemas.openxmlformats.org/officeDocument/2006/relationships/image" Target="../media/image40.png"/><Relationship Id="rId2" Type="http://schemas.openxmlformats.org/officeDocument/2006/relationships/notesSlide" Target="../notesSlides/notesSlide26.xml"/><Relationship Id="rId16" Type="http://schemas.openxmlformats.org/officeDocument/2006/relationships/image" Target="../media/image39.svg"/><Relationship Id="rId20" Type="http://schemas.openxmlformats.org/officeDocument/2006/relationships/image" Target="../media/image43.svg"/><Relationship Id="rId1" Type="http://schemas.openxmlformats.org/officeDocument/2006/relationships/slideLayout" Target="../slideLayouts/slideLayout1.xml"/><Relationship Id="rId6" Type="http://schemas.openxmlformats.org/officeDocument/2006/relationships/image" Target="../media/image29.sv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svg"/><Relationship Id="rId19" Type="http://schemas.openxmlformats.org/officeDocument/2006/relationships/image" Target="../media/image42.png"/><Relationship Id="rId4" Type="http://schemas.openxmlformats.org/officeDocument/2006/relationships/image" Target="../media/image27.svg"/><Relationship Id="rId9" Type="http://schemas.openxmlformats.org/officeDocument/2006/relationships/image" Target="../media/image32.png"/><Relationship Id="rId14" Type="http://schemas.openxmlformats.org/officeDocument/2006/relationships/image" Target="../media/image37.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45.svg"/></Relationships>
</file>

<file path=ppt/slides/_rels/slide31.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53.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image" Target="../media/image5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29497"/>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Voter Participation and Costs of Elections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57293"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Future Turnout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2DD544E-BCA8-4CF7-BA50-7AEF74A45733}"/>
              </a:ext>
            </a:extLst>
          </p:cNvPr>
          <p:cNvSpPr txBox="1"/>
          <p:nvPr/>
        </p:nvSpPr>
        <p:spPr>
          <a:xfrm>
            <a:off x="3797709" y="1490217"/>
            <a:ext cx="4596581" cy="523220"/>
          </a:xfrm>
          <a:prstGeom prst="rect">
            <a:avLst/>
          </a:prstGeom>
          <a:noFill/>
        </p:spPr>
        <p:txBody>
          <a:bodyPr wrap="square" rtlCol="0">
            <a:spAutoFit/>
          </a:bodyPr>
          <a:lstStyle/>
          <a:p>
            <a:pPr algn="ctr"/>
            <a:r>
              <a:rPr lang="en-US" sz="2800" dirty="0"/>
              <a:t>Proposals to Increase Turnout</a:t>
            </a:r>
          </a:p>
        </p:txBody>
      </p:sp>
      <p:grpSp>
        <p:nvGrpSpPr>
          <p:cNvPr id="5" name="Group 4">
            <a:extLst>
              <a:ext uri="{FF2B5EF4-FFF2-40B4-BE49-F238E27FC236}">
                <a16:creationId xmlns:a16="http://schemas.microsoft.com/office/drawing/2014/main" id="{C5E15228-DA24-4575-B7A9-BEAAD04E245F}"/>
              </a:ext>
            </a:extLst>
          </p:cNvPr>
          <p:cNvGrpSpPr/>
          <p:nvPr/>
        </p:nvGrpSpPr>
        <p:grpSpPr>
          <a:xfrm>
            <a:off x="3374169" y="2593421"/>
            <a:ext cx="5443662" cy="693935"/>
            <a:chOff x="1906953" y="1849761"/>
            <a:chExt cx="5443662" cy="693935"/>
          </a:xfrm>
          <a:solidFill>
            <a:srgbClr val="5A7E83"/>
          </a:solidFill>
        </p:grpSpPr>
        <p:sp>
          <p:nvSpPr>
            <p:cNvPr id="6" name="Rectangle 5">
              <a:extLst>
                <a:ext uri="{FF2B5EF4-FFF2-40B4-BE49-F238E27FC236}">
                  <a16:creationId xmlns:a16="http://schemas.microsoft.com/office/drawing/2014/main" id="{2146883F-9E2E-418D-B7A0-2DEF099CD7F8}"/>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7" name="TextBox 6">
              <a:extLst>
                <a:ext uri="{FF2B5EF4-FFF2-40B4-BE49-F238E27FC236}">
                  <a16:creationId xmlns:a16="http://schemas.microsoft.com/office/drawing/2014/main" id="{6481E66B-AF54-4526-BA2C-7EA06F37E697}"/>
                </a:ext>
              </a:extLst>
            </p:cNvPr>
            <p:cNvSpPr txBox="1"/>
            <p:nvPr/>
          </p:nvSpPr>
          <p:spPr>
            <a:xfrm>
              <a:off x="1967835" y="1935118"/>
              <a:ext cx="5274381" cy="523220"/>
            </a:xfrm>
            <a:prstGeom prst="rect">
              <a:avLst/>
            </a:prstGeom>
            <a:grpFill/>
          </p:spPr>
          <p:txBody>
            <a:bodyPr wrap="square" rtlCol="0">
              <a:spAutoFit/>
            </a:bodyPr>
            <a:lstStyle/>
            <a:p>
              <a:pPr algn="ctr"/>
              <a:r>
                <a:rPr lang="en-US" sz="2800" dirty="0">
                  <a:solidFill>
                    <a:schemeClr val="bg1"/>
                  </a:solidFill>
                </a:rPr>
                <a:t>Make it easier to register to vote</a:t>
              </a:r>
            </a:p>
          </p:txBody>
        </p:sp>
      </p:grpSp>
      <p:grpSp>
        <p:nvGrpSpPr>
          <p:cNvPr id="8" name="Group 7">
            <a:extLst>
              <a:ext uri="{FF2B5EF4-FFF2-40B4-BE49-F238E27FC236}">
                <a16:creationId xmlns:a16="http://schemas.microsoft.com/office/drawing/2014/main" id="{2F31A30C-4C75-4E7D-ADBA-A8F95250AB45}"/>
              </a:ext>
            </a:extLst>
          </p:cNvPr>
          <p:cNvGrpSpPr/>
          <p:nvPr/>
        </p:nvGrpSpPr>
        <p:grpSpPr>
          <a:xfrm>
            <a:off x="3374169" y="3412185"/>
            <a:ext cx="5443662" cy="693935"/>
            <a:chOff x="1906953" y="2649539"/>
            <a:chExt cx="5443662" cy="693935"/>
          </a:xfrm>
          <a:solidFill>
            <a:srgbClr val="5A7E83"/>
          </a:solidFill>
        </p:grpSpPr>
        <p:sp>
          <p:nvSpPr>
            <p:cNvPr id="9" name="Rectangle 8">
              <a:extLst>
                <a:ext uri="{FF2B5EF4-FFF2-40B4-BE49-F238E27FC236}">
                  <a16:creationId xmlns:a16="http://schemas.microsoft.com/office/drawing/2014/main" id="{923FC319-EED7-4764-8B11-76D7002FF8BE}"/>
                </a:ext>
              </a:extLst>
            </p:cNvPr>
            <p:cNvSpPr/>
            <p:nvPr/>
          </p:nvSpPr>
          <p:spPr>
            <a:xfrm>
              <a:off x="1906953" y="264953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0" name="TextBox 9">
              <a:extLst>
                <a:ext uri="{FF2B5EF4-FFF2-40B4-BE49-F238E27FC236}">
                  <a16:creationId xmlns:a16="http://schemas.microsoft.com/office/drawing/2014/main" id="{2CF951D6-51C4-49F5-9A87-77DD67C7ED95}"/>
                </a:ext>
              </a:extLst>
            </p:cNvPr>
            <p:cNvSpPr txBox="1"/>
            <p:nvPr/>
          </p:nvSpPr>
          <p:spPr>
            <a:xfrm>
              <a:off x="1960460" y="2734896"/>
              <a:ext cx="5274381" cy="523220"/>
            </a:xfrm>
            <a:prstGeom prst="rect">
              <a:avLst/>
            </a:prstGeom>
            <a:grpFill/>
          </p:spPr>
          <p:txBody>
            <a:bodyPr wrap="square" rtlCol="0">
              <a:spAutoFit/>
            </a:bodyPr>
            <a:lstStyle/>
            <a:p>
              <a:pPr algn="ctr"/>
              <a:r>
                <a:rPr lang="en-US" sz="2800" dirty="0">
                  <a:solidFill>
                    <a:schemeClr val="bg1"/>
                  </a:solidFill>
                </a:rPr>
                <a:t>Keep polls open for more hours</a:t>
              </a:r>
            </a:p>
          </p:txBody>
        </p:sp>
      </p:grpSp>
      <p:grpSp>
        <p:nvGrpSpPr>
          <p:cNvPr id="11" name="Group 10">
            <a:extLst>
              <a:ext uri="{FF2B5EF4-FFF2-40B4-BE49-F238E27FC236}">
                <a16:creationId xmlns:a16="http://schemas.microsoft.com/office/drawing/2014/main" id="{BCAC3A9A-E152-4EDF-9051-A67B91457351}"/>
              </a:ext>
            </a:extLst>
          </p:cNvPr>
          <p:cNvGrpSpPr/>
          <p:nvPr/>
        </p:nvGrpSpPr>
        <p:grpSpPr>
          <a:xfrm>
            <a:off x="3374169" y="4230949"/>
            <a:ext cx="5443662" cy="693935"/>
            <a:chOff x="1906953" y="3449317"/>
            <a:chExt cx="5443662" cy="693935"/>
          </a:xfrm>
          <a:solidFill>
            <a:srgbClr val="5A7E83"/>
          </a:solidFill>
        </p:grpSpPr>
        <p:sp>
          <p:nvSpPr>
            <p:cNvPr id="12" name="Rectangle 11">
              <a:extLst>
                <a:ext uri="{FF2B5EF4-FFF2-40B4-BE49-F238E27FC236}">
                  <a16:creationId xmlns:a16="http://schemas.microsoft.com/office/drawing/2014/main" id="{5E7F3B16-7C32-454A-8E8F-58DF72A40672}"/>
                </a:ext>
              </a:extLst>
            </p:cNvPr>
            <p:cNvSpPr/>
            <p:nvPr/>
          </p:nvSpPr>
          <p:spPr>
            <a:xfrm>
              <a:off x="1906953" y="3449317"/>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3" name="TextBox 12">
              <a:extLst>
                <a:ext uri="{FF2B5EF4-FFF2-40B4-BE49-F238E27FC236}">
                  <a16:creationId xmlns:a16="http://schemas.microsoft.com/office/drawing/2014/main" id="{D7836693-8488-42AA-96D8-D8041F25F563}"/>
                </a:ext>
              </a:extLst>
            </p:cNvPr>
            <p:cNvSpPr txBox="1"/>
            <p:nvPr/>
          </p:nvSpPr>
          <p:spPr>
            <a:xfrm>
              <a:off x="1967835" y="3534674"/>
              <a:ext cx="5274381" cy="523220"/>
            </a:xfrm>
            <a:prstGeom prst="rect">
              <a:avLst/>
            </a:prstGeom>
            <a:grpFill/>
          </p:spPr>
          <p:txBody>
            <a:bodyPr wrap="square" rtlCol="0">
              <a:spAutoFit/>
            </a:bodyPr>
            <a:lstStyle/>
            <a:p>
              <a:pPr algn="ctr"/>
              <a:r>
                <a:rPr lang="en-US" sz="2800" dirty="0">
                  <a:solidFill>
                    <a:schemeClr val="bg1"/>
                  </a:solidFill>
                </a:rPr>
                <a:t>Move Election Day to the weekend</a:t>
              </a:r>
            </a:p>
          </p:txBody>
        </p:sp>
      </p:grpSp>
    </p:spTree>
    <p:extLst>
      <p:ext uri="{BB962C8B-B14F-4D97-AF65-F5344CB8AC3E}">
        <p14:creationId xmlns:p14="http://schemas.microsoft.com/office/powerpoint/2010/main" val="2145326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06531"/>
            <a:ext cx="9273061" cy="1015663"/>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Are you likely to vote in the next election? Why or why not?</a:t>
            </a:r>
          </a:p>
          <a:p>
            <a:pPr algn="ctr"/>
            <a:endParaRPr lang="en-US" sz="2000" dirty="0">
              <a:solidFill>
                <a:schemeClr val="bg1"/>
              </a:solidFill>
            </a:endParaRPr>
          </a:p>
        </p:txBody>
      </p:sp>
      <p:pic>
        <p:nvPicPr>
          <p:cNvPr id="5" name="Picture 4" descr="A picture of a person holding buttons that say &quot;Vote&quot;">
            <a:extLst>
              <a:ext uri="{FF2B5EF4-FFF2-40B4-BE49-F238E27FC236}">
                <a16:creationId xmlns:a16="http://schemas.microsoft.com/office/drawing/2014/main" id="{03F7DC08-FB57-4BFF-9DD7-CCEB604378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0271" y="2854012"/>
            <a:ext cx="2511456" cy="3767184"/>
          </a:xfrm>
          <a:prstGeom prst="rect">
            <a:avLst/>
          </a:prstGeom>
        </p:spPr>
      </p:pic>
    </p:spTree>
    <p:extLst>
      <p:ext uri="{BB962C8B-B14F-4D97-AF65-F5344CB8AC3E}">
        <p14:creationId xmlns:p14="http://schemas.microsoft.com/office/powerpoint/2010/main" val="1744979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41132"/>
            <a:ext cx="9273061" cy="255454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theory of rational ignorance says voters will recognize that their single vote is extremely unlikely to influence the outcome of an election.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a consequence, they will choose to remain uninformed about issues and not vote.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theory helps explain why voter turnout is so low in the United States.</a:t>
            </a:r>
          </a:p>
          <a:p>
            <a:endParaRPr lang="en-US" sz="2000" dirty="0">
              <a:solidFill>
                <a:schemeClr val="bg1"/>
              </a:solidFill>
            </a:endParaRPr>
          </a:p>
        </p:txBody>
      </p:sp>
    </p:spTree>
    <p:extLst>
      <p:ext uri="{BB962C8B-B14F-4D97-AF65-F5344CB8AC3E}">
        <p14:creationId xmlns:p14="http://schemas.microsoft.com/office/powerpoint/2010/main" val="1511256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604823" y="2629535"/>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Special Interest Politics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16872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Special Interest Groups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ic of human figurines in groups each holding a sign that says 'Special Interest'">
            <a:extLst>
              <a:ext uri="{FF2B5EF4-FFF2-40B4-BE49-F238E27FC236}">
                <a16:creationId xmlns:a16="http://schemas.microsoft.com/office/drawing/2014/main" id="{A9B2B81F-749A-4458-8148-9A084F407C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428750"/>
            <a:ext cx="5715000" cy="4000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5BCCA0E-24BD-4E14-B9BA-DB1155A2D75E}"/>
              </a:ext>
            </a:extLst>
          </p:cNvPr>
          <p:cNvSpPr txBox="1"/>
          <p:nvPr/>
        </p:nvSpPr>
        <p:spPr>
          <a:xfrm>
            <a:off x="1802523" y="5720092"/>
            <a:ext cx="8586953" cy="707886"/>
          </a:xfrm>
          <a:prstGeom prst="rect">
            <a:avLst/>
          </a:prstGeom>
          <a:solidFill>
            <a:srgbClr val="627981"/>
          </a:solidFill>
        </p:spPr>
        <p:txBody>
          <a:bodyPr wrap="square" rtlCol="0">
            <a:spAutoFit/>
          </a:bodyPr>
          <a:lstStyle/>
          <a:p>
            <a:pPr algn="ctr"/>
            <a:r>
              <a:rPr lang="en-US" sz="2000" dirty="0">
                <a:solidFill>
                  <a:schemeClr val="bg1"/>
                </a:solidFill>
              </a:rPr>
              <a:t>Even though special interest groups are small, they have sway over political leaders because they are well-organized and focused on a particular issue.</a:t>
            </a:r>
          </a:p>
        </p:txBody>
      </p:sp>
    </p:spTree>
    <p:extLst>
      <p:ext uri="{BB962C8B-B14F-4D97-AF65-F5344CB8AC3E}">
        <p14:creationId xmlns:p14="http://schemas.microsoft.com/office/powerpoint/2010/main" val="2794956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24936"/>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political issues are of intense interest to a relatively small group.</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many U.S. drivers do not much care where their car tires were made—they just want good quality as inexpensively as possible.</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 interest politics can be broken down into three main areas: special interest groups, pork-barrel spending, and logrolling.</a:t>
              </a:r>
            </a:p>
          </p:txBody>
        </p:sp>
      </p:grpSp>
    </p:spTree>
    <p:extLst>
      <p:ext uri="{BB962C8B-B14F-4D97-AF65-F5344CB8AC3E}">
        <p14:creationId xmlns:p14="http://schemas.microsoft.com/office/powerpoint/2010/main" val="34463505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Special Interest Groups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Graphic 6" descr="Bar graph with upward trend">
            <a:extLst>
              <a:ext uri="{FF2B5EF4-FFF2-40B4-BE49-F238E27FC236}">
                <a16:creationId xmlns:a16="http://schemas.microsoft.com/office/drawing/2014/main" id="{F123DAC3-A09A-44EC-AEA4-485F6062CB7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88205" y="5239343"/>
            <a:ext cx="1305764" cy="1305764"/>
          </a:xfrm>
          <a:prstGeom prst="rect">
            <a:avLst/>
          </a:prstGeom>
        </p:spPr>
      </p:pic>
      <p:pic>
        <p:nvPicPr>
          <p:cNvPr id="9" name="Graphic 8" descr="Briefcase">
            <a:extLst>
              <a:ext uri="{FF2B5EF4-FFF2-40B4-BE49-F238E27FC236}">
                <a16:creationId xmlns:a16="http://schemas.microsoft.com/office/drawing/2014/main" id="{ACED08F9-0CB3-4353-947B-07EEFCA59B7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83042" y="5239343"/>
            <a:ext cx="1305764" cy="1305764"/>
          </a:xfrm>
          <a:prstGeom prst="rect">
            <a:avLst/>
          </a:prstGeom>
        </p:spPr>
      </p:pic>
      <p:pic>
        <p:nvPicPr>
          <p:cNvPr id="11" name="Graphic 10" descr="Apple">
            <a:extLst>
              <a:ext uri="{FF2B5EF4-FFF2-40B4-BE49-F238E27FC236}">
                <a16:creationId xmlns:a16="http://schemas.microsoft.com/office/drawing/2014/main" id="{4B2C52C6-4F66-4253-8D25-78B190B86E1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18097" y="5239343"/>
            <a:ext cx="1305764" cy="1305764"/>
          </a:xfrm>
          <a:prstGeom prst="rect">
            <a:avLst/>
          </a:prstGeom>
        </p:spPr>
      </p:pic>
      <p:pic>
        <p:nvPicPr>
          <p:cNvPr id="13" name="Graphic 12" descr="Wrench">
            <a:extLst>
              <a:ext uri="{FF2B5EF4-FFF2-40B4-BE49-F238E27FC236}">
                <a16:creationId xmlns:a16="http://schemas.microsoft.com/office/drawing/2014/main" id="{27074719-A9D6-4250-9EEE-AA54426AAB9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253151" y="5289755"/>
            <a:ext cx="1235688" cy="1235688"/>
          </a:xfrm>
          <a:prstGeom prst="rect">
            <a:avLst/>
          </a:prstGeom>
        </p:spPr>
      </p:pic>
      <p:grpSp>
        <p:nvGrpSpPr>
          <p:cNvPr id="12" name="Group 11">
            <a:extLst>
              <a:ext uri="{FF2B5EF4-FFF2-40B4-BE49-F238E27FC236}">
                <a16:creationId xmlns:a16="http://schemas.microsoft.com/office/drawing/2014/main" id="{CB2738F4-27CB-4AA5-8A27-FD03F55BA169}"/>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9BA6DAE-BCD0-4851-988D-89E3DC7FB3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F6AE7797-91DE-433A-A47E-BF5BCD4FF500}"/>
                </a:ext>
              </a:extLst>
            </p:cNvPr>
            <p:cNvSpPr txBox="1"/>
            <p:nvPr/>
          </p:nvSpPr>
          <p:spPr>
            <a:xfrm>
              <a:off x="599386" y="17702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Special interest groups </a:t>
              </a:r>
              <a:r>
                <a:rPr lang="en-US" sz="2000" dirty="0">
                  <a:solidFill>
                    <a:schemeClr val="bg1"/>
                  </a:solidFill>
                </a:rPr>
                <a:t>are groups that are small in number relative to the nation but quite well-organized and focused on a specific issue.</a:t>
              </a:r>
            </a:p>
          </p:txBody>
        </p:sp>
      </p:grpSp>
      <p:grpSp>
        <p:nvGrpSpPr>
          <p:cNvPr id="17" name="Group 16">
            <a:extLst>
              <a:ext uri="{FF2B5EF4-FFF2-40B4-BE49-F238E27FC236}">
                <a16:creationId xmlns:a16="http://schemas.microsoft.com/office/drawing/2014/main" id="{5D379470-DB94-4DEE-8F85-DE62088BF868}"/>
              </a:ext>
            </a:extLst>
          </p:cNvPr>
          <p:cNvGrpSpPr/>
          <p:nvPr/>
        </p:nvGrpSpPr>
        <p:grpSpPr>
          <a:xfrm>
            <a:off x="2135749" y="2521285"/>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4A0E475-83ED-419B-8E3F-01712BEA5BA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250DB720-E843-4A2D-9C0B-8B657C76B0BC}"/>
                </a:ext>
              </a:extLst>
            </p:cNvPr>
            <p:cNvSpPr txBox="1"/>
            <p:nvPr/>
          </p:nvSpPr>
          <p:spPr>
            <a:xfrm>
              <a:off x="599386" y="17702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special interest group can pressure legislators to enact public policies that do not benefit society as a whole.</a:t>
              </a:r>
            </a:p>
          </p:txBody>
        </p:sp>
      </p:grpSp>
      <p:grpSp>
        <p:nvGrpSpPr>
          <p:cNvPr id="20" name="Group 19">
            <a:extLst>
              <a:ext uri="{FF2B5EF4-FFF2-40B4-BE49-F238E27FC236}">
                <a16:creationId xmlns:a16="http://schemas.microsoft.com/office/drawing/2014/main" id="{3AFCBB57-7BFD-4F60-BD6A-0F821BD927BD}"/>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CBA333-8456-49FD-900E-7925C5F993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0902F23-93C5-4C4D-98DE-889A23E7805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four main types of interest groups concerned with economic impact:</a:t>
              </a:r>
            </a:p>
          </p:txBody>
        </p:sp>
      </p:grpSp>
      <p:sp>
        <p:nvSpPr>
          <p:cNvPr id="3" name="TextBox 2">
            <a:extLst>
              <a:ext uri="{FF2B5EF4-FFF2-40B4-BE49-F238E27FC236}">
                <a16:creationId xmlns:a16="http://schemas.microsoft.com/office/drawing/2014/main" id="{BEAACC1C-8235-40EC-A73A-124E98FE4D37}"/>
              </a:ext>
            </a:extLst>
          </p:cNvPr>
          <p:cNvSpPr txBox="1"/>
          <p:nvPr/>
        </p:nvSpPr>
        <p:spPr>
          <a:xfrm>
            <a:off x="2135749" y="4490461"/>
            <a:ext cx="1190775" cy="646331"/>
          </a:xfrm>
          <a:prstGeom prst="rect">
            <a:avLst/>
          </a:prstGeom>
          <a:solidFill>
            <a:srgbClr val="627981"/>
          </a:solidFill>
        </p:spPr>
        <p:txBody>
          <a:bodyPr wrap="square" rtlCol="0">
            <a:spAutoFit/>
          </a:bodyPr>
          <a:lstStyle/>
          <a:p>
            <a:pPr algn="ctr"/>
            <a:r>
              <a:rPr lang="en-US" dirty="0">
                <a:solidFill>
                  <a:schemeClr val="bg1"/>
                </a:solidFill>
              </a:rPr>
              <a:t>Business groups</a:t>
            </a:r>
          </a:p>
        </p:txBody>
      </p:sp>
      <p:sp>
        <p:nvSpPr>
          <p:cNvPr id="23" name="TextBox 22">
            <a:extLst>
              <a:ext uri="{FF2B5EF4-FFF2-40B4-BE49-F238E27FC236}">
                <a16:creationId xmlns:a16="http://schemas.microsoft.com/office/drawing/2014/main" id="{9D730CFE-B392-462A-9924-17FCE4C4DF96}"/>
              </a:ext>
            </a:extLst>
          </p:cNvPr>
          <p:cNvSpPr txBox="1"/>
          <p:nvPr/>
        </p:nvSpPr>
        <p:spPr>
          <a:xfrm>
            <a:off x="4368140" y="4490460"/>
            <a:ext cx="1190775" cy="646331"/>
          </a:xfrm>
          <a:prstGeom prst="rect">
            <a:avLst/>
          </a:prstGeom>
          <a:solidFill>
            <a:srgbClr val="627981"/>
          </a:solidFill>
        </p:spPr>
        <p:txBody>
          <a:bodyPr wrap="square" rtlCol="0">
            <a:spAutoFit/>
          </a:bodyPr>
          <a:lstStyle/>
          <a:p>
            <a:pPr algn="ctr"/>
            <a:r>
              <a:rPr lang="en-US" dirty="0">
                <a:solidFill>
                  <a:schemeClr val="bg1"/>
                </a:solidFill>
              </a:rPr>
              <a:t>Labor groups</a:t>
            </a:r>
          </a:p>
        </p:txBody>
      </p:sp>
      <p:sp>
        <p:nvSpPr>
          <p:cNvPr id="24" name="TextBox 23">
            <a:extLst>
              <a:ext uri="{FF2B5EF4-FFF2-40B4-BE49-F238E27FC236}">
                <a16:creationId xmlns:a16="http://schemas.microsoft.com/office/drawing/2014/main" id="{2240715D-523A-43D4-B4D6-82F1C8999AAE}"/>
              </a:ext>
            </a:extLst>
          </p:cNvPr>
          <p:cNvSpPr txBox="1"/>
          <p:nvPr/>
        </p:nvSpPr>
        <p:spPr>
          <a:xfrm>
            <a:off x="6522083" y="4490459"/>
            <a:ext cx="1412782" cy="646331"/>
          </a:xfrm>
          <a:prstGeom prst="rect">
            <a:avLst/>
          </a:prstGeom>
          <a:solidFill>
            <a:srgbClr val="627981"/>
          </a:solidFill>
        </p:spPr>
        <p:txBody>
          <a:bodyPr wrap="square" rtlCol="0">
            <a:spAutoFit/>
          </a:bodyPr>
          <a:lstStyle/>
          <a:p>
            <a:pPr algn="ctr"/>
            <a:r>
              <a:rPr lang="en-US" dirty="0">
                <a:solidFill>
                  <a:schemeClr val="bg1"/>
                </a:solidFill>
              </a:rPr>
              <a:t>Agricultural groups</a:t>
            </a:r>
          </a:p>
        </p:txBody>
      </p:sp>
      <p:sp>
        <p:nvSpPr>
          <p:cNvPr id="25" name="TextBox 24">
            <a:extLst>
              <a:ext uri="{FF2B5EF4-FFF2-40B4-BE49-F238E27FC236}">
                <a16:creationId xmlns:a16="http://schemas.microsoft.com/office/drawing/2014/main" id="{02FE5F90-B061-408D-B937-AD60A25F2A02}"/>
              </a:ext>
            </a:extLst>
          </p:cNvPr>
          <p:cNvSpPr txBox="1"/>
          <p:nvPr/>
        </p:nvSpPr>
        <p:spPr>
          <a:xfrm>
            <a:off x="8787028" y="4490458"/>
            <a:ext cx="1412782" cy="646331"/>
          </a:xfrm>
          <a:prstGeom prst="rect">
            <a:avLst/>
          </a:prstGeom>
          <a:solidFill>
            <a:srgbClr val="627981"/>
          </a:solidFill>
        </p:spPr>
        <p:txBody>
          <a:bodyPr wrap="square" rtlCol="0">
            <a:spAutoFit/>
          </a:bodyPr>
          <a:lstStyle/>
          <a:p>
            <a:pPr algn="ctr"/>
            <a:r>
              <a:rPr lang="en-US" dirty="0">
                <a:solidFill>
                  <a:schemeClr val="bg1"/>
                </a:solidFill>
              </a:rPr>
              <a:t>Professional associations</a:t>
            </a:r>
          </a:p>
        </p:txBody>
      </p:sp>
    </p:spTree>
    <p:extLst>
      <p:ext uri="{BB962C8B-B14F-4D97-AF65-F5344CB8AC3E}">
        <p14:creationId xmlns:p14="http://schemas.microsoft.com/office/powerpoint/2010/main" val="3897679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F61479E0-54B6-44D5-987F-9B2BD79A35D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3A3030F-E083-4AFF-A4D9-87843EC086B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22388DF-AD2F-4983-8635-DE390BAC11BB}"/>
                </a:ext>
              </a:extLst>
            </p:cNvPr>
            <p:cNvSpPr txBox="1"/>
            <p:nvPr/>
          </p:nvSpPr>
          <p:spPr>
            <a:xfrm>
              <a:off x="599387" y="1783344"/>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2003, President Bush signed into law a substantial expansion of Medicare that helped the elderly pay for prescription drugs.</a:t>
              </a:r>
            </a:p>
          </p:txBody>
        </p:sp>
      </p:grpSp>
      <p:grpSp>
        <p:nvGrpSpPr>
          <p:cNvPr id="16" name="Group 15">
            <a:extLst>
              <a:ext uri="{FF2B5EF4-FFF2-40B4-BE49-F238E27FC236}">
                <a16:creationId xmlns:a16="http://schemas.microsoft.com/office/drawing/2014/main" id="{38A9AF0C-CC46-4BF3-8127-64A817F5BF1E}"/>
              </a:ext>
            </a:extLst>
          </p:cNvPr>
          <p:cNvGrpSpPr/>
          <p:nvPr/>
        </p:nvGrpSpPr>
        <p:grpSpPr>
          <a:xfrm>
            <a:off x="2135749" y="252308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6179B96-5C0A-4B87-B676-8B7D2394A5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6C35D0C7-F3B6-42C4-9FD5-00A858E9E5D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there were about 40 million people over the age of 65 in the U.S. at the time, there was an equal amount who were uninsured.</a:t>
              </a:r>
            </a:p>
          </p:txBody>
        </p:sp>
      </p:grpSp>
      <p:grpSp>
        <p:nvGrpSpPr>
          <p:cNvPr id="19" name="Group 18">
            <a:extLst>
              <a:ext uri="{FF2B5EF4-FFF2-40B4-BE49-F238E27FC236}">
                <a16:creationId xmlns:a16="http://schemas.microsoft.com/office/drawing/2014/main" id="{15782A0E-264D-46CF-9032-84748C113DE7}"/>
              </a:ext>
            </a:extLst>
          </p:cNvPr>
          <p:cNvGrpSpPr/>
          <p:nvPr/>
        </p:nvGrpSpPr>
        <p:grpSpPr>
          <a:xfrm>
            <a:off x="2135749" y="342593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C0FF5C0C-5B97-4C18-9FA4-A285AC5D72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BEA7247-6630-4D67-9DD8-3ED721FDABF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Thanks to the lobbying of the American Association for Retired People, or AARP, the expensive Medicare expansion passed into law. </a:t>
              </a:r>
            </a:p>
          </p:txBody>
        </p:sp>
      </p:grpSp>
      <p:grpSp>
        <p:nvGrpSpPr>
          <p:cNvPr id="22" name="Group 21">
            <a:extLst>
              <a:ext uri="{FF2B5EF4-FFF2-40B4-BE49-F238E27FC236}">
                <a16:creationId xmlns:a16="http://schemas.microsoft.com/office/drawing/2014/main" id="{ED573C7B-BF31-48C4-8EB6-7551300E6095}"/>
              </a:ext>
            </a:extLst>
          </p:cNvPr>
          <p:cNvGrpSpPr/>
          <p:nvPr/>
        </p:nvGrpSpPr>
        <p:grpSpPr>
          <a:xfrm>
            <a:off x="2135749" y="4312410"/>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BE147F22-C372-4B0A-9337-1363E9FDB7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8258BBBF-A327-465E-BF56-DEA1CC7005D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Nothing was done for the uninsured, presumably because they had no group to lobby for them.</a:t>
              </a:r>
            </a:p>
          </p:txBody>
        </p:sp>
      </p:grpSp>
    </p:spTree>
    <p:extLst>
      <p:ext uri="{BB962C8B-B14F-4D97-AF65-F5344CB8AC3E}">
        <p14:creationId xmlns:p14="http://schemas.microsoft.com/office/powerpoint/2010/main" val="3927572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Identifiable Winners, Anonymous Losers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E0AD4E4-33F7-4964-A67C-DD34A5327147}"/>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B159684D-2DA3-4B1F-A78B-EF8AFA59D8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E062DA19-CEBF-48C5-BB03-FA1ACCFA0C46}"/>
                </a:ext>
              </a:extLst>
            </p:cNvPr>
            <p:cNvSpPr txBox="1"/>
            <p:nvPr/>
          </p:nvSpPr>
          <p:spPr>
            <a:xfrm>
              <a:off x="599387" y="1783344"/>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economic policies produce gains whose beneficiaries are easily identifiable.</a:t>
              </a:r>
            </a:p>
          </p:txBody>
        </p:sp>
      </p:grpSp>
      <p:grpSp>
        <p:nvGrpSpPr>
          <p:cNvPr id="10" name="Group 9">
            <a:extLst>
              <a:ext uri="{FF2B5EF4-FFF2-40B4-BE49-F238E27FC236}">
                <a16:creationId xmlns:a16="http://schemas.microsoft.com/office/drawing/2014/main" id="{1931BFD7-EF5A-4085-B203-5BEB802FDA0D}"/>
              </a:ext>
            </a:extLst>
          </p:cNvPr>
          <p:cNvGrpSpPr/>
          <p:nvPr/>
        </p:nvGrpSpPr>
        <p:grpSpPr>
          <a:xfrm>
            <a:off x="2135749" y="252308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3E73C77-D4E7-4B23-AB03-7C37DB20F7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5EA6AF24-311D-4E50-B300-412F84455D9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Costs can be partly or entirely shared by a large number who remain anonymous.</a:t>
              </a:r>
            </a:p>
          </p:txBody>
        </p:sp>
      </p:grpSp>
      <p:grpSp>
        <p:nvGrpSpPr>
          <p:cNvPr id="13" name="Group 12">
            <a:extLst>
              <a:ext uri="{FF2B5EF4-FFF2-40B4-BE49-F238E27FC236}">
                <a16:creationId xmlns:a16="http://schemas.microsoft.com/office/drawing/2014/main" id="{6879D03A-2467-453D-8445-6B302466F109}"/>
              </a:ext>
            </a:extLst>
          </p:cNvPr>
          <p:cNvGrpSpPr/>
          <p:nvPr/>
        </p:nvGrpSpPr>
        <p:grpSpPr>
          <a:xfrm>
            <a:off x="2135749" y="342593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A4B7435-DC3E-4FF9-9069-920147436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8FF0D8F-CB21-4B1A-AEA2-43C3EA8A8A1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democratic political system probably has a bias toward those who are identifiable.</a:t>
              </a:r>
            </a:p>
          </p:txBody>
        </p:sp>
      </p:grpSp>
      <p:grpSp>
        <p:nvGrpSpPr>
          <p:cNvPr id="16" name="Group 15">
            <a:extLst>
              <a:ext uri="{FF2B5EF4-FFF2-40B4-BE49-F238E27FC236}">
                <a16:creationId xmlns:a16="http://schemas.microsoft.com/office/drawing/2014/main" id="{5005A057-936B-4DEB-81E9-45707CADBDCC}"/>
              </a:ext>
            </a:extLst>
          </p:cNvPr>
          <p:cNvGrpSpPr/>
          <p:nvPr/>
        </p:nvGrpSpPr>
        <p:grpSpPr>
          <a:xfrm>
            <a:off x="2135749" y="431241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9CB6B9D-7814-4587-A8F2-283B2710359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FD2E7A4-2A81-4750-A1AB-1941B8F509A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 interests are more likely to arise from a group that is easily identifiable.</a:t>
              </a:r>
            </a:p>
          </p:txBody>
        </p:sp>
      </p:grpSp>
    </p:spTree>
    <p:extLst>
      <p:ext uri="{BB962C8B-B14F-4D97-AF65-F5344CB8AC3E}">
        <p14:creationId xmlns:p14="http://schemas.microsoft.com/office/powerpoint/2010/main" val="11750307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1E7A3AE-06ED-4548-8EBF-05628384D4F3}"/>
              </a:ext>
            </a:extLst>
          </p:cNvPr>
          <p:cNvSpPr txBox="1"/>
          <p:nvPr/>
        </p:nvSpPr>
        <p:spPr>
          <a:xfrm>
            <a:off x="3805084" y="1426738"/>
            <a:ext cx="4581832" cy="523220"/>
          </a:xfrm>
          <a:prstGeom prst="rect">
            <a:avLst/>
          </a:prstGeom>
          <a:solidFill>
            <a:srgbClr val="627981"/>
          </a:solidFill>
        </p:spPr>
        <p:txBody>
          <a:bodyPr wrap="square" rtlCol="0">
            <a:spAutoFit/>
          </a:bodyPr>
          <a:lstStyle/>
          <a:p>
            <a:pPr algn="ctr"/>
            <a:r>
              <a:rPr lang="en-US" sz="2800" dirty="0">
                <a:solidFill>
                  <a:schemeClr val="bg1"/>
                </a:solidFill>
              </a:rPr>
              <a:t>Policy blocks a specific import</a:t>
            </a:r>
          </a:p>
        </p:txBody>
      </p:sp>
      <p:pic>
        <p:nvPicPr>
          <p:cNvPr id="3" name="Graphic 2" descr="Thumbs down sign">
            <a:extLst>
              <a:ext uri="{FF2B5EF4-FFF2-40B4-BE49-F238E27FC236}">
                <a16:creationId xmlns:a16="http://schemas.microsoft.com/office/drawing/2014/main" id="{58308F91-50A4-4CD2-8E63-0D375C55030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V="1">
            <a:off x="1881188" y="4429784"/>
            <a:ext cx="1493272" cy="1493272"/>
          </a:xfrm>
          <a:prstGeom prst="rect">
            <a:avLst/>
          </a:prstGeom>
        </p:spPr>
      </p:pic>
      <p:sp>
        <p:nvSpPr>
          <p:cNvPr id="7" name="Arrow: Right 6">
            <a:extLst>
              <a:ext uri="{FF2B5EF4-FFF2-40B4-BE49-F238E27FC236}">
                <a16:creationId xmlns:a16="http://schemas.microsoft.com/office/drawing/2014/main" id="{A59ECCAA-70AB-495D-A454-607BEF985089}"/>
              </a:ext>
            </a:extLst>
          </p:cNvPr>
          <p:cNvSpPr/>
          <p:nvPr/>
        </p:nvSpPr>
        <p:spPr>
          <a:xfrm>
            <a:off x="4483509" y="2862416"/>
            <a:ext cx="1818967" cy="113316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E9F5EFB6-5D02-46FF-81C8-F9754082F188}"/>
              </a:ext>
            </a:extLst>
          </p:cNvPr>
          <p:cNvSpPr/>
          <p:nvPr/>
        </p:nvSpPr>
        <p:spPr>
          <a:xfrm>
            <a:off x="4483509" y="4609836"/>
            <a:ext cx="1818967" cy="113316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EE5C472-B8B4-4B3B-85CF-BF884513ACF0}"/>
              </a:ext>
            </a:extLst>
          </p:cNvPr>
          <p:cNvSpPr txBox="1"/>
          <p:nvPr/>
        </p:nvSpPr>
        <p:spPr>
          <a:xfrm>
            <a:off x="6832422" y="2951946"/>
            <a:ext cx="4581832" cy="954107"/>
          </a:xfrm>
          <a:prstGeom prst="rect">
            <a:avLst/>
          </a:prstGeom>
          <a:solidFill>
            <a:srgbClr val="627981"/>
          </a:solidFill>
        </p:spPr>
        <p:txBody>
          <a:bodyPr wrap="square" rtlCol="0">
            <a:spAutoFit/>
          </a:bodyPr>
          <a:lstStyle/>
          <a:p>
            <a:pPr algn="ctr"/>
            <a:r>
              <a:rPr lang="en-US" sz="2800" dirty="0">
                <a:solidFill>
                  <a:schemeClr val="bg1"/>
                </a:solidFill>
              </a:rPr>
              <a:t>Firms that would have competed with those imports</a:t>
            </a:r>
          </a:p>
        </p:txBody>
      </p:sp>
      <p:sp>
        <p:nvSpPr>
          <p:cNvPr id="12" name="TextBox 11">
            <a:extLst>
              <a:ext uri="{FF2B5EF4-FFF2-40B4-BE49-F238E27FC236}">
                <a16:creationId xmlns:a16="http://schemas.microsoft.com/office/drawing/2014/main" id="{FEDC4303-6D41-4C8A-A09A-DC1AFF90D5F8}"/>
              </a:ext>
            </a:extLst>
          </p:cNvPr>
          <p:cNvSpPr txBox="1"/>
          <p:nvPr/>
        </p:nvSpPr>
        <p:spPr>
          <a:xfrm>
            <a:off x="6832422" y="4405467"/>
            <a:ext cx="4581832" cy="1384995"/>
          </a:xfrm>
          <a:prstGeom prst="rect">
            <a:avLst/>
          </a:prstGeom>
          <a:solidFill>
            <a:srgbClr val="627981"/>
          </a:solidFill>
        </p:spPr>
        <p:txBody>
          <a:bodyPr wrap="square" rtlCol="0">
            <a:spAutoFit/>
          </a:bodyPr>
          <a:lstStyle/>
          <a:p>
            <a:pPr algn="ctr"/>
            <a:r>
              <a:rPr lang="en-US" sz="2800" dirty="0">
                <a:solidFill>
                  <a:schemeClr val="bg1"/>
                </a:solidFill>
              </a:rPr>
              <a:t>Consumers who would have preferred to purchase the imported products</a:t>
            </a:r>
          </a:p>
        </p:txBody>
      </p:sp>
      <p:pic>
        <p:nvPicPr>
          <p:cNvPr id="8" name="Graphic 7" descr="Thumbs up sign">
            <a:extLst>
              <a:ext uri="{FF2B5EF4-FFF2-40B4-BE49-F238E27FC236}">
                <a16:creationId xmlns:a16="http://schemas.microsoft.com/office/drawing/2014/main" id="{5B3064D3-2657-4AAD-BA47-7FEB06A3C67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81188" y="2412781"/>
            <a:ext cx="1493272" cy="1493272"/>
          </a:xfrm>
          <a:prstGeom prst="rect">
            <a:avLst/>
          </a:prstGeom>
        </p:spPr>
      </p:pic>
    </p:spTree>
    <p:extLst>
      <p:ext uri="{BB962C8B-B14F-4D97-AF65-F5344CB8AC3E}">
        <p14:creationId xmlns:p14="http://schemas.microsoft.com/office/powerpoint/2010/main" val="3648423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Just as markets can face issues that lead to undesirable outcomes, a democratic system of government can also make mistakes.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democratic system can enact policies that do not benefit society as a whole.</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a democratic system can fail to enact policies that would have benefited society as a whole.</a:t>
              </a:r>
            </a:p>
          </p:txBody>
        </p:sp>
      </p:grpSp>
      <p:grpSp>
        <p:nvGrpSpPr>
          <p:cNvPr id="13" name="Group 12">
            <a:extLst>
              <a:ext uri="{FF2B5EF4-FFF2-40B4-BE49-F238E27FC236}">
                <a16:creationId xmlns:a16="http://schemas.microsoft.com/office/drawing/2014/main" id="{C8D41D51-0B27-4C6E-95CB-12C6BD0BD92F}"/>
              </a:ext>
            </a:extLst>
          </p:cNvPr>
          <p:cNvGrpSpPr/>
          <p:nvPr/>
        </p:nvGrpSpPr>
        <p:grpSpPr>
          <a:xfrm>
            <a:off x="2135749" y="4296643"/>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chapter discusses some practical difficulties of democracy from an economic viewpoint.</a:t>
              </a:r>
            </a:p>
          </p:txBody>
        </p:sp>
      </p:grpSp>
    </p:spTree>
    <p:extLst>
      <p:ext uri="{BB962C8B-B14F-4D97-AF65-F5344CB8AC3E}">
        <p14:creationId xmlns:p14="http://schemas.microsoft.com/office/powerpoint/2010/main" val="15355306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8" y="1631598"/>
            <a:ext cx="9273061" cy="707886"/>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President Trump imposed tariffs on imported aluminum. Explain how this is an example of a policy with identifiable winners and anonymous losers.</a:t>
            </a:r>
          </a:p>
        </p:txBody>
      </p:sp>
      <p:pic>
        <p:nvPicPr>
          <p:cNvPr id="7" name="Picture 6" descr="A shipping port.">
            <a:extLst>
              <a:ext uri="{FF2B5EF4-FFF2-40B4-BE49-F238E27FC236}">
                <a16:creationId xmlns:a16="http://schemas.microsoft.com/office/drawing/2014/main" id="{1946A4E0-4CA6-49A2-8452-6763CE8595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4799" y="2833174"/>
            <a:ext cx="6502400" cy="3657600"/>
          </a:xfrm>
          <a:prstGeom prst="rect">
            <a:avLst/>
          </a:prstGeom>
        </p:spPr>
      </p:pic>
    </p:spTree>
    <p:extLst>
      <p:ext uri="{BB962C8B-B14F-4D97-AF65-F5344CB8AC3E}">
        <p14:creationId xmlns:p14="http://schemas.microsoft.com/office/powerpoint/2010/main" val="1185766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88874"/>
            <a:ext cx="9273061" cy="255454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President Trump imposed tariffs on imported aluminum. Explain how this is an example of a policy with identifiable winners and anonymous losers.</a:t>
            </a:r>
          </a:p>
          <a:p>
            <a:pPr algn="ctr"/>
            <a:endParaRPr lang="en-US" sz="2000" dirty="0">
              <a:solidFill>
                <a:schemeClr val="bg1"/>
              </a:solidFill>
            </a:endParaRPr>
          </a:p>
          <a:p>
            <a:pPr algn="ctr"/>
            <a:r>
              <a:rPr lang="en-US" sz="2000" i="1" dirty="0">
                <a:solidFill>
                  <a:schemeClr val="bg1"/>
                </a:solidFill>
              </a:rPr>
              <a:t>The tariff on imported aluminum will help the domestic aluminum industry, but it will impose costs on U.S. consumers. The tariff will increase the price of aluminum. As a result, the price of any product in aluminum cans, such as soft drinks, will probably increase to cover the higher cost of the aluminum. Therefore, U.S. consumers of canned goods will pay for the tariff.</a:t>
            </a:r>
          </a:p>
        </p:txBody>
      </p:sp>
    </p:spTree>
    <p:extLst>
      <p:ext uri="{BB962C8B-B14F-4D97-AF65-F5344CB8AC3E}">
        <p14:creationId xmlns:p14="http://schemas.microsoft.com/office/powerpoint/2010/main" val="8303606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Pork-Barrel Spending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0B6BEBB-C1B7-4110-AD62-F56E3FB780F6}"/>
              </a:ext>
            </a:extLst>
          </p:cNvPr>
          <p:cNvGrpSpPr/>
          <p:nvPr/>
        </p:nvGrpSpPr>
        <p:grpSpPr>
          <a:xfrm>
            <a:off x="2135749" y="1620241"/>
            <a:ext cx="8058154" cy="1062246"/>
            <a:chOff x="542923" y="1736761"/>
            <a:chExt cx="8058154" cy="1062246"/>
          </a:xfrm>
          <a:solidFill>
            <a:srgbClr val="627981"/>
          </a:solidFill>
        </p:grpSpPr>
        <p:sp>
          <p:nvSpPr>
            <p:cNvPr id="12" name="Rectangle 11">
              <a:extLst>
                <a:ext uri="{FF2B5EF4-FFF2-40B4-BE49-F238E27FC236}">
                  <a16:creationId xmlns:a16="http://schemas.microsoft.com/office/drawing/2014/main" id="{4DFF0779-04D9-435C-BC15-19C4162AE140}"/>
                </a:ext>
              </a:extLst>
            </p:cNvPr>
            <p:cNvSpPr/>
            <p:nvPr/>
          </p:nvSpPr>
          <p:spPr>
            <a:xfrm>
              <a:off x="542923" y="1736761"/>
              <a:ext cx="8058154" cy="10622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12ED420-681A-4428-A5C3-507E8E1094EC}"/>
                </a:ext>
              </a:extLst>
            </p:cNvPr>
            <p:cNvSpPr txBox="1"/>
            <p:nvPr/>
          </p:nvSpPr>
          <p:spPr>
            <a:xfrm>
              <a:off x="599387" y="1783344"/>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Politicians have an incentive to ensure that they spend government money in their home state or district, where it will benefit their constituents in a direct and obvious way.</a:t>
              </a:r>
            </a:p>
          </p:txBody>
        </p:sp>
      </p:grpSp>
      <p:grpSp>
        <p:nvGrpSpPr>
          <p:cNvPr id="14" name="Group 13">
            <a:extLst>
              <a:ext uri="{FF2B5EF4-FFF2-40B4-BE49-F238E27FC236}">
                <a16:creationId xmlns:a16="http://schemas.microsoft.com/office/drawing/2014/main" id="{F96C0333-3B18-4088-B5CB-3A4E115DA89A}"/>
              </a:ext>
            </a:extLst>
          </p:cNvPr>
          <p:cNvGrpSpPr/>
          <p:nvPr/>
        </p:nvGrpSpPr>
        <p:grpSpPr>
          <a:xfrm>
            <a:off x="2135749" y="276135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30E6A78-7004-40D7-96C6-D018A39E2F3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0FB5D76-86F2-4255-8B09-AC077516430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Pork-barrel spending </a:t>
              </a:r>
              <a:r>
                <a:rPr lang="en-US" sz="2000" dirty="0">
                  <a:solidFill>
                    <a:schemeClr val="bg1"/>
                  </a:solidFill>
                </a:rPr>
                <a:t>is legislation that benefits mainly a single political district.</a:t>
              </a:r>
            </a:p>
          </p:txBody>
        </p:sp>
      </p:grpSp>
      <p:grpSp>
        <p:nvGrpSpPr>
          <p:cNvPr id="17" name="Group 16">
            <a:extLst>
              <a:ext uri="{FF2B5EF4-FFF2-40B4-BE49-F238E27FC236}">
                <a16:creationId xmlns:a16="http://schemas.microsoft.com/office/drawing/2014/main" id="{F6166F0F-1DF1-431A-BAE5-2B2D5F0F70A6}"/>
              </a:ext>
            </a:extLst>
          </p:cNvPr>
          <p:cNvGrpSpPr/>
          <p:nvPr/>
        </p:nvGrpSpPr>
        <p:grpSpPr>
          <a:xfrm>
            <a:off x="2135749" y="366419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B1A5E78-8356-4E80-9946-51CE509045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4D271B2-74AD-48A5-9F7D-B9D205977EB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benefits of pork-barrel spending are obvious and direct to local voters, while the costs are spread over the entire country.</a:t>
              </a:r>
            </a:p>
          </p:txBody>
        </p:sp>
      </p:grpSp>
    </p:spTree>
    <p:extLst>
      <p:ext uri="{BB962C8B-B14F-4D97-AF65-F5344CB8AC3E}">
        <p14:creationId xmlns:p14="http://schemas.microsoft.com/office/powerpoint/2010/main" val="30712489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Pork-Barrel Spending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someone throwing money in the trash can">
            <a:extLst>
              <a:ext uri="{FF2B5EF4-FFF2-40B4-BE49-F238E27FC236}">
                <a16:creationId xmlns:a16="http://schemas.microsoft.com/office/drawing/2014/main" id="{985659D1-BFF6-4223-A86D-6C92614D1D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5702" y="1487428"/>
            <a:ext cx="4240594" cy="3519693"/>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E64B9A08-D260-48B3-854E-DB05E759E09E}"/>
              </a:ext>
            </a:extLst>
          </p:cNvPr>
          <p:cNvSpPr txBox="1"/>
          <p:nvPr/>
        </p:nvSpPr>
        <p:spPr>
          <a:xfrm>
            <a:off x="1802523" y="5356640"/>
            <a:ext cx="8586953" cy="1015663"/>
          </a:xfrm>
          <a:prstGeom prst="rect">
            <a:avLst/>
          </a:prstGeom>
          <a:solidFill>
            <a:srgbClr val="627981"/>
          </a:solidFill>
        </p:spPr>
        <p:txBody>
          <a:bodyPr wrap="square" rtlCol="0">
            <a:spAutoFit/>
          </a:bodyPr>
          <a:lstStyle/>
          <a:p>
            <a:pPr algn="ctr"/>
            <a:r>
              <a:rPr lang="en-US" sz="2000" dirty="0">
                <a:solidFill>
                  <a:schemeClr val="bg1"/>
                </a:solidFill>
              </a:rPr>
              <a:t>Pork-barrel spending is considered a waste of government funds because the spending adds up to massive amounts, and the benefits are typically limited to a small group of people.</a:t>
            </a:r>
          </a:p>
        </p:txBody>
      </p:sp>
    </p:spTree>
    <p:extLst>
      <p:ext uri="{BB962C8B-B14F-4D97-AF65-F5344CB8AC3E}">
        <p14:creationId xmlns:p14="http://schemas.microsoft.com/office/powerpoint/2010/main" val="24315377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Logrolling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0B6BEBB-C1B7-4110-AD62-F56E3FB780F6}"/>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DFF0779-04D9-435C-BC15-19C4162AE1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12ED420-681A-4428-A5C3-507E8E1094EC}"/>
                </a:ext>
              </a:extLst>
            </p:cNvPr>
            <p:cNvSpPr txBox="1"/>
            <p:nvPr/>
          </p:nvSpPr>
          <p:spPr>
            <a:xfrm>
              <a:off x="599387" y="1783344"/>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Logrolling</a:t>
              </a:r>
              <a:r>
                <a:rPr lang="en-US" sz="2000" dirty="0">
                  <a:solidFill>
                    <a:schemeClr val="bg1"/>
                  </a:solidFill>
                </a:rPr>
                <a:t> is an action in which a group of legislators agree to vote for a package of otherwise unrelated laws that they individually favor.</a:t>
              </a:r>
            </a:p>
          </p:txBody>
        </p:sp>
      </p:grpSp>
      <p:grpSp>
        <p:nvGrpSpPr>
          <p:cNvPr id="14" name="Group 13">
            <a:extLst>
              <a:ext uri="{FF2B5EF4-FFF2-40B4-BE49-F238E27FC236}">
                <a16:creationId xmlns:a16="http://schemas.microsoft.com/office/drawing/2014/main" id="{F96C0333-3B18-4088-B5CB-3A4E115DA89A}"/>
              </a:ext>
            </a:extLst>
          </p:cNvPr>
          <p:cNvGrpSpPr/>
          <p:nvPr/>
        </p:nvGrpSpPr>
        <p:grpSpPr>
          <a:xfrm>
            <a:off x="2135749" y="252308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30E6A78-7004-40D7-96C6-D018A39E2F3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0FB5D76-86F2-4255-8B09-AC077516430A}"/>
                </a:ext>
              </a:extLst>
            </p:cNvPr>
            <p:cNvSpPr txBox="1"/>
            <p:nvPr/>
          </p:nvSpPr>
          <p:spPr>
            <a:xfrm>
              <a:off x="599387" y="192312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Logrolling can encourage pork-barrel spending.</a:t>
              </a:r>
            </a:p>
          </p:txBody>
        </p:sp>
      </p:grpSp>
      <p:grpSp>
        <p:nvGrpSpPr>
          <p:cNvPr id="20" name="Group 19">
            <a:extLst>
              <a:ext uri="{FF2B5EF4-FFF2-40B4-BE49-F238E27FC236}">
                <a16:creationId xmlns:a16="http://schemas.microsoft.com/office/drawing/2014/main" id="{BC8B0BDB-8129-416A-BD1D-4A1409C264CC}"/>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FCE3B03-1B10-4FE9-ADF5-0B5FD87613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827A095-9069-409E-A4D7-31FB93115578}"/>
                </a:ext>
              </a:extLst>
            </p:cNvPr>
            <p:cNvSpPr txBox="1"/>
            <p:nvPr/>
          </p:nvSpPr>
          <p:spPr>
            <a:xfrm>
              <a:off x="599387"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if one member of Congress suggests building a new bridge in their own district, the other members might oppose it.</a:t>
              </a:r>
            </a:p>
          </p:txBody>
        </p:sp>
      </p:grpSp>
      <p:grpSp>
        <p:nvGrpSpPr>
          <p:cNvPr id="23" name="Group 22">
            <a:extLst>
              <a:ext uri="{FF2B5EF4-FFF2-40B4-BE49-F238E27FC236}">
                <a16:creationId xmlns:a16="http://schemas.microsoft.com/office/drawing/2014/main" id="{C60FF154-B70E-4DD7-A719-38F6FA2A46F0}"/>
              </a:ext>
            </a:extLst>
          </p:cNvPr>
          <p:cNvGrpSpPr/>
          <p:nvPr/>
        </p:nvGrpSpPr>
        <p:grpSpPr>
          <a:xfrm>
            <a:off x="2135749" y="432877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B0BAA04F-A476-4FF5-9B55-6668FE5937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79F3E771-867B-4428-85B2-761C77F91E58}"/>
                </a:ext>
              </a:extLst>
            </p:cNvPr>
            <p:cNvSpPr txBox="1"/>
            <p:nvPr/>
          </p:nvSpPr>
          <p:spPr>
            <a:xfrm>
              <a:off x="599387"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if 51% of the legislators come together, they can pass a bill that includes a bridge or hospital for every one of their districts.</a:t>
              </a:r>
            </a:p>
          </p:txBody>
        </p:sp>
      </p:grpSp>
    </p:spTree>
    <p:extLst>
      <p:ext uri="{BB962C8B-B14F-4D97-AF65-F5344CB8AC3E}">
        <p14:creationId xmlns:p14="http://schemas.microsoft.com/office/powerpoint/2010/main" val="33429884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91555"/>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Special interest politics arises when a relatively small group called a special interest group, each of whose members has a large interest in a political outcome, devotes considerable time and energy to lobbying for the group's preferred choice.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Meanwhile, the large majority, each of whose members has only a small interest in this issue, pays no attention.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define pork-barrel spending as legislation whose benefits are concentrated on a single district, while the costs are spread widely over the country.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Logrolling refers to a situation in which two or more legislators agree to vote for each other's legislation, which can then encourage pork-barrel spending in many districts.</a:t>
            </a:r>
          </a:p>
          <a:p>
            <a:endParaRPr lang="en-US" sz="2000" dirty="0">
              <a:solidFill>
                <a:schemeClr val="bg1"/>
              </a:solidFill>
            </a:endParaRPr>
          </a:p>
        </p:txBody>
      </p:sp>
    </p:spTree>
    <p:extLst>
      <p:ext uri="{BB962C8B-B14F-4D97-AF65-F5344CB8AC3E}">
        <p14:creationId xmlns:p14="http://schemas.microsoft.com/office/powerpoint/2010/main" val="589336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Flaws in the Democratic System of Government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28564358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Democracy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A sign that reads &quot;Vote&quot;">
            <a:extLst>
              <a:ext uri="{FF2B5EF4-FFF2-40B4-BE49-F238E27FC236}">
                <a16:creationId xmlns:a16="http://schemas.microsoft.com/office/drawing/2014/main" id="{58A96BEE-D4C9-47AF-A3CC-6E0F620F6F9F}"/>
              </a:ext>
            </a:extLst>
          </p:cNvPr>
          <p:cNvGrpSpPr/>
          <p:nvPr/>
        </p:nvGrpSpPr>
        <p:grpSpPr>
          <a:xfrm>
            <a:off x="3744729" y="4091278"/>
            <a:ext cx="1415845" cy="1671484"/>
            <a:chOff x="2556387" y="2556387"/>
            <a:chExt cx="1415845" cy="1671484"/>
          </a:xfrm>
        </p:grpSpPr>
        <p:sp>
          <p:nvSpPr>
            <p:cNvPr id="2" name="Rectangle: Rounded Corners 1">
              <a:extLst>
                <a:ext uri="{FF2B5EF4-FFF2-40B4-BE49-F238E27FC236}">
                  <a16:creationId xmlns:a16="http://schemas.microsoft.com/office/drawing/2014/main" id="{1114F28C-D57B-4504-BE9F-CB25A7AC2915}"/>
                </a:ext>
              </a:extLst>
            </p:cNvPr>
            <p:cNvSpPr/>
            <p:nvPr/>
          </p:nvSpPr>
          <p:spPr>
            <a:xfrm>
              <a:off x="2556387" y="2556387"/>
              <a:ext cx="1415845" cy="872597"/>
            </a:xfrm>
            <a:prstGeom prst="roundRect">
              <a:avLst/>
            </a:prstGeom>
            <a:solidFill>
              <a:srgbClr val="0070C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AB3B940-B731-4116-B2BD-543C72424E62}"/>
                </a:ext>
              </a:extLst>
            </p:cNvPr>
            <p:cNvSpPr txBox="1"/>
            <p:nvPr/>
          </p:nvSpPr>
          <p:spPr>
            <a:xfrm>
              <a:off x="2789902" y="2761852"/>
              <a:ext cx="948814" cy="461665"/>
            </a:xfrm>
            <a:prstGeom prst="rect">
              <a:avLst/>
            </a:prstGeom>
            <a:noFill/>
          </p:spPr>
          <p:txBody>
            <a:bodyPr wrap="square" rtlCol="0">
              <a:spAutoFit/>
            </a:bodyPr>
            <a:lstStyle/>
            <a:p>
              <a:pPr algn="ctr"/>
              <a:r>
                <a:rPr lang="en-US" sz="2400" dirty="0">
                  <a:solidFill>
                    <a:schemeClr val="bg1"/>
                  </a:solidFill>
                </a:rPr>
                <a:t>VOTE</a:t>
              </a:r>
            </a:p>
          </p:txBody>
        </p:sp>
        <p:cxnSp>
          <p:nvCxnSpPr>
            <p:cNvPr id="5" name="Straight Connector 4">
              <a:extLst>
                <a:ext uri="{FF2B5EF4-FFF2-40B4-BE49-F238E27FC236}">
                  <a16:creationId xmlns:a16="http://schemas.microsoft.com/office/drawing/2014/main" id="{259AC398-BD2F-4BD6-A9F7-B7B5F1185F25}"/>
                </a:ext>
              </a:extLst>
            </p:cNvPr>
            <p:cNvCxnSpPr>
              <a:stCxn id="2" idx="2"/>
            </p:cNvCxnSpPr>
            <p:nvPr/>
          </p:nvCxnSpPr>
          <p:spPr>
            <a:xfrm flipH="1">
              <a:off x="3264309" y="3428984"/>
              <a:ext cx="1" cy="798887"/>
            </a:xfrm>
            <a:prstGeom prst="line">
              <a:avLst/>
            </a:prstGeom>
            <a:ln w="114300">
              <a:solidFill>
                <a:srgbClr val="663300"/>
              </a:solidFill>
            </a:ln>
          </p:spPr>
          <p:style>
            <a:lnRef idx="1">
              <a:schemeClr val="accent1"/>
            </a:lnRef>
            <a:fillRef idx="0">
              <a:schemeClr val="accent1"/>
            </a:fillRef>
            <a:effectRef idx="0">
              <a:schemeClr val="accent1"/>
            </a:effectRef>
            <a:fontRef idx="minor">
              <a:schemeClr val="tx1"/>
            </a:fontRef>
          </p:style>
        </p:cxnSp>
      </p:grpSp>
      <p:grpSp>
        <p:nvGrpSpPr>
          <p:cNvPr id="14" name="Group 13" descr="A ballot being cast">
            <a:extLst>
              <a:ext uri="{FF2B5EF4-FFF2-40B4-BE49-F238E27FC236}">
                <a16:creationId xmlns:a16="http://schemas.microsoft.com/office/drawing/2014/main" id="{9CD5C271-B65B-461A-945D-E7A1C05C52D2}"/>
              </a:ext>
            </a:extLst>
          </p:cNvPr>
          <p:cNvGrpSpPr/>
          <p:nvPr/>
        </p:nvGrpSpPr>
        <p:grpSpPr>
          <a:xfrm>
            <a:off x="6453521" y="3688606"/>
            <a:ext cx="2300750" cy="2285987"/>
            <a:chOff x="6150071" y="2069697"/>
            <a:chExt cx="2300750" cy="2285987"/>
          </a:xfrm>
        </p:grpSpPr>
        <p:sp>
          <p:nvSpPr>
            <p:cNvPr id="7" name="Rectangle 6">
              <a:extLst>
                <a:ext uri="{FF2B5EF4-FFF2-40B4-BE49-F238E27FC236}">
                  <a16:creationId xmlns:a16="http://schemas.microsoft.com/office/drawing/2014/main" id="{2893CD85-9336-4802-AA8C-4BA357EB728F}"/>
                </a:ext>
              </a:extLst>
            </p:cNvPr>
            <p:cNvSpPr/>
            <p:nvPr/>
          </p:nvSpPr>
          <p:spPr>
            <a:xfrm rot="987812">
              <a:off x="6934192" y="2069697"/>
              <a:ext cx="732509" cy="9733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0EA8F05-A754-4EF4-A694-1B29FD973D92}"/>
                </a:ext>
              </a:extLst>
            </p:cNvPr>
            <p:cNvSpPr/>
            <p:nvPr/>
          </p:nvSpPr>
          <p:spPr>
            <a:xfrm>
              <a:off x="6381135" y="3146323"/>
              <a:ext cx="1838623" cy="1209361"/>
            </a:xfrm>
            <a:prstGeom prst="rect">
              <a:avLst/>
            </a:prstGeom>
            <a:solidFill>
              <a:srgbClr val="6633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F76AB34-45AD-4DC3-AD32-B294806CD409}"/>
                </a:ext>
              </a:extLst>
            </p:cNvPr>
            <p:cNvSpPr/>
            <p:nvPr/>
          </p:nvSpPr>
          <p:spPr>
            <a:xfrm>
              <a:off x="6150071" y="2820449"/>
              <a:ext cx="2300750" cy="344470"/>
            </a:xfrm>
            <a:prstGeom prst="rect">
              <a:avLst/>
            </a:prstGeom>
            <a:solidFill>
              <a:srgbClr val="6633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Checkmark">
              <a:extLst>
                <a:ext uri="{FF2B5EF4-FFF2-40B4-BE49-F238E27FC236}">
                  <a16:creationId xmlns:a16="http://schemas.microsoft.com/office/drawing/2014/main" id="{11AAC706-DF3C-41A8-AFF7-12EF4A581AC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71860" y="2297628"/>
              <a:ext cx="457172" cy="457172"/>
            </a:xfrm>
            <a:prstGeom prst="rect">
              <a:avLst/>
            </a:prstGeom>
          </p:spPr>
        </p:pic>
        <p:pic>
          <p:nvPicPr>
            <p:cNvPr id="12" name="Graphic 11" descr="Bank">
              <a:extLst>
                <a:ext uri="{FF2B5EF4-FFF2-40B4-BE49-F238E27FC236}">
                  <a16:creationId xmlns:a16="http://schemas.microsoft.com/office/drawing/2014/main" id="{D5A2C2AF-3E1B-49C0-AD43-F05896880C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43246" y="3265104"/>
              <a:ext cx="914400" cy="914400"/>
            </a:xfrm>
            <a:prstGeom prst="rect">
              <a:avLst/>
            </a:prstGeom>
          </p:spPr>
        </p:pic>
      </p:grpSp>
      <p:grpSp>
        <p:nvGrpSpPr>
          <p:cNvPr id="18" name="Group 17">
            <a:extLst>
              <a:ext uri="{FF2B5EF4-FFF2-40B4-BE49-F238E27FC236}">
                <a16:creationId xmlns:a16="http://schemas.microsoft.com/office/drawing/2014/main" id="{0CD8FEFE-F746-4D44-86A5-792179C2C4E2}"/>
              </a:ext>
            </a:extLst>
          </p:cNvPr>
          <p:cNvGrpSpPr/>
          <p:nvPr/>
        </p:nvGrpSpPr>
        <p:grpSpPr>
          <a:xfrm>
            <a:off x="2135749" y="1620240"/>
            <a:ext cx="8058154" cy="1188720"/>
            <a:chOff x="542923" y="1736761"/>
            <a:chExt cx="8058154" cy="1065187"/>
          </a:xfrm>
          <a:solidFill>
            <a:srgbClr val="627981"/>
          </a:solidFill>
        </p:grpSpPr>
        <p:sp>
          <p:nvSpPr>
            <p:cNvPr id="20" name="Rectangle 19">
              <a:extLst>
                <a:ext uri="{FF2B5EF4-FFF2-40B4-BE49-F238E27FC236}">
                  <a16:creationId xmlns:a16="http://schemas.microsoft.com/office/drawing/2014/main" id="{3306B1A9-B6E4-4F81-9B35-011F1C502B5E}"/>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400" dirty="0">
                <a:solidFill>
                  <a:schemeClr val="bg1"/>
                </a:solidFill>
              </a:endParaRPr>
            </a:p>
          </p:txBody>
        </p:sp>
        <p:sp>
          <p:nvSpPr>
            <p:cNvPr id="21" name="TextBox 20">
              <a:extLst>
                <a:ext uri="{FF2B5EF4-FFF2-40B4-BE49-F238E27FC236}">
                  <a16:creationId xmlns:a16="http://schemas.microsoft.com/office/drawing/2014/main" id="{345FDDEF-9457-4E33-8AFF-F09E683CA4C3}"/>
                </a:ext>
              </a:extLst>
            </p:cNvPr>
            <p:cNvSpPr txBox="1"/>
            <p:nvPr/>
          </p:nvSpPr>
          <p:spPr>
            <a:xfrm>
              <a:off x="655854" y="1786285"/>
              <a:ext cx="7807571" cy="1015663"/>
            </a:xfrm>
            <a:prstGeom prst="rect">
              <a:avLst/>
            </a:prstGeom>
            <a:grpFill/>
          </p:spPr>
          <p:txBody>
            <a:bodyPr wrap="square" rtlCol="0">
              <a:spAutoFit/>
            </a:bodyPr>
            <a:lstStyle/>
            <a:p>
              <a:pPr algn="ctr"/>
              <a:r>
                <a:rPr lang="en-US" sz="2000" dirty="0">
                  <a:solidFill>
                    <a:schemeClr val="bg1"/>
                  </a:solidFill>
                </a:rPr>
                <a:t>The advantage of democracy over other systems is that it allows everyone in a society an equal say and therefore may reduce the possibility of a small group of wealthy oligarchs oppressing the masses.</a:t>
              </a:r>
            </a:p>
          </p:txBody>
        </p:sp>
      </p:grpSp>
    </p:spTree>
    <p:extLst>
      <p:ext uri="{BB962C8B-B14F-4D97-AF65-F5344CB8AC3E}">
        <p14:creationId xmlns:p14="http://schemas.microsoft.com/office/powerpoint/2010/main" val="11435449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Voting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B53FF5B-18FB-47D3-81E8-CCCECD5AC978}"/>
              </a:ext>
            </a:extLst>
          </p:cNvPr>
          <p:cNvSpPr txBox="1"/>
          <p:nvPr/>
        </p:nvSpPr>
        <p:spPr>
          <a:xfrm>
            <a:off x="2741966" y="4923283"/>
            <a:ext cx="6990735"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effectLst/>
                <a:latin typeface="+mn-lt"/>
                <a:ea typeface="+mn-ea"/>
                <a:cs typeface="+mn-cs"/>
              </a:rPr>
              <a:t>When voters face three or more choices, however, voting may not always be a useful way of determining what the majority prefers.</a:t>
            </a:r>
          </a:p>
        </p:txBody>
      </p:sp>
      <p:grpSp>
        <p:nvGrpSpPr>
          <p:cNvPr id="2" name="Group 1" descr="Several raised hands">
            <a:extLst>
              <a:ext uri="{FF2B5EF4-FFF2-40B4-BE49-F238E27FC236}">
                <a16:creationId xmlns:a16="http://schemas.microsoft.com/office/drawing/2014/main" id="{57C61C98-6EF0-4562-9C7D-C434B79CEA60}"/>
              </a:ext>
            </a:extLst>
          </p:cNvPr>
          <p:cNvGrpSpPr/>
          <p:nvPr/>
        </p:nvGrpSpPr>
        <p:grpSpPr>
          <a:xfrm>
            <a:off x="3957483" y="1367092"/>
            <a:ext cx="4708402" cy="2890846"/>
            <a:chOff x="3957483" y="1367092"/>
            <a:chExt cx="4708402" cy="2890846"/>
          </a:xfrm>
        </p:grpSpPr>
        <p:grpSp>
          <p:nvGrpSpPr>
            <p:cNvPr id="6" name="Group 5">
              <a:extLst>
                <a:ext uri="{FF2B5EF4-FFF2-40B4-BE49-F238E27FC236}">
                  <a16:creationId xmlns:a16="http://schemas.microsoft.com/office/drawing/2014/main" id="{552A844A-ACF5-4268-989D-FFD1F6A3555D}"/>
                </a:ext>
              </a:extLst>
            </p:cNvPr>
            <p:cNvGrpSpPr/>
            <p:nvPr/>
          </p:nvGrpSpPr>
          <p:grpSpPr>
            <a:xfrm>
              <a:off x="3957483" y="1367092"/>
              <a:ext cx="914400" cy="1446042"/>
              <a:chOff x="3878826" y="1729511"/>
              <a:chExt cx="914400" cy="1446042"/>
            </a:xfrm>
          </p:grpSpPr>
          <p:pic>
            <p:nvPicPr>
              <p:cNvPr id="3" name="Graphic 2" descr="Raised hand">
                <a:extLst>
                  <a:ext uri="{FF2B5EF4-FFF2-40B4-BE49-F238E27FC236}">
                    <a16:creationId xmlns:a16="http://schemas.microsoft.com/office/drawing/2014/main" id="{28D31E1B-FA04-4B96-A0D7-E98F5BC9F9E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78826" y="1729511"/>
                <a:ext cx="914400" cy="914400"/>
              </a:xfrm>
              <a:prstGeom prst="rect">
                <a:avLst/>
              </a:prstGeom>
            </p:spPr>
          </p:pic>
          <p:sp>
            <p:nvSpPr>
              <p:cNvPr id="5" name="Rectangle 4">
                <a:extLst>
                  <a:ext uri="{FF2B5EF4-FFF2-40B4-BE49-F238E27FC236}">
                    <a16:creationId xmlns:a16="http://schemas.microsoft.com/office/drawing/2014/main" id="{D422D951-CFD8-4B06-9677-F739E5F546FC}"/>
                  </a:ext>
                </a:extLst>
              </p:cNvPr>
              <p:cNvSpPr/>
              <p:nvPr/>
            </p:nvSpPr>
            <p:spPr>
              <a:xfrm>
                <a:off x="4149212" y="2459408"/>
                <a:ext cx="285137" cy="7161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a:extLst>
                <a:ext uri="{FF2B5EF4-FFF2-40B4-BE49-F238E27FC236}">
                  <a16:creationId xmlns:a16="http://schemas.microsoft.com/office/drawing/2014/main" id="{71CEC716-D892-4BDB-95E6-1C0EF588BC26}"/>
                </a:ext>
              </a:extLst>
            </p:cNvPr>
            <p:cNvGrpSpPr/>
            <p:nvPr/>
          </p:nvGrpSpPr>
          <p:grpSpPr>
            <a:xfrm>
              <a:off x="4768644" y="1803254"/>
              <a:ext cx="914400" cy="1446042"/>
              <a:chOff x="3878826" y="1729511"/>
              <a:chExt cx="914400" cy="1446042"/>
            </a:xfrm>
            <a:solidFill>
              <a:schemeClr val="accent2">
                <a:lumMod val="75000"/>
              </a:schemeClr>
            </a:solidFill>
          </p:grpSpPr>
          <p:pic>
            <p:nvPicPr>
              <p:cNvPr id="10" name="Graphic 9" descr="Raised hand">
                <a:extLst>
                  <a:ext uri="{FF2B5EF4-FFF2-40B4-BE49-F238E27FC236}">
                    <a16:creationId xmlns:a16="http://schemas.microsoft.com/office/drawing/2014/main" id="{4D13D3B8-14F0-405A-A74F-B33CDBA6893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878826" y="1729511"/>
                <a:ext cx="914400" cy="914400"/>
              </a:xfrm>
              <a:prstGeom prst="rect">
                <a:avLst/>
              </a:prstGeom>
            </p:spPr>
          </p:pic>
          <p:sp>
            <p:nvSpPr>
              <p:cNvPr id="11" name="Rectangle 10">
                <a:extLst>
                  <a:ext uri="{FF2B5EF4-FFF2-40B4-BE49-F238E27FC236}">
                    <a16:creationId xmlns:a16="http://schemas.microsoft.com/office/drawing/2014/main" id="{2C28063D-0C29-4B26-AE8B-088F6F0CEA76}"/>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007232C4-5D4F-4915-B3DA-CC87D74530D4}"/>
                </a:ext>
              </a:extLst>
            </p:cNvPr>
            <p:cNvGrpSpPr/>
            <p:nvPr/>
          </p:nvGrpSpPr>
          <p:grpSpPr>
            <a:xfrm>
              <a:off x="5499915" y="1505418"/>
              <a:ext cx="914400" cy="1446042"/>
              <a:chOff x="3878826" y="1729511"/>
              <a:chExt cx="914400" cy="1446042"/>
            </a:xfrm>
            <a:solidFill>
              <a:schemeClr val="accent6">
                <a:lumMod val="60000"/>
                <a:lumOff val="40000"/>
              </a:schemeClr>
            </a:solidFill>
          </p:grpSpPr>
          <p:pic>
            <p:nvPicPr>
              <p:cNvPr id="13" name="Graphic 12" descr="Raised hand">
                <a:extLst>
                  <a:ext uri="{FF2B5EF4-FFF2-40B4-BE49-F238E27FC236}">
                    <a16:creationId xmlns:a16="http://schemas.microsoft.com/office/drawing/2014/main" id="{99C991B3-6866-44F8-AE14-15D8D5CBD7B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878826" y="1729511"/>
                <a:ext cx="914400" cy="914400"/>
              </a:xfrm>
              <a:prstGeom prst="rect">
                <a:avLst/>
              </a:prstGeom>
            </p:spPr>
          </p:pic>
          <p:sp>
            <p:nvSpPr>
              <p:cNvPr id="14" name="Rectangle 13">
                <a:extLst>
                  <a:ext uri="{FF2B5EF4-FFF2-40B4-BE49-F238E27FC236}">
                    <a16:creationId xmlns:a16="http://schemas.microsoft.com/office/drawing/2014/main" id="{A7E65D53-2DFC-4E0B-B990-DCA6F0EC1450}"/>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A3ABCB4D-D2DE-40A3-8DC9-A5DA03B28320}"/>
                </a:ext>
              </a:extLst>
            </p:cNvPr>
            <p:cNvGrpSpPr/>
            <p:nvPr/>
          </p:nvGrpSpPr>
          <p:grpSpPr>
            <a:xfrm>
              <a:off x="4370437" y="2505971"/>
              <a:ext cx="914400" cy="1446042"/>
              <a:chOff x="3878826" y="1729511"/>
              <a:chExt cx="914400" cy="1446042"/>
            </a:xfrm>
            <a:solidFill>
              <a:srgbClr val="FF0000"/>
            </a:solidFill>
          </p:grpSpPr>
          <p:pic>
            <p:nvPicPr>
              <p:cNvPr id="16" name="Graphic 15" descr="Raised hand">
                <a:extLst>
                  <a:ext uri="{FF2B5EF4-FFF2-40B4-BE49-F238E27FC236}">
                    <a16:creationId xmlns:a16="http://schemas.microsoft.com/office/drawing/2014/main" id="{383B006F-902B-4518-BE03-277CBB26866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878826" y="1729511"/>
                <a:ext cx="914400" cy="914400"/>
              </a:xfrm>
              <a:prstGeom prst="rect">
                <a:avLst/>
              </a:prstGeom>
            </p:spPr>
          </p:pic>
          <p:sp>
            <p:nvSpPr>
              <p:cNvPr id="17" name="Rectangle 16">
                <a:extLst>
                  <a:ext uri="{FF2B5EF4-FFF2-40B4-BE49-F238E27FC236}">
                    <a16:creationId xmlns:a16="http://schemas.microsoft.com/office/drawing/2014/main" id="{8309A876-CA2D-4A8A-8FE6-925CF82B5998}"/>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54217DFF-F05E-4E40-8E87-7229D5398C51}"/>
                </a:ext>
              </a:extLst>
            </p:cNvPr>
            <p:cNvGrpSpPr/>
            <p:nvPr/>
          </p:nvGrpSpPr>
          <p:grpSpPr>
            <a:xfrm>
              <a:off x="6363921" y="2811896"/>
              <a:ext cx="914400" cy="1446042"/>
              <a:chOff x="3878826" y="1729511"/>
              <a:chExt cx="914400" cy="1446042"/>
            </a:xfrm>
            <a:solidFill>
              <a:srgbClr val="FF8181"/>
            </a:solidFill>
          </p:grpSpPr>
          <p:pic>
            <p:nvPicPr>
              <p:cNvPr id="19" name="Graphic 18" descr="Raised hand">
                <a:extLst>
                  <a:ext uri="{FF2B5EF4-FFF2-40B4-BE49-F238E27FC236}">
                    <a16:creationId xmlns:a16="http://schemas.microsoft.com/office/drawing/2014/main" id="{830C5EC3-05AB-4FE8-8081-04A41736549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878826" y="1729511"/>
                <a:ext cx="914400" cy="914400"/>
              </a:xfrm>
              <a:prstGeom prst="rect">
                <a:avLst/>
              </a:prstGeom>
            </p:spPr>
          </p:pic>
          <p:sp>
            <p:nvSpPr>
              <p:cNvPr id="20" name="Rectangle 19">
                <a:extLst>
                  <a:ext uri="{FF2B5EF4-FFF2-40B4-BE49-F238E27FC236}">
                    <a16:creationId xmlns:a16="http://schemas.microsoft.com/office/drawing/2014/main" id="{947ACDE6-1663-4C4B-9CED-91512A9C65B7}"/>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000DC612-B37A-4822-8186-58D3457E8FF4}"/>
                </a:ext>
              </a:extLst>
            </p:cNvPr>
            <p:cNvGrpSpPr/>
            <p:nvPr/>
          </p:nvGrpSpPr>
          <p:grpSpPr>
            <a:xfrm>
              <a:off x="5780134" y="2217154"/>
              <a:ext cx="914400" cy="1446042"/>
              <a:chOff x="3878826" y="1729511"/>
              <a:chExt cx="914400" cy="1446042"/>
            </a:xfrm>
            <a:solidFill>
              <a:schemeClr val="accent4">
                <a:lumMod val="75000"/>
              </a:schemeClr>
            </a:solidFill>
          </p:grpSpPr>
          <p:pic>
            <p:nvPicPr>
              <p:cNvPr id="22" name="Graphic 21" descr="Raised hand">
                <a:extLst>
                  <a:ext uri="{FF2B5EF4-FFF2-40B4-BE49-F238E27FC236}">
                    <a16:creationId xmlns:a16="http://schemas.microsoft.com/office/drawing/2014/main" id="{D24A6571-49A3-45DE-A710-9118A79A2F6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878826" y="1729511"/>
                <a:ext cx="914400" cy="914400"/>
              </a:xfrm>
              <a:prstGeom prst="rect">
                <a:avLst/>
              </a:prstGeom>
            </p:spPr>
          </p:pic>
          <p:sp>
            <p:nvSpPr>
              <p:cNvPr id="23" name="Rectangle 22">
                <a:extLst>
                  <a:ext uri="{FF2B5EF4-FFF2-40B4-BE49-F238E27FC236}">
                    <a16:creationId xmlns:a16="http://schemas.microsoft.com/office/drawing/2014/main" id="{45735024-B8E6-414B-A0C9-2CA60CEE6EC6}"/>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74CCF559-70B3-4562-87A0-F643523759F7}"/>
                </a:ext>
              </a:extLst>
            </p:cNvPr>
            <p:cNvGrpSpPr/>
            <p:nvPr/>
          </p:nvGrpSpPr>
          <p:grpSpPr>
            <a:xfrm>
              <a:off x="6779330" y="1588277"/>
              <a:ext cx="914400" cy="1446042"/>
              <a:chOff x="3878826" y="1729511"/>
              <a:chExt cx="914400" cy="1446042"/>
            </a:xfrm>
            <a:solidFill>
              <a:srgbClr val="2FBEBB"/>
            </a:solidFill>
          </p:grpSpPr>
          <p:pic>
            <p:nvPicPr>
              <p:cNvPr id="25" name="Graphic 24" descr="Raised hand">
                <a:extLst>
                  <a:ext uri="{FF2B5EF4-FFF2-40B4-BE49-F238E27FC236}">
                    <a16:creationId xmlns:a16="http://schemas.microsoft.com/office/drawing/2014/main" id="{ADE7E9E9-A1A6-475C-9155-7BA1250233C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878826" y="1729511"/>
                <a:ext cx="914400" cy="914400"/>
              </a:xfrm>
              <a:prstGeom prst="rect">
                <a:avLst/>
              </a:prstGeom>
            </p:spPr>
          </p:pic>
          <p:sp>
            <p:nvSpPr>
              <p:cNvPr id="27" name="Rectangle 26">
                <a:extLst>
                  <a:ext uri="{FF2B5EF4-FFF2-40B4-BE49-F238E27FC236}">
                    <a16:creationId xmlns:a16="http://schemas.microsoft.com/office/drawing/2014/main" id="{A77DF676-9F7D-4191-B1E1-D15E6D28EC83}"/>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a:extLst>
                <a:ext uri="{FF2B5EF4-FFF2-40B4-BE49-F238E27FC236}">
                  <a16:creationId xmlns:a16="http://schemas.microsoft.com/office/drawing/2014/main" id="{0CB6F207-22BE-4E25-AAF3-3CC179FD7BAB}"/>
                </a:ext>
              </a:extLst>
            </p:cNvPr>
            <p:cNvGrpSpPr/>
            <p:nvPr/>
          </p:nvGrpSpPr>
          <p:grpSpPr>
            <a:xfrm>
              <a:off x="7237753" y="2479408"/>
              <a:ext cx="914400" cy="1446042"/>
              <a:chOff x="3878826" y="1729511"/>
              <a:chExt cx="914400" cy="1446042"/>
            </a:xfrm>
            <a:solidFill>
              <a:srgbClr val="7030A0"/>
            </a:solidFill>
          </p:grpSpPr>
          <p:pic>
            <p:nvPicPr>
              <p:cNvPr id="29" name="Graphic 28" descr="Raised hand">
                <a:extLst>
                  <a:ext uri="{FF2B5EF4-FFF2-40B4-BE49-F238E27FC236}">
                    <a16:creationId xmlns:a16="http://schemas.microsoft.com/office/drawing/2014/main" id="{6A6542E4-B0DE-493F-BB3F-698DF11E97C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3878826" y="1729511"/>
                <a:ext cx="914400" cy="914400"/>
              </a:xfrm>
              <a:prstGeom prst="rect">
                <a:avLst/>
              </a:prstGeom>
            </p:spPr>
          </p:pic>
          <p:sp>
            <p:nvSpPr>
              <p:cNvPr id="30" name="Rectangle 29">
                <a:extLst>
                  <a:ext uri="{FF2B5EF4-FFF2-40B4-BE49-F238E27FC236}">
                    <a16:creationId xmlns:a16="http://schemas.microsoft.com/office/drawing/2014/main" id="{63B00AAF-8C47-4BBB-84D6-014AB3B5EA0D}"/>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F6413C5C-7830-4FFD-9BF8-C4141864FF86}"/>
                </a:ext>
              </a:extLst>
            </p:cNvPr>
            <p:cNvGrpSpPr/>
            <p:nvPr/>
          </p:nvGrpSpPr>
          <p:grpSpPr>
            <a:xfrm>
              <a:off x="7751485" y="1943100"/>
              <a:ext cx="914400" cy="1446042"/>
              <a:chOff x="3878826" y="1729511"/>
              <a:chExt cx="914400" cy="1446042"/>
            </a:xfrm>
            <a:solidFill>
              <a:srgbClr val="92D050"/>
            </a:solidFill>
          </p:grpSpPr>
          <p:pic>
            <p:nvPicPr>
              <p:cNvPr id="32" name="Graphic 31" descr="Raised hand">
                <a:extLst>
                  <a:ext uri="{FF2B5EF4-FFF2-40B4-BE49-F238E27FC236}">
                    <a16:creationId xmlns:a16="http://schemas.microsoft.com/office/drawing/2014/main" id="{55743BA9-2BE1-4731-A53A-B75EC7FA7790}"/>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878826" y="1729511"/>
                <a:ext cx="914400" cy="914400"/>
              </a:xfrm>
              <a:prstGeom prst="rect">
                <a:avLst/>
              </a:prstGeom>
            </p:spPr>
          </p:pic>
          <p:sp>
            <p:nvSpPr>
              <p:cNvPr id="33" name="Rectangle 32">
                <a:extLst>
                  <a:ext uri="{FF2B5EF4-FFF2-40B4-BE49-F238E27FC236}">
                    <a16:creationId xmlns:a16="http://schemas.microsoft.com/office/drawing/2014/main" id="{201A646B-CF80-4280-824C-4834D64058B0}"/>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3947022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Voting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an election in a state where 60% of the population is liberal and 40% is conservative.</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there are only two candidates, one from each side, the liberal candidate will most likely win.</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there are two liberal candidates, they may split the liberal vote, and the minority party may win if they only have one candidate.</a:t>
              </a:r>
            </a:p>
          </p:txBody>
        </p:sp>
      </p:grpSp>
      <p:grpSp>
        <p:nvGrpSpPr>
          <p:cNvPr id="13" name="Group 12">
            <a:extLst>
              <a:ext uri="{FF2B5EF4-FFF2-40B4-BE49-F238E27FC236}">
                <a16:creationId xmlns:a16="http://schemas.microsoft.com/office/drawing/2014/main" id="{C8D41D51-0B27-4C6E-95CB-12C6BD0BD92F}"/>
              </a:ext>
            </a:extLst>
          </p:cNvPr>
          <p:cNvGrpSpPr/>
          <p:nvPr/>
        </p:nvGrpSpPr>
        <p:grpSpPr>
          <a:xfrm>
            <a:off x="2135749" y="432877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92050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the outcome does not reflect the majority's preference.</a:t>
              </a:r>
            </a:p>
          </p:txBody>
        </p:sp>
      </p:grpSp>
    </p:spTree>
    <p:extLst>
      <p:ext uri="{BB962C8B-B14F-4D97-AF65-F5344CB8AC3E}">
        <p14:creationId xmlns:p14="http://schemas.microsoft.com/office/powerpoint/2010/main" val="26611736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Voter Participation in Presidential Elections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0735C23-03C0-457F-9842-90CC344E4DCE}"/>
              </a:ext>
            </a:extLst>
          </p:cNvPr>
          <p:cNvSpPr txBox="1"/>
          <p:nvPr/>
        </p:nvSpPr>
        <p:spPr>
          <a:xfrm>
            <a:off x="1881188" y="1807915"/>
            <a:ext cx="2939845" cy="523220"/>
          </a:xfrm>
          <a:prstGeom prst="rect">
            <a:avLst/>
          </a:prstGeom>
          <a:solidFill>
            <a:srgbClr val="5A7E83"/>
          </a:solidFill>
        </p:spPr>
        <p:txBody>
          <a:bodyPr wrap="square" rtlCol="0">
            <a:spAutoFit/>
          </a:bodyPr>
          <a:lstStyle/>
          <a:p>
            <a:pPr algn="ctr"/>
            <a:r>
              <a:rPr lang="en-US" sz="2800" dirty="0">
                <a:solidFill>
                  <a:schemeClr val="bg1"/>
                </a:solidFill>
              </a:rPr>
              <a:t>United States</a:t>
            </a:r>
          </a:p>
        </p:txBody>
      </p:sp>
      <p:sp>
        <p:nvSpPr>
          <p:cNvPr id="5" name="TextBox 4">
            <a:extLst>
              <a:ext uri="{FF2B5EF4-FFF2-40B4-BE49-F238E27FC236}">
                <a16:creationId xmlns:a16="http://schemas.microsoft.com/office/drawing/2014/main" id="{4FB046B1-E482-44F3-ACBE-7730F86ECFE0}"/>
              </a:ext>
            </a:extLst>
          </p:cNvPr>
          <p:cNvSpPr txBox="1"/>
          <p:nvPr/>
        </p:nvSpPr>
        <p:spPr>
          <a:xfrm>
            <a:off x="6440130" y="1807915"/>
            <a:ext cx="4227871" cy="523220"/>
          </a:xfrm>
          <a:prstGeom prst="rect">
            <a:avLst/>
          </a:prstGeom>
          <a:solidFill>
            <a:srgbClr val="5A7E83"/>
          </a:solidFill>
        </p:spPr>
        <p:txBody>
          <a:bodyPr wrap="square" rtlCol="0">
            <a:spAutoFit/>
          </a:bodyPr>
          <a:lstStyle/>
          <a:p>
            <a:pPr algn="ctr"/>
            <a:r>
              <a:rPr lang="en-US" sz="2800" dirty="0">
                <a:solidFill>
                  <a:schemeClr val="bg1"/>
                </a:solidFill>
              </a:rPr>
              <a:t>Germany, Spain, and France</a:t>
            </a:r>
          </a:p>
        </p:txBody>
      </p:sp>
      <p:sp>
        <p:nvSpPr>
          <p:cNvPr id="6" name="TextBox 5">
            <a:extLst>
              <a:ext uri="{FF2B5EF4-FFF2-40B4-BE49-F238E27FC236}">
                <a16:creationId xmlns:a16="http://schemas.microsoft.com/office/drawing/2014/main" id="{3FB16C6F-10A3-41A9-ABAE-17FF52100615}"/>
              </a:ext>
            </a:extLst>
          </p:cNvPr>
          <p:cNvSpPr txBox="1"/>
          <p:nvPr/>
        </p:nvSpPr>
        <p:spPr>
          <a:xfrm>
            <a:off x="1881187" y="2619112"/>
            <a:ext cx="2939845" cy="584775"/>
          </a:xfrm>
          <a:prstGeom prst="rect">
            <a:avLst/>
          </a:prstGeom>
          <a:solidFill>
            <a:srgbClr val="5A7E83"/>
          </a:solidFill>
        </p:spPr>
        <p:txBody>
          <a:bodyPr wrap="square" rtlCol="0">
            <a:spAutoFit/>
          </a:bodyPr>
          <a:lstStyle/>
          <a:p>
            <a:pPr algn="ctr"/>
            <a:r>
              <a:rPr lang="en-US" sz="3200" dirty="0">
                <a:solidFill>
                  <a:schemeClr val="bg1"/>
                </a:solidFill>
              </a:rPr>
              <a:t>55</a:t>
            </a:r>
            <a:r>
              <a:rPr lang="en-US" sz="3200" dirty="0">
                <a:solidFill>
                  <a:schemeClr val="bg1"/>
                </a:solidFill>
                <a:latin typeface="Calibri" panose="020F0502020204030204" pitchFamily="34" charset="0"/>
                <a:cs typeface="Calibri" panose="020F0502020204030204" pitchFamily="34" charset="0"/>
              </a:rPr>
              <a:t>–65%</a:t>
            </a:r>
            <a:endParaRPr lang="en-US" sz="3200" dirty="0">
              <a:solidFill>
                <a:schemeClr val="bg1"/>
              </a:solidFill>
            </a:endParaRPr>
          </a:p>
        </p:txBody>
      </p:sp>
      <p:sp>
        <p:nvSpPr>
          <p:cNvPr id="7" name="TextBox 6">
            <a:extLst>
              <a:ext uri="{FF2B5EF4-FFF2-40B4-BE49-F238E27FC236}">
                <a16:creationId xmlns:a16="http://schemas.microsoft.com/office/drawing/2014/main" id="{CDA5CB4D-AA2B-4BD0-BFD0-F87DB4C6C861}"/>
              </a:ext>
            </a:extLst>
          </p:cNvPr>
          <p:cNvSpPr txBox="1"/>
          <p:nvPr/>
        </p:nvSpPr>
        <p:spPr>
          <a:xfrm>
            <a:off x="7084142" y="2613011"/>
            <a:ext cx="2939845" cy="584775"/>
          </a:xfrm>
          <a:prstGeom prst="rect">
            <a:avLst/>
          </a:prstGeom>
          <a:solidFill>
            <a:srgbClr val="5A7E83"/>
          </a:solidFill>
        </p:spPr>
        <p:txBody>
          <a:bodyPr wrap="square" rtlCol="0">
            <a:spAutoFit/>
          </a:bodyPr>
          <a:lstStyle/>
          <a:p>
            <a:pPr algn="ctr"/>
            <a:r>
              <a:rPr lang="en-US" sz="3200" dirty="0">
                <a:solidFill>
                  <a:schemeClr val="bg1"/>
                </a:solidFill>
              </a:rPr>
              <a:t>75</a:t>
            </a:r>
            <a:r>
              <a:rPr lang="en-US" sz="3200" dirty="0">
                <a:solidFill>
                  <a:schemeClr val="bg1"/>
                </a:solidFill>
                <a:latin typeface="Calibri" panose="020F0502020204030204" pitchFamily="34" charset="0"/>
                <a:cs typeface="Calibri" panose="020F0502020204030204" pitchFamily="34" charset="0"/>
              </a:rPr>
              <a:t>–80%</a:t>
            </a:r>
            <a:endParaRPr lang="en-US" sz="3200" dirty="0">
              <a:solidFill>
                <a:schemeClr val="bg1"/>
              </a:solidFill>
            </a:endParaRPr>
          </a:p>
        </p:txBody>
      </p:sp>
      <p:pic>
        <p:nvPicPr>
          <p:cNvPr id="4" name="Graphic 3" descr="Trophy">
            <a:extLst>
              <a:ext uri="{FF2B5EF4-FFF2-40B4-BE49-F238E27FC236}">
                <a16:creationId xmlns:a16="http://schemas.microsoft.com/office/drawing/2014/main" id="{ACB60495-BBA6-4C79-B759-CB9125478D1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88426" y="3524361"/>
            <a:ext cx="3215148" cy="3215148"/>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Median Voter Theory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D175361D-9C42-4609-81CD-4745DFE10F2F}"/>
              </a:ext>
            </a:extLst>
          </p:cNvPr>
          <p:cNvCxnSpPr/>
          <p:nvPr/>
        </p:nvCxnSpPr>
        <p:spPr>
          <a:xfrm>
            <a:off x="1622325" y="5024114"/>
            <a:ext cx="9045676" cy="0"/>
          </a:xfrm>
          <a:prstGeom prst="line">
            <a:avLst/>
          </a:prstGeom>
          <a:ln w="825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Graphic 4" descr="Marker">
            <a:extLst>
              <a:ext uri="{FF2B5EF4-FFF2-40B4-BE49-F238E27FC236}">
                <a16:creationId xmlns:a16="http://schemas.microsoft.com/office/drawing/2014/main" id="{674C3B96-7C39-4D0B-ADAB-2CB3C4C912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25762" y="4419430"/>
            <a:ext cx="914400" cy="914400"/>
          </a:xfrm>
          <a:prstGeom prst="rect">
            <a:avLst/>
          </a:prstGeom>
        </p:spPr>
      </p:pic>
      <p:pic>
        <p:nvPicPr>
          <p:cNvPr id="8" name="Graphic 7" descr="Marker">
            <a:extLst>
              <a:ext uri="{FF2B5EF4-FFF2-40B4-BE49-F238E27FC236}">
                <a16:creationId xmlns:a16="http://schemas.microsoft.com/office/drawing/2014/main" id="{1685CA70-B72E-45AC-880C-ADE0835B71C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37124" y="4419430"/>
            <a:ext cx="914400" cy="914400"/>
          </a:xfrm>
          <a:prstGeom prst="rect">
            <a:avLst/>
          </a:prstGeom>
        </p:spPr>
      </p:pic>
      <p:pic>
        <p:nvPicPr>
          <p:cNvPr id="9" name="Graphic 8" descr="Marker">
            <a:extLst>
              <a:ext uri="{FF2B5EF4-FFF2-40B4-BE49-F238E27FC236}">
                <a16:creationId xmlns:a16="http://schemas.microsoft.com/office/drawing/2014/main" id="{9F369CFD-AD00-4C8C-8E58-3B0A2CA1119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48486" y="4419430"/>
            <a:ext cx="914400" cy="914400"/>
          </a:xfrm>
          <a:prstGeom prst="rect">
            <a:avLst/>
          </a:prstGeom>
        </p:spPr>
      </p:pic>
      <p:sp>
        <p:nvSpPr>
          <p:cNvPr id="6" name="TextBox 5">
            <a:extLst>
              <a:ext uri="{FF2B5EF4-FFF2-40B4-BE49-F238E27FC236}">
                <a16:creationId xmlns:a16="http://schemas.microsoft.com/office/drawing/2014/main" id="{F3B56436-E793-4E59-8E84-1B57E792FEED}"/>
              </a:ext>
            </a:extLst>
          </p:cNvPr>
          <p:cNvSpPr txBox="1"/>
          <p:nvPr/>
        </p:nvSpPr>
        <p:spPr>
          <a:xfrm>
            <a:off x="1278196" y="4490940"/>
            <a:ext cx="1897625" cy="461665"/>
          </a:xfrm>
          <a:prstGeom prst="rect">
            <a:avLst/>
          </a:prstGeom>
          <a:noFill/>
        </p:spPr>
        <p:txBody>
          <a:bodyPr wrap="square" rtlCol="0">
            <a:spAutoFit/>
          </a:bodyPr>
          <a:lstStyle/>
          <a:p>
            <a:r>
              <a:rPr lang="en-US" sz="2400" dirty="0"/>
              <a:t>Candidate A</a:t>
            </a:r>
          </a:p>
        </p:txBody>
      </p:sp>
      <p:sp>
        <p:nvSpPr>
          <p:cNvPr id="11" name="TextBox 10">
            <a:extLst>
              <a:ext uri="{FF2B5EF4-FFF2-40B4-BE49-F238E27FC236}">
                <a16:creationId xmlns:a16="http://schemas.microsoft.com/office/drawing/2014/main" id="{DFA98803-3880-4414-912F-481702A14DE2}"/>
              </a:ext>
            </a:extLst>
          </p:cNvPr>
          <p:cNvSpPr txBox="1"/>
          <p:nvPr/>
        </p:nvSpPr>
        <p:spPr>
          <a:xfrm>
            <a:off x="1278195" y="5060094"/>
            <a:ext cx="1897625" cy="461665"/>
          </a:xfrm>
          <a:prstGeom prst="rect">
            <a:avLst/>
          </a:prstGeom>
          <a:noFill/>
        </p:spPr>
        <p:txBody>
          <a:bodyPr wrap="square" rtlCol="0">
            <a:spAutoFit/>
          </a:bodyPr>
          <a:lstStyle/>
          <a:p>
            <a:r>
              <a:rPr lang="en-US" sz="2400" dirty="0"/>
              <a:t>Liberal</a:t>
            </a:r>
          </a:p>
        </p:txBody>
      </p:sp>
      <p:sp>
        <p:nvSpPr>
          <p:cNvPr id="12" name="TextBox 11">
            <a:extLst>
              <a:ext uri="{FF2B5EF4-FFF2-40B4-BE49-F238E27FC236}">
                <a16:creationId xmlns:a16="http://schemas.microsoft.com/office/drawing/2014/main" id="{69E50C7B-1DC7-4092-BADA-88B18669410D}"/>
              </a:ext>
            </a:extLst>
          </p:cNvPr>
          <p:cNvSpPr txBox="1"/>
          <p:nvPr/>
        </p:nvSpPr>
        <p:spPr>
          <a:xfrm>
            <a:off x="9212827" y="4526470"/>
            <a:ext cx="1897625" cy="461665"/>
          </a:xfrm>
          <a:prstGeom prst="rect">
            <a:avLst/>
          </a:prstGeom>
          <a:noFill/>
        </p:spPr>
        <p:txBody>
          <a:bodyPr wrap="square" rtlCol="0">
            <a:spAutoFit/>
          </a:bodyPr>
          <a:lstStyle/>
          <a:p>
            <a:r>
              <a:rPr lang="en-US" sz="2400" dirty="0"/>
              <a:t>Candidate B</a:t>
            </a:r>
          </a:p>
        </p:txBody>
      </p:sp>
      <p:sp>
        <p:nvSpPr>
          <p:cNvPr id="13" name="TextBox 12">
            <a:extLst>
              <a:ext uri="{FF2B5EF4-FFF2-40B4-BE49-F238E27FC236}">
                <a16:creationId xmlns:a16="http://schemas.microsoft.com/office/drawing/2014/main" id="{7EE6A845-6F36-4F68-B88F-90546ECF2F53}"/>
              </a:ext>
            </a:extLst>
          </p:cNvPr>
          <p:cNvSpPr txBox="1"/>
          <p:nvPr/>
        </p:nvSpPr>
        <p:spPr>
          <a:xfrm>
            <a:off x="9212826" y="5027248"/>
            <a:ext cx="1897625" cy="461665"/>
          </a:xfrm>
          <a:prstGeom prst="rect">
            <a:avLst/>
          </a:prstGeom>
          <a:noFill/>
        </p:spPr>
        <p:txBody>
          <a:bodyPr wrap="square" rtlCol="0">
            <a:spAutoFit/>
          </a:bodyPr>
          <a:lstStyle/>
          <a:p>
            <a:r>
              <a:rPr lang="en-US" sz="2400" dirty="0"/>
              <a:t>Conservative</a:t>
            </a:r>
          </a:p>
        </p:txBody>
      </p:sp>
      <p:sp>
        <p:nvSpPr>
          <p:cNvPr id="14" name="TextBox 13">
            <a:extLst>
              <a:ext uri="{FF2B5EF4-FFF2-40B4-BE49-F238E27FC236}">
                <a16:creationId xmlns:a16="http://schemas.microsoft.com/office/drawing/2014/main" id="{D502FB08-A58A-4B3E-AB3E-FFBC3697ADD2}"/>
              </a:ext>
            </a:extLst>
          </p:cNvPr>
          <p:cNvSpPr txBox="1"/>
          <p:nvPr/>
        </p:nvSpPr>
        <p:spPr>
          <a:xfrm>
            <a:off x="5245511" y="3957765"/>
            <a:ext cx="1897625" cy="461665"/>
          </a:xfrm>
          <a:prstGeom prst="rect">
            <a:avLst/>
          </a:prstGeom>
          <a:noFill/>
        </p:spPr>
        <p:txBody>
          <a:bodyPr wrap="square" rtlCol="0">
            <a:spAutoFit/>
          </a:bodyPr>
          <a:lstStyle/>
          <a:p>
            <a:pPr algn="ctr"/>
            <a:r>
              <a:rPr lang="en-US" sz="2400" dirty="0"/>
              <a:t>Median</a:t>
            </a:r>
            <a:r>
              <a:rPr lang="en-US" sz="2400" dirty="0">
                <a:solidFill>
                  <a:srgbClr val="00B0F0"/>
                </a:solidFill>
              </a:rPr>
              <a:t> </a:t>
            </a:r>
            <a:r>
              <a:rPr lang="en-US" sz="2400" dirty="0"/>
              <a:t>Voter</a:t>
            </a:r>
          </a:p>
        </p:txBody>
      </p:sp>
      <p:sp>
        <p:nvSpPr>
          <p:cNvPr id="15" name="TextBox 14">
            <a:extLst>
              <a:ext uri="{FF2B5EF4-FFF2-40B4-BE49-F238E27FC236}">
                <a16:creationId xmlns:a16="http://schemas.microsoft.com/office/drawing/2014/main" id="{98B8EF75-5A54-4D7F-9608-B0DAE6C0C0CC}"/>
              </a:ext>
            </a:extLst>
          </p:cNvPr>
          <p:cNvSpPr txBox="1"/>
          <p:nvPr/>
        </p:nvSpPr>
        <p:spPr>
          <a:xfrm>
            <a:off x="2845211" y="4026142"/>
            <a:ext cx="1897625" cy="461665"/>
          </a:xfrm>
          <a:prstGeom prst="rect">
            <a:avLst/>
          </a:prstGeom>
          <a:noFill/>
        </p:spPr>
        <p:txBody>
          <a:bodyPr wrap="square" rtlCol="0">
            <a:spAutoFit/>
          </a:bodyPr>
          <a:lstStyle/>
          <a:p>
            <a:pPr algn="ctr"/>
            <a:r>
              <a:rPr lang="en-US" sz="2400" dirty="0"/>
              <a:t>Voter 1</a:t>
            </a:r>
          </a:p>
        </p:txBody>
      </p:sp>
      <p:sp>
        <p:nvSpPr>
          <p:cNvPr id="16" name="TextBox 15">
            <a:extLst>
              <a:ext uri="{FF2B5EF4-FFF2-40B4-BE49-F238E27FC236}">
                <a16:creationId xmlns:a16="http://schemas.microsoft.com/office/drawing/2014/main" id="{6CD85D1A-C17F-47F0-B2D4-A4CA7715688D}"/>
              </a:ext>
            </a:extLst>
          </p:cNvPr>
          <p:cNvSpPr txBox="1"/>
          <p:nvPr/>
        </p:nvSpPr>
        <p:spPr>
          <a:xfrm>
            <a:off x="7634749" y="4026142"/>
            <a:ext cx="1897625" cy="461665"/>
          </a:xfrm>
          <a:prstGeom prst="rect">
            <a:avLst/>
          </a:prstGeom>
          <a:noFill/>
        </p:spPr>
        <p:txBody>
          <a:bodyPr wrap="square" rtlCol="0">
            <a:spAutoFit/>
          </a:bodyPr>
          <a:lstStyle/>
          <a:p>
            <a:pPr algn="ctr"/>
            <a:r>
              <a:rPr lang="en-US" sz="2400" dirty="0"/>
              <a:t>Voter 2</a:t>
            </a:r>
          </a:p>
        </p:txBody>
      </p:sp>
      <p:sp>
        <p:nvSpPr>
          <p:cNvPr id="7" name="Oval 6">
            <a:extLst>
              <a:ext uri="{FF2B5EF4-FFF2-40B4-BE49-F238E27FC236}">
                <a16:creationId xmlns:a16="http://schemas.microsoft.com/office/drawing/2014/main" id="{08E3F2C6-C00D-4F92-99D8-BF38D16C1C90}"/>
              </a:ext>
            </a:extLst>
          </p:cNvPr>
          <p:cNvSpPr/>
          <p:nvPr/>
        </p:nvSpPr>
        <p:spPr>
          <a:xfrm>
            <a:off x="5165009" y="3615305"/>
            <a:ext cx="2058627" cy="2074585"/>
          </a:xfrm>
          <a:prstGeom prst="ellipse">
            <a:avLst/>
          </a:prstGeom>
          <a:noFill/>
          <a:ln w="98425">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F44D451-68BF-4F2E-99FF-98F4176F3EE1}"/>
              </a:ext>
            </a:extLst>
          </p:cNvPr>
          <p:cNvSpPr txBox="1"/>
          <p:nvPr/>
        </p:nvSpPr>
        <p:spPr>
          <a:xfrm>
            <a:off x="1881188" y="1876097"/>
            <a:ext cx="8429625" cy="646331"/>
          </a:xfrm>
          <a:prstGeom prst="rect">
            <a:avLst/>
          </a:prstGeom>
          <a:solidFill>
            <a:srgbClr val="627981"/>
          </a:solidFill>
        </p:spPr>
        <p:txBody>
          <a:bodyPr wrap="square" rtlCol="0">
            <a:spAutoFit/>
          </a:bodyPr>
          <a:lstStyle/>
          <a:p>
            <a:pPr algn="ctr"/>
            <a:r>
              <a:rPr lang="en-US" dirty="0">
                <a:solidFill>
                  <a:schemeClr val="bg1"/>
                </a:solidFill>
              </a:rPr>
              <a:t>The </a:t>
            </a:r>
            <a:r>
              <a:rPr lang="en-US" b="1" dirty="0">
                <a:solidFill>
                  <a:schemeClr val="bg1"/>
                </a:solidFill>
              </a:rPr>
              <a:t>median voter theory </a:t>
            </a:r>
            <a:r>
              <a:rPr lang="en-US" dirty="0">
                <a:solidFill>
                  <a:schemeClr val="bg1"/>
                </a:solidFill>
              </a:rPr>
              <a:t>argues that politicians will try to match policies to what pleases the median voter preferences.</a:t>
            </a:r>
          </a:p>
        </p:txBody>
      </p:sp>
    </p:spTree>
    <p:extLst>
      <p:ext uri="{BB962C8B-B14F-4D97-AF65-F5344CB8AC3E}">
        <p14:creationId xmlns:p14="http://schemas.microsoft.com/office/powerpoint/2010/main" val="17866498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Voting Cycle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Ice cream cone">
            <a:extLst>
              <a:ext uri="{FF2B5EF4-FFF2-40B4-BE49-F238E27FC236}">
                <a16:creationId xmlns:a16="http://schemas.microsoft.com/office/drawing/2014/main" id="{D2794141-975F-4EE8-9705-54839C0966B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33690" y="2547954"/>
            <a:ext cx="1711103" cy="1711103"/>
          </a:xfrm>
          <a:prstGeom prst="rect">
            <a:avLst/>
          </a:prstGeom>
        </p:spPr>
      </p:pic>
      <p:pic>
        <p:nvPicPr>
          <p:cNvPr id="5" name="Graphic 4" descr="Candy">
            <a:extLst>
              <a:ext uri="{FF2B5EF4-FFF2-40B4-BE49-F238E27FC236}">
                <a16:creationId xmlns:a16="http://schemas.microsoft.com/office/drawing/2014/main" id="{D739C33F-C416-45B3-8AC2-EFD7BDF6060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70174" y="2469300"/>
            <a:ext cx="1711118" cy="1711118"/>
          </a:xfrm>
          <a:prstGeom prst="rect">
            <a:avLst/>
          </a:prstGeom>
        </p:spPr>
      </p:pic>
      <p:pic>
        <p:nvPicPr>
          <p:cNvPr id="7" name="Graphic 6" descr="Cake">
            <a:extLst>
              <a:ext uri="{FF2B5EF4-FFF2-40B4-BE49-F238E27FC236}">
                <a16:creationId xmlns:a16="http://schemas.microsoft.com/office/drawing/2014/main" id="{30722009-55A3-43B0-85F4-0C6CE63E6F5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97190" y="2469298"/>
            <a:ext cx="1711119" cy="1711119"/>
          </a:xfrm>
          <a:prstGeom prst="rect">
            <a:avLst/>
          </a:prstGeom>
        </p:spPr>
      </p:pic>
      <p:sp>
        <p:nvSpPr>
          <p:cNvPr id="10" name="TextBox 9">
            <a:extLst>
              <a:ext uri="{FF2B5EF4-FFF2-40B4-BE49-F238E27FC236}">
                <a16:creationId xmlns:a16="http://schemas.microsoft.com/office/drawing/2014/main" id="{82F8C4E8-AB84-4B72-B08D-CC24D64DAE81}"/>
              </a:ext>
            </a:extLst>
          </p:cNvPr>
          <p:cNvSpPr txBox="1"/>
          <p:nvPr/>
        </p:nvSpPr>
        <p:spPr>
          <a:xfrm>
            <a:off x="2403936" y="4320532"/>
            <a:ext cx="1897625" cy="400110"/>
          </a:xfrm>
          <a:prstGeom prst="rect">
            <a:avLst/>
          </a:prstGeom>
          <a:noFill/>
        </p:spPr>
        <p:txBody>
          <a:bodyPr wrap="square" rtlCol="0">
            <a:spAutoFit/>
          </a:bodyPr>
          <a:lstStyle/>
          <a:p>
            <a:pPr algn="ctr"/>
            <a:r>
              <a:rPr lang="en-US" sz="2000" dirty="0"/>
              <a:t>Choice A</a:t>
            </a:r>
          </a:p>
        </p:txBody>
      </p:sp>
      <p:sp>
        <p:nvSpPr>
          <p:cNvPr id="11" name="TextBox 10">
            <a:extLst>
              <a:ext uri="{FF2B5EF4-FFF2-40B4-BE49-F238E27FC236}">
                <a16:creationId xmlns:a16="http://schemas.microsoft.com/office/drawing/2014/main" id="{D018B821-6E58-4A87-8093-553A32DBEB30}"/>
              </a:ext>
            </a:extLst>
          </p:cNvPr>
          <p:cNvSpPr txBox="1"/>
          <p:nvPr/>
        </p:nvSpPr>
        <p:spPr>
          <a:xfrm>
            <a:off x="5193801" y="4332821"/>
            <a:ext cx="1897625" cy="400110"/>
          </a:xfrm>
          <a:prstGeom prst="rect">
            <a:avLst/>
          </a:prstGeom>
          <a:noFill/>
        </p:spPr>
        <p:txBody>
          <a:bodyPr wrap="square" rtlCol="0">
            <a:spAutoFit/>
          </a:bodyPr>
          <a:lstStyle/>
          <a:p>
            <a:pPr algn="ctr"/>
            <a:r>
              <a:rPr lang="en-US" sz="2000" dirty="0"/>
              <a:t>Choice B</a:t>
            </a:r>
          </a:p>
        </p:txBody>
      </p:sp>
      <p:sp>
        <p:nvSpPr>
          <p:cNvPr id="12" name="TextBox 11">
            <a:extLst>
              <a:ext uri="{FF2B5EF4-FFF2-40B4-BE49-F238E27FC236}">
                <a16:creationId xmlns:a16="http://schemas.microsoft.com/office/drawing/2014/main" id="{8A4C6AE3-64D0-4A66-9CEE-3E5A80CC41DD}"/>
              </a:ext>
            </a:extLst>
          </p:cNvPr>
          <p:cNvSpPr txBox="1"/>
          <p:nvPr/>
        </p:nvSpPr>
        <p:spPr>
          <a:xfrm>
            <a:off x="8076920" y="4292997"/>
            <a:ext cx="1897625" cy="400110"/>
          </a:xfrm>
          <a:prstGeom prst="rect">
            <a:avLst/>
          </a:prstGeom>
          <a:noFill/>
        </p:spPr>
        <p:txBody>
          <a:bodyPr wrap="square" rtlCol="0">
            <a:spAutoFit/>
          </a:bodyPr>
          <a:lstStyle/>
          <a:p>
            <a:pPr algn="ctr"/>
            <a:r>
              <a:rPr lang="en-US" sz="2000" dirty="0"/>
              <a:t>Choice C</a:t>
            </a:r>
          </a:p>
        </p:txBody>
      </p:sp>
      <p:sp>
        <p:nvSpPr>
          <p:cNvPr id="13" name="TextBox 12">
            <a:extLst>
              <a:ext uri="{FF2B5EF4-FFF2-40B4-BE49-F238E27FC236}">
                <a16:creationId xmlns:a16="http://schemas.microsoft.com/office/drawing/2014/main" id="{22DC3381-C654-4007-9059-BED63C2BAAE5}"/>
              </a:ext>
            </a:extLst>
          </p:cNvPr>
          <p:cNvSpPr txBox="1"/>
          <p:nvPr/>
        </p:nvSpPr>
        <p:spPr>
          <a:xfrm>
            <a:off x="4215602" y="4909353"/>
            <a:ext cx="3760790" cy="461665"/>
          </a:xfrm>
          <a:prstGeom prst="rect">
            <a:avLst/>
          </a:prstGeom>
          <a:noFill/>
        </p:spPr>
        <p:txBody>
          <a:bodyPr wrap="square" rtlCol="0">
            <a:spAutoFit/>
          </a:bodyPr>
          <a:lstStyle/>
          <a:p>
            <a:pPr algn="ctr"/>
            <a:r>
              <a:rPr lang="en-US" sz="2400" dirty="0"/>
              <a:t>A &gt; B &gt; C &gt; A</a:t>
            </a:r>
          </a:p>
        </p:txBody>
      </p:sp>
      <p:sp>
        <p:nvSpPr>
          <p:cNvPr id="14" name="TextBox 13">
            <a:extLst>
              <a:ext uri="{FF2B5EF4-FFF2-40B4-BE49-F238E27FC236}">
                <a16:creationId xmlns:a16="http://schemas.microsoft.com/office/drawing/2014/main" id="{57389F63-F941-46B5-A299-AB7E6ACBED70}"/>
              </a:ext>
            </a:extLst>
          </p:cNvPr>
          <p:cNvSpPr txBox="1"/>
          <p:nvPr/>
        </p:nvSpPr>
        <p:spPr>
          <a:xfrm>
            <a:off x="1881185" y="1379982"/>
            <a:ext cx="8429625" cy="92333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bg1"/>
                </a:solidFill>
                <a:effectLst/>
                <a:latin typeface="+mn-lt"/>
                <a:ea typeface="+mn-ea"/>
                <a:cs typeface="+mn-cs"/>
              </a:rPr>
              <a:t>We call the situation in which Choice A is preferred by a majority over Choice B, Choice B is preferred by a majority over Choice C, and Choice C is preferred by a majority over Choice A </a:t>
            </a:r>
            <a:r>
              <a:rPr lang="en-US" sz="1800" kern="1200" dirty="0" err="1">
                <a:solidFill>
                  <a:schemeClr val="bg1"/>
                </a:solidFill>
                <a:effectLst/>
                <a:latin typeface="+mn-lt"/>
                <a:ea typeface="+mn-ea"/>
                <a:cs typeface="+mn-cs"/>
              </a:rPr>
              <a:t>a</a:t>
            </a:r>
            <a:r>
              <a:rPr lang="en-US" sz="1800" kern="1200" dirty="0">
                <a:solidFill>
                  <a:schemeClr val="bg1"/>
                </a:solidFill>
                <a:effectLst/>
                <a:latin typeface="+mn-lt"/>
                <a:ea typeface="+mn-ea"/>
                <a:cs typeface="+mn-cs"/>
              </a:rPr>
              <a:t> </a:t>
            </a:r>
            <a:r>
              <a:rPr lang="en-US" sz="1800" b="1" kern="1200" dirty="0">
                <a:solidFill>
                  <a:schemeClr val="bg1"/>
                </a:solidFill>
                <a:effectLst/>
                <a:latin typeface="+mn-lt"/>
                <a:ea typeface="+mn-ea"/>
                <a:cs typeface="+mn-cs"/>
              </a:rPr>
              <a:t>voting cycle</a:t>
            </a:r>
            <a:r>
              <a:rPr lang="en-US" sz="1800" kern="1200" dirty="0">
                <a:solidFill>
                  <a:schemeClr val="bg1"/>
                </a:solidFill>
                <a:effectLst/>
                <a:latin typeface="+mn-lt"/>
                <a:ea typeface="+mn-ea"/>
                <a:cs typeface="+mn-cs"/>
              </a:rPr>
              <a:t>. </a:t>
            </a:r>
          </a:p>
        </p:txBody>
      </p:sp>
      <p:sp>
        <p:nvSpPr>
          <p:cNvPr id="15" name="TextBox 14">
            <a:extLst>
              <a:ext uri="{FF2B5EF4-FFF2-40B4-BE49-F238E27FC236}">
                <a16:creationId xmlns:a16="http://schemas.microsoft.com/office/drawing/2014/main" id="{B3E90BEB-D2A3-461B-BD27-716BBC2683CA}"/>
              </a:ext>
            </a:extLst>
          </p:cNvPr>
          <p:cNvSpPr txBox="1"/>
          <p:nvPr/>
        </p:nvSpPr>
        <p:spPr>
          <a:xfrm>
            <a:off x="1881185" y="5668649"/>
            <a:ext cx="8429625" cy="92333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bg1"/>
                </a:solidFill>
                <a:effectLst/>
                <a:latin typeface="+mn-lt"/>
                <a:ea typeface="+mn-ea"/>
                <a:cs typeface="+mn-cs"/>
              </a:rPr>
              <a:t>The result of a voting cycle will be determined by the order in which stakeholders present and vote on choices, not by majority rule, because every choice is both preferred to some alternative and also not preferred to another alternative. </a:t>
            </a:r>
          </a:p>
        </p:txBody>
      </p:sp>
    </p:spTree>
    <p:extLst>
      <p:ext uri="{BB962C8B-B14F-4D97-AF65-F5344CB8AC3E}">
        <p14:creationId xmlns:p14="http://schemas.microsoft.com/office/powerpoint/2010/main" val="35241276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Where Is Government's Self-Correcting Mechanism?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Left 1">
            <a:extLst>
              <a:ext uri="{FF2B5EF4-FFF2-40B4-BE49-F238E27FC236}">
                <a16:creationId xmlns:a16="http://schemas.microsoft.com/office/drawing/2014/main" id="{498111F5-58A3-4E24-BB0F-82BE33BA113C}"/>
              </a:ext>
            </a:extLst>
          </p:cNvPr>
          <p:cNvSpPr/>
          <p:nvPr/>
        </p:nvSpPr>
        <p:spPr>
          <a:xfrm>
            <a:off x="1881188" y="2792077"/>
            <a:ext cx="4225159" cy="2837793"/>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firms charge too much or produce a product no one wants to buy, they suffer losses and may go out of business.</a:t>
            </a:r>
          </a:p>
        </p:txBody>
      </p:sp>
      <p:sp>
        <p:nvSpPr>
          <p:cNvPr id="25" name="Arrow: Left 24">
            <a:extLst>
              <a:ext uri="{FF2B5EF4-FFF2-40B4-BE49-F238E27FC236}">
                <a16:creationId xmlns:a16="http://schemas.microsoft.com/office/drawing/2014/main" id="{EE8DFA5F-C9FB-462B-851F-531FE2585AB4}"/>
              </a:ext>
            </a:extLst>
          </p:cNvPr>
          <p:cNvSpPr/>
          <p:nvPr/>
        </p:nvSpPr>
        <p:spPr>
          <a:xfrm flipH="1">
            <a:off x="6442840" y="2792077"/>
            <a:ext cx="4225159" cy="2837793"/>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Government agencies receive money from taxes, not sales. They do not have competitors from which citizens could purchase alternative services.</a:t>
            </a:r>
          </a:p>
        </p:txBody>
      </p:sp>
      <p:sp>
        <p:nvSpPr>
          <p:cNvPr id="3" name="TextBox 2">
            <a:extLst>
              <a:ext uri="{FF2B5EF4-FFF2-40B4-BE49-F238E27FC236}">
                <a16:creationId xmlns:a16="http://schemas.microsoft.com/office/drawing/2014/main" id="{A41E6E27-6C0D-42AD-AD12-3AA123F9E67F}"/>
              </a:ext>
            </a:extLst>
          </p:cNvPr>
          <p:cNvSpPr txBox="1"/>
          <p:nvPr/>
        </p:nvSpPr>
        <p:spPr>
          <a:xfrm>
            <a:off x="1613254" y="1645957"/>
            <a:ext cx="8965489" cy="646331"/>
          </a:xfrm>
          <a:prstGeom prst="rect">
            <a:avLst/>
          </a:prstGeom>
          <a:solidFill>
            <a:srgbClr val="627981"/>
          </a:solidFill>
        </p:spPr>
        <p:txBody>
          <a:bodyPr wrap="square" rtlCol="0">
            <a:spAutoFit/>
          </a:bodyPr>
          <a:lstStyle/>
          <a:p>
            <a:pPr algn="ctr"/>
            <a:r>
              <a:rPr lang="en-US" dirty="0">
                <a:solidFill>
                  <a:schemeClr val="bg1"/>
                </a:solidFill>
              </a:rPr>
              <a:t>Private sector firms are subject to the self-correcting mechanism of the marketplace, but government agencies do not sell products in a market.</a:t>
            </a:r>
          </a:p>
        </p:txBody>
      </p:sp>
    </p:spTree>
    <p:extLst>
      <p:ext uri="{BB962C8B-B14F-4D97-AF65-F5344CB8AC3E}">
        <p14:creationId xmlns:p14="http://schemas.microsoft.com/office/powerpoint/2010/main" val="38390916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 Balanced View of Markets and Government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91241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are very good at allocating society's scarce resources.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may sometimes produce unwanted results, such as monopoly, pollution, and poverty.</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can help correct the problems of markets, but government intervention is not always a perfect solution.</a:t>
              </a:r>
            </a:p>
          </p:txBody>
        </p:sp>
      </p:grpSp>
      <p:grpSp>
        <p:nvGrpSpPr>
          <p:cNvPr id="13" name="Group 12">
            <a:extLst>
              <a:ext uri="{FF2B5EF4-FFF2-40B4-BE49-F238E27FC236}">
                <a16:creationId xmlns:a16="http://schemas.microsoft.com/office/drawing/2014/main" id="{C8D41D51-0B27-4C6E-95CB-12C6BD0BD92F}"/>
              </a:ext>
            </a:extLst>
          </p:cNvPr>
          <p:cNvGrpSpPr/>
          <p:nvPr/>
        </p:nvGrpSpPr>
        <p:grpSpPr>
          <a:xfrm>
            <a:off x="2135749" y="432877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must not idealize or demonize either unregulated markets or government actions.</a:t>
              </a:r>
            </a:p>
          </p:txBody>
        </p:sp>
      </p:grpSp>
    </p:spTree>
    <p:extLst>
      <p:ext uri="{BB962C8B-B14F-4D97-AF65-F5344CB8AC3E}">
        <p14:creationId xmlns:p14="http://schemas.microsoft.com/office/powerpoint/2010/main" val="8760438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Economics and Government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Graphic 4" descr="Classroom">
            <a:extLst>
              <a:ext uri="{FF2B5EF4-FFF2-40B4-BE49-F238E27FC236}">
                <a16:creationId xmlns:a16="http://schemas.microsoft.com/office/drawing/2014/main" id="{6B15D2B8-DBCC-443E-A770-FF4099AD1A7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17258" y="1450258"/>
            <a:ext cx="3957484" cy="3957484"/>
          </a:xfrm>
          <a:prstGeom prst="rect">
            <a:avLst/>
          </a:prstGeom>
        </p:spPr>
      </p:pic>
      <p:cxnSp>
        <p:nvCxnSpPr>
          <p:cNvPr id="7" name="Straight Connector 6">
            <a:extLst>
              <a:ext uri="{FF2B5EF4-FFF2-40B4-BE49-F238E27FC236}">
                <a16:creationId xmlns:a16="http://schemas.microsoft.com/office/drawing/2014/main" id="{5B6E4C3A-E232-4C06-A100-D84C2CE2CE5A}"/>
              </a:ext>
            </a:extLst>
          </p:cNvPr>
          <p:cNvCxnSpPr/>
          <p:nvPr/>
        </p:nvCxnSpPr>
        <p:spPr>
          <a:xfrm>
            <a:off x="5624051" y="2394154"/>
            <a:ext cx="196645" cy="245807"/>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B25FE92-9B04-4FB4-BDB0-E1F4F776BFCA}"/>
              </a:ext>
            </a:extLst>
          </p:cNvPr>
          <p:cNvCxnSpPr>
            <a:cxnSpLocks/>
          </p:cNvCxnSpPr>
          <p:nvPr/>
        </p:nvCxnSpPr>
        <p:spPr>
          <a:xfrm flipH="1">
            <a:off x="5791200" y="2379406"/>
            <a:ext cx="304800" cy="245807"/>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7A0FB16-534F-4D35-9E75-F169493B47E3}"/>
              </a:ext>
            </a:extLst>
          </p:cNvPr>
          <p:cNvCxnSpPr>
            <a:cxnSpLocks/>
          </p:cNvCxnSpPr>
          <p:nvPr/>
        </p:nvCxnSpPr>
        <p:spPr>
          <a:xfrm>
            <a:off x="6086167" y="2349909"/>
            <a:ext cx="412955" cy="550607"/>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E3D53FBB-988F-4FE8-9108-E95A8F1CB48F}"/>
              </a:ext>
            </a:extLst>
          </p:cNvPr>
          <p:cNvCxnSpPr>
            <a:cxnSpLocks/>
          </p:cNvCxnSpPr>
          <p:nvPr/>
        </p:nvCxnSpPr>
        <p:spPr>
          <a:xfrm flipH="1">
            <a:off x="6479459" y="2502309"/>
            <a:ext cx="314630" cy="398207"/>
          </a:xfrm>
          <a:prstGeom prst="line">
            <a:avLst/>
          </a:prstGeom>
          <a:ln w="47625"/>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BB68F6C6-FB1A-4E84-A8B5-98534D6C7806}"/>
              </a:ext>
            </a:extLst>
          </p:cNvPr>
          <p:cNvSpPr txBox="1"/>
          <p:nvPr/>
        </p:nvSpPr>
        <p:spPr>
          <a:xfrm>
            <a:off x="1929580" y="5560142"/>
            <a:ext cx="8332839" cy="461665"/>
          </a:xfrm>
          <a:prstGeom prst="rect">
            <a:avLst/>
          </a:prstGeom>
          <a:solidFill>
            <a:srgbClr val="627981"/>
          </a:solidFill>
        </p:spPr>
        <p:txBody>
          <a:bodyPr wrap="square" rtlCol="0">
            <a:spAutoFit/>
          </a:bodyPr>
          <a:lstStyle/>
          <a:p>
            <a:pPr algn="ctr"/>
            <a:r>
              <a:rPr lang="en-US" sz="2400" dirty="0">
                <a:solidFill>
                  <a:schemeClr val="bg1"/>
                </a:solidFill>
              </a:rPr>
              <a:t>Economics is generally politically neutral.</a:t>
            </a:r>
          </a:p>
        </p:txBody>
      </p:sp>
    </p:spTree>
    <p:extLst>
      <p:ext uri="{BB962C8B-B14F-4D97-AF65-F5344CB8AC3E}">
        <p14:creationId xmlns:p14="http://schemas.microsoft.com/office/powerpoint/2010/main" val="4147054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37334"/>
            <a:ext cx="9273061" cy="1631216"/>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that the federal Department of Education increases interest rates on student loans and shortens the payback period. How is this different from a commercial bank, which increases interest rates charged and shortens the length of loans?</a:t>
            </a:r>
          </a:p>
          <a:p>
            <a:pPr algn="ctr"/>
            <a:endParaRPr lang="en-US" sz="2000" dirty="0">
              <a:solidFill>
                <a:schemeClr val="bg1"/>
              </a:solidFill>
            </a:endParaRPr>
          </a:p>
        </p:txBody>
      </p:sp>
    </p:spTree>
    <p:extLst>
      <p:ext uri="{BB962C8B-B14F-4D97-AF65-F5344CB8AC3E}">
        <p14:creationId xmlns:p14="http://schemas.microsoft.com/office/powerpoint/2010/main" val="1722320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76050"/>
            <a:ext cx="9273061" cy="2862322"/>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that the federal Department of Education increases interest rates on student loans and shortens the payback period. How is this different from a commercial bank, which increases interest rates charged and shortens the length of loans?</a:t>
            </a:r>
          </a:p>
          <a:p>
            <a:pPr algn="ctr"/>
            <a:endParaRPr lang="en-US" sz="2000" dirty="0">
              <a:solidFill>
                <a:schemeClr val="bg1"/>
              </a:solidFill>
            </a:endParaRPr>
          </a:p>
          <a:p>
            <a:pPr algn="ctr"/>
            <a:r>
              <a:rPr lang="en-US" sz="2000" i="1" dirty="0">
                <a:solidFill>
                  <a:schemeClr val="bg1"/>
                </a:solidFill>
              </a:rPr>
              <a:t>If one commercial bank makes its loan terms less favorable, consumers can seek loans from the bank’s competitors. In the case of the federal Department of Education, students don’t have a competitor from which they can borrow.</a:t>
            </a:r>
          </a:p>
          <a:p>
            <a:pPr algn="ctr"/>
            <a:endParaRPr lang="en-US" sz="2000" dirty="0">
              <a:solidFill>
                <a:schemeClr val="bg1"/>
              </a:solidFill>
            </a:endParaRPr>
          </a:p>
        </p:txBody>
      </p:sp>
    </p:spTree>
    <p:extLst>
      <p:ext uri="{BB962C8B-B14F-4D97-AF65-F5344CB8AC3E}">
        <p14:creationId xmlns:p14="http://schemas.microsoft.com/office/powerpoint/2010/main" val="21056139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9727"/>
            <a:ext cx="9273061" cy="378565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Majority votes can run into difficulties when more than two choices exist.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voting cycle occurs when, in a situation with at least three choices, Choice A is preferred by a majority vote to Choice B, Choice B is preferred by a majority vote to Choice C, and Choice C is preferred by a majority vote to Choice A.</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practical approach to microeconomic policy will need to take a realistic view of the specific strengths and weaknesses of markets as well as government rather than making the easy but wrong assumption that either the market or government is always beneficial or always harmful.</a:t>
            </a:r>
          </a:p>
          <a:p>
            <a:endParaRPr lang="en-US" sz="2000" dirty="0">
              <a:solidFill>
                <a:schemeClr val="bg1"/>
              </a:solidFill>
            </a:endParaRPr>
          </a:p>
        </p:txBody>
      </p:sp>
    </p:spTree>
    <p:extLst>
      <p:ext uri="{BB962C8B-B14F-4D97-AF65-F5344CB8AC3E}">
        <p14:creationId xmlns:p14="http://schemas.microsoft.com/office/powerpoint/2010/main" val="33830291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Voter Participation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someone putting a ballot into a box">
            <a:extLst>
              <a:ext uri="{FF2B5EF4-FFF2-40B4-BE49-F238E27FC236}">
                <a16:creationId xmlns:a16="http://schemas.microsoft.com/office/drawing/2014/main" id="{2DFB5C1B-25EA-4CF8-8ACD-332523B2E3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2142" y="1383374"/>
            <a:ext cx="3787716" cy="378771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53817455-33C7-4650-ABF7-ED5883B3791E}"/>
              </a:ext>
            </a:extLst>
          </p:cNvPr>
          <p:cNvSpPr txBox="1"/>
          <p:nvPr/>
        </p:nvSpPr>
        <p:spPr>
          <a:xfrm>
            <a:off x="2192214" y="5563418"/>
            <a:ext cx="7807571" cy="523220"/>
          </a:xfrm>
          <a:prstGeom prst="rect">
            <a:avLst/>
          </a:prstGeom>
          <a:solidFill>
            <a:srgbClr val="627981"/>
          </a:solidFill>
        </p:spPr>
        <p:txBody>
          <a:bodyPr wrap="square" rtlCol="0">
            <a:spAutoFit/>
          </a:bodyPr>
          <a:lstStyle/>
          <a:p>
            <a:pPr algn="ctr"/>
            <a:r>
              <a:rPr lang="en-US" sz="2800" dirty="0">
                <a:solidFill>
                  <a:schemeClr val="bg1"/>
                </a:solidFill>
              </a:rPr>
              <a:t>Voting is legally required in some countries.</a:t>
            </a:r>
          </a:p>
        </p:txBody>
      </p:sp>
    </p:spTree>
    <p:extLst>
      <p:ext uri="{BB962C8B-B14F-4D97-AF65-F5344CB8AC3E}">
        <p14:creationId xmlns:p14="http://schemas.microsoft.com/office/powerpoint/2010/main" val="4083062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Do People Not Vote?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2A8F481B-9491-4B3A-93B4-C2F40B00591D}"/>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90F42E3A-5F06-4035-83A2-F88CF9B994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F2C5C630-2796-4BF8-B398-202FC7658D6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suggested why a utility-maximizing person might rationally decide not to vote or not care about an election.</a:t>
              </a:r>
            </a:p>
          </p:txBody>
        </p:sp>
      </p:grpSp>
      <p:grpSp>
        <p:nvGrpSpPr>
          <p:cNvPr id="10" name="Group 9">
            <a:extLst>
              <a:ext uri="{FF2B5EF4-FFF2-40B4-BE49-F238E27FC236}">
                <a16:creationId xmlns:a16="http://schemas.microsoft.com/office/drawing/2014/main" id="{8E675DDE-C356-447B-8278-BB8D44EC4A6D}"/>
              </a:ext>
            </a:extLst>
          </p:cNvPr>
          <p:cNvGrpSpPr/>
          <p:nvPr/>
        </p:nvGrpSpPr>
        <p:grpSpPr>
          <a:xfrm>
            <a:off x="2135749" y="252308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78CC735-0CB6-4987-A030-AE3D3BF3663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174C9508-68A7-4283-B2C9-3C8C7CA491A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Board of Elections measures the margin of victory in hundreds, thousands, or even millions of votes.</a:t>
              </a:r>
            </a:p>
          </p:txBody>
        </p:sp>
      </p:grpSp>
      <p:grpSp>
        <p:nvGrpSpPr>
          <p:cNvPr id="13" name="Group 12">
            <a:extLst>
              <a:ext uri="{FF2B5EF4-FFF2-40B4-BE49-F238E27FC236}">
                <a16:creationId xmlns:a16="http://schemas.microsoft.com/office/drawing/2014/main" id="{68BAFEA1-4F33-4678-854C-6468B645EFBD}"/>
              </a:ext>
            </a:extLst>
          </p:cNvPr>
          <p:cNvGrpSpPr/>
          <p:nvPr/>
        </p:nvGrpSpPr>
        <p:grpSpPr>
          <a:xfrm>
            <a:off x="2135749" y="342593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8A460447-43C3-4300-90C2-14434179D4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CFA08151-1E86-42DE-A65C-9502B1FFFCB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rational voter will recognize that one vote is extremely unlikely to make a difference.</a:t>
              </a:r>
            </a:p>
          </p:txBody>
        </p:sp>
      </p:grpSp>
      <p:grpSp>
        <p:nvGrpSpPr>
          <p:cNvPr id="16" name="Group 15">
            <a:extLst>
              <a:ext uri="{FF2B5EF4-FFF2-40B4-BE49-F238E27FC236}">
                <a16:creationId xmlns:a16="http://schemas.microsoft.com/office/drawing/2014/main" id="{21901C83-B780-4755-AB45-429039A6AC28}"/>
              </a:ext>
            </a:extLst>
          </p:cNvPr>
          <p:cNvGrpSpPr/>
          <p:nvPr/>
        </p:nvGrpSpPr>
        <p:grpSpPr>
          <a:xfrm>
            <a:off x="2135749" y="4320719"/>
            <a:ext cx="8058154" cy="1047195"/>
            <a:chOff x="542923" y="1736761"/>
            <a:chExt cx="8058154" cy="1047195"/>
          </a:xfrm>
          <a:solidFill>
            <a:srgbClr val="627981"/>
          </a:solidFill>
        </p:grpSpPr>
        <p:sp>
          <p:nvSpPr>
            <p:cNvPr id="17" name="Rectangle 16">
              <a:extLst>
                <a:ext uri="{FF2B5EF4-FFF2-40B4-BE49-F238E27FC236}">
                  <a16:creationId xmlns:a16="http://schemas.microsoft.com/office/drawing/2014/main" id="{B60EF2EE-A09F-4BE7-A5A0-068DEFA4BA31}"/>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FC7E7771-6929-4E0F-9409-F123189CF76A}"/>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theory of </a:t>
              </a:r>
              <a:r>
                <a:rPr lang="en-US" sz="2000" b="1" dirty="0">
                  <a:solidFill>
                    <a:schemeClr val="bg1"/>
                  </a:solidFill>
                </a:rPr>
                <a:t>rational ignorance </a:t>
              </a:r>
              <a:r>
                <a:rPr lang="en-US" sz="2000" dirty="0">
                  <a:solidFill>
                    <a:schemeClr val="bg1"/>
                  </a:solidFill>
                </a:rPr>
                <a:t>holds that people will not vote if the costs of becoming informed and voting is too high or they feel their vote will not be decisive in the election.</a:t>
              </a:r>
            </a:p>
          </p:txBody>
        </p:sp>
      </p:grpSp>
    </p:spTree>
    <p:extLst>
      <p:ext uri="{BB962C8B-B14F-4D97-AF65-F5344CB8AC3E}">
        <p14:creationId xmlns:p14="http://schemas.microsoft.com/office/powerpoint/2010/main" val="419063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Spending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25A117F-18DA-4AA8-81BC-74FD8F468F81}"/>
              </a:ext>
            </a:extLst>
          </p:cNvPr>
          <p:cNvSpPr txBox="1"/>
          <p:nvPr/>
        </p:nvSpPr>
        <p:spPr>
          <a:xfrm>
            <a:off x="3126658" y="1563329"/>
            <a:ext cx="5938684" cy="707886"/>
          </a:xfrm>
          <a:prstGeom prst="rect">
            <a:avLst/>
          </a:prstGeom>
          <a:solidFill>
            <a:srgbClr val="5A7E83"/>
          </a:solidFill>
        </p:spPr>
        <p:txBody>
          <a:bodyPr wrap="square" rtlCol="0">
            <a:spAutoFit/>
          </a:bodyPr>
          <a:lstStyle/>
          <a:p>
            <a:pPr algn="ctr"/>
            <a:r>
              <a:rPr lang="en-US" sz="4000" dirty="0">
                <a:solidFill>
                  <a:schemeClr val="bg1"/>
                </a:solidFill>
              </a:rPr>
              <a:t>2016 Presidential Election</a:t>
            </a:r>
          </a:p>
        </p:txBody>
      </p:sp>
      <p:sp>
        <p:nvSpPr>
          <p:cNvPr id="5" name="TextBox 4">
            <a:extLst>
              <a:ext uri="{FF2B5EF4-FFF2-40B4-BE49-F238E27FC236}">
                <a16:creationId xmlns:a16="http://schemas.microsoft.com/office/drawing/2014/main" id="{9E345832-7F36-4CA7-A626-EDA668F3D7B8}"/>
              </a:ext>
            </a:extLst>
          </p:cNvPr>
          <p:cNvSpPr txBox="1"/>
          <p:nvPr/>
        </p:nvSpPr>
        <p:spPr>
          <a:xfrm>
            <a:off x="4305456" y="2904481"/>
            <a:ext cx="3581088" cy="646331"/>
          </a:xfrm>
          <a:prstGeom prst="rect">
            <a:avLst/>
          </a:prstGeom>
          <a:solidFill>
            <a:srgbClr val="5A7E83"/>
          </a:solidFill>
        </p:spPr>
        <p:txBody>
          <a:bodyPr wrap="square" rtlCol="0">
            <a:spAutoFit/>
          </a:bodyPr>
          <a:lstStyle/>
          <a:p>
            <a:pPr algn="ctr"/>
            <a:r>
              <a:rPr lang="en-US" sz="3600" dirty="0">
                <a:solidFill>
                  <a:schemeClr val="bg1"/>
                </a:solidFill>
              </a:rPr>
              <a:t>$6.8 billion spent</a:t>
            </a:r>
          </a:p>
        </p:txBody>
      </p:sp>
      <p:pic>
        <p:nvPicPr>
          <p:cNvPr id="4" name="Graphic 3" descr="Handshake">
            <a:extLst>
              <a:ext uri="{FF2B5EF4-FFF2-40B4-BE49-F238E27FC236}">
                <a16:creationId xmlns:a16="http://schemas.microsoft.com/office/drawing/2014/main" id="{0FD2C550-1F8C-4B7A-B4A1-CE9096289CF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65522" y="3397045"/>
            <a:ext cx="3460955" cy="3460955"/>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Breaking Down the Numbers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7B71824-9676-4594-BA62-D104AF0ED001}"/>
              </a:ext>
            </a:extLst>
          </p:cNvPr>
          <p:cNvSpPr/>
          <p:nvPr/>
        </p:nvSpPr>
        <p:spPr>
          <a:xfrm>
            <a:off x="2066923" y="3592374"/>
            <a:ext cx="8058154" cy="1067579"/>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grpSp>
        <p:nvGrpSpPr>
          <p:cNvPr id="10" name="Group 9">
            <a:extLst>
              <a:ext uri="{FF2B5EF4-FFF2-40B4-BE49-F238E27FC236}">
                <a16:creationId xmlns:a16="http://schemas.microsoft.com/office/drawing/2014/main" id="{C0B17F81-A186-469B-B2E1-E7F3D80F4A8F}"/>
              </a:ext>
            </a:extLst>
          </p:cNvPr>
          <p:cNvGrpSpPr/>
          <p:nvPr/>
        </p:nvGrpSpPr>
        <p:grpSpPr>
          <a:xfrm>
            <a:off x="2066923" y="2343051"/>
            <a:ext cx="8058154" cy="1067579"/>
            <a:chOff x="542923" y="1736761"/>
            <a:chExt cx="8058154" cy="806935"/>
          </a:xfrm>
          <a:solidFill>
            <a:srgbClr val="5A7E83"/>
          </a:solidFill>
        </p:grpSpPr>
        <p:sp>
          <p:nvSpPr>
            <p:cNvPr id="11" name="Rectangle 10">
              <a:extLst>
                <a:ext uri="{FF2B5EF4-FFF2-40B4-BE49-F238E27FC236}">
                  <a16:creationId xmlns:a16="http://schemas.microsoft.com/office/drawing/2014/main" id="{72F62AB1-B90D-4810-80CC-B4CCE2AD34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2" name="TextBox 11">
              <a:extLst>
                <a:ext uri="{FF2B5EF4-FFF2-40B4-BE49-F238E27FC236}">
                  <a16:creationId xmlns:a16="http://schemas.microsoft.com/office/drawing/2014/main" id="{98D1FE27-7FC1-4E0F-9AD8-2B40710C8464}"/>
                </a:ext>
              </a:extLst>
            </p:cNvPr>
            <p:cNvSpPr txBox="1"/>
            <p:nvPr/>
          </p:nvSpPr>
          <p:spPr>
            <a:xfrm>
              <a:off x="633045" y="1963120"/>
              <a:ext cx="7807571" cy="395478"/>
            </a:xfrm>
            <a:prstGeom prst="rect">
              <a:avLst/>
            </a:prstGeom>
            <a:grpFill/>
          </p:spPr>
          <p:txBody>
            <a:bodyPr wrap="square" rtlCol="0">
              <a:spAutoFit/>
            </a:bodyPr>
            <a:lstStyle/>
            <a:p>
              <a:pPr algn="ctr"/>
              <a:r>
                <a:rPr lang="en-US" sz="2800" dirty="0">
                  <a:solidFill>
                    <a:schemeClr val="bg1"/>
                  </a:solidFill>
                </a:rPr>
                <a:t>1/25 of 1% of overall U.S. economy in 2016</a:t>
              </a:r>
            </a:p>
          </p:txBody>
        </p:sp>
      </p:grpSp>
      <p:sp>
        <p:nvSpPr>
          <p:cNvPr id="2" name="TextBox 1">
            <a:extLst>
              <a:ext uri="{FF2B5EF4-FFF2-40B4-BE49-F238E27FC236}">
                <a16:creationId xmlns:a16="http://schemas.microsoft.com/office/drawing/2014/main" id="{32205F52-866B-4F3F-A892-05C7EB96E7B8}"/>
              </a:ext>
            </a:extLst>
          </p:cNvPr>
          <p:cNvSpPr txBox="1"/>
          <p:nvPr/>
        </p:nvSpPr>
        <p:spPr>
          <a:xfrm>
            <a:off x="4586747" y="1362986"/>
            <a:ext cx="3018504" cy="707886"/>
          </a:xfrm>
          <a:prstGeom prst="rect">
            <a:avLst/>
          </a:prstGeom>
          <a:noFill/>
        </p:spPr>
        <p:txBody>
          <a:bodyPr wrap="square" rtlCol="0">
            <a:spAutoFit/>
          </a:bodyPr>
          <a:lstStyle/>
          <a:p>
            <a:r>
              <a:rPr lang="en-US" sz="4000" dirty="0"/>
              <a:t>$6.8 billion =</a:t>
            </a:r>
          </a:p>
        </p:txBody>
      </p:sp>
      <p:sp>
        <p:nvSpPr>
          <p:cNvPr id="14" name="TextBox 13">
            <a:extLst>
              <a:ext uri="{FF2B5EF4-FFF2-40B4-BE49-F238E27FC236}">
                <a16:creationId xmlns:a16="http://schemas.microsoft.com/office/drawing/2014/main" id="{6077D7ED-F323-472B-A77F-FD906E52CE89}"/>
              </a:ext>
            </a:extLst>
          </p:cNvPr>
          <p:cNvSpPr txBox="1"/>
          <p:nvPr/>
        </p:nvSpPr>
        <p:spPr>
          <a:xfrm>
            <a:off x="2192214" y="3864553"/>
            <a:ext cx="7807571" cy="523219"/>
          </a:xfrm>
          <a:prstGeom prst="rect">
            <a:avLst/>
          </a:prstGeom>
          <a:solidFill>
            <a:srgbClr val="5A7E83"/>
          </a:solidFill>
        </p:spPr>
        <p:txBody>
          <a:bodyPr wrap="square" rtlCol="0">
            <a:spAutoFit/>
          </a:bodyPr>
          <a:lstStyle/>
          <a:p>
            <a:pPr algn="ctr"/>
            <a:r>
              <a:rPr lang="en-US" sz="2800" dirty="0">
                <a:solidFill>
                  <a:schemeClr val="bg1"/>
                </a:solidFill>
              </a:rPr>
              <a:t>1/10 of 1% of overall U.S. economy in 2016</a:t>
            </a:r>
          </a:p>
        </p:txBody>
      </p:sp>
    </p:spTree>
    <p:extLst>
      <p:ext uri="{BB962C8B-B14F-4D97-AF65-F5344CB8AC3E}">
        <p14:creationId xmlns:p14="http://schemas.microsoft.com/office/powerpoint/2010/main" val="3024257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Who Votes?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833222A-1C6E-4ACD-AA89-9830D3D3E10A}"/>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4F1E472-AA9F-4003-B667-1E91383916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79EA6A1-E92A-4921-87B7-57A6AEA7A8C0}"/>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Research on voting behavior has indicated that people who are more settled or "connected" to society vote more frequently.</a:t>
              </a:r>
            </a:p>
          </p:txBody>
        </p:sp>
      </p:grpSp>
      <p:grpSp>
        <p:nvGrpSpPr>
          <p:cNvPr id="16" name="Group 15">
            <a:extLst>
              <a:ext uri="{FF2B5EF4-FFF2-40B4-BE49-F238E27FC236}">
                <a16:creationId xmlns:a16="http://schemas.microsoft.com/office/drawing/2014/main" id="{00F15098-E538-4A3B-BE86-A04362DEF0FB}"/>
              </a:ext>
            </a:extLst>
          </p:cNvPr>
          <p:cNvGrpSpPr/>
          <p:nvPr/>
        </p:nvGrpSpPr>
        <p:grpSpPr>
          <a:xfrm>
            <a:off x="2135749" y="252308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6FE79E9-1C36-402F-9340-3794F913C9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67A212E0-D8F5-4281-9082-C882FBC66DE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a:t>
              </a:r>
              <a:r>
                <a:rPr lang="en-US" sz="2000" i="1" dirty="0">
                  <a:solidFill>
                    <a:schemeClr val="bg1"/>
                  </a:solidFill>
                </a:rPr>
                <a:t>Washington Post</a:t>
              </a:r>
              <a:r>
                <a:rPr lang="en-US" sz="2000" dirty="0">
                  <a:solidFill>
                    <a:schemeClr val="bg1"/>
                  </a:solidFill>
                </a:rPr>
                <a:t>, more married people vote than single people.</a:t>
              </a:r>
            </a:p>
          </p:txBody>
        </p:sp>
      </p:grpSp>
      <p:grpSp>
        <p:nvGrpSpPr>
          <p:cNvPr id="19" name="Group 18">
            <a:extLst>
              <a:ext uri="{FF2B5EF4-FFF2-40B4-BE49-F238E27FC236}">
                <a16:creationId xmlns:a16="http://schemas.microsoft.com/office/drawing/2014/main" id="{80380481-F568-4944-B92F-A310E2FD3A6D}"/>
              </a:ext>
            </a:extLst>
          </p:cNvPr>
          <p:cNvGrpSpPr/>
          <p:nvPr/>
        </p:nvGrpSpPr>
        <p:grpSpPr>
          <a:xfrm>
            <a:off x="2135749" y="342593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2AAD69E-1307-409E-AF77-8EE9EBA27A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6DFCC0E-0675-42E3-B90E-1FC1C7387530}"/>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a job vote more than the unemployed.</a:t>
              </a:r>
            </a:p>
          </p:txBody>
        </p:sp>
      </p:grpSp>
      <p:grpSp>
        <p:nvGrpSpPr>
          <p:cNvPr id="22" name="Group 21">
            <a:extLst>
              <a:ext uri="{FF2B5EF4-FFF2-40B4-BE49-F238E27FC236}">
                <a16:creationId xmlns:a16="http://schemas.microsoft.com/office/drawing/2014/main" id="{7019E23A-C0D5-4FAD-B6F3-71E140105611}"/>
              </a:ext>
            </a:extLst>
          </p:cNvPr>
          <p:cNvGrpSpPr/>
          <p:nvPr/>
        </p:nvGrpSpPr>
        <p:grpSpPr>
          <a:xfrm>
            <a:off x="2135749" y="4320718"/>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C55CB73-9921-4355-A148-FFE968D587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A4183566-8165-4A89-833E-DD37BEF2B729}"/>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report that they know their neighbors and talk to them are more likely to vote than socially isolated people.</a:t>
              </a:r>
            </a:p>
          </p:txBody>
        </p:sp>
      </p:grpSp>
      <p:grpSp>
        <p:nvGrpSpPr>
          <p:cNvPr id="25" name="Group 24">
            <a:extLst>
              <a:ext uri="{FF2B5EF4-FFF2-40B4-BE49-F238E27FC236}">
                <a16:creationId xmlns:a16="http://schemas.microsoft.com/office/drawing/2014/main" id="{EF2A0E00-BA17-43D5-B37C-30B59531215B}"/>
              </a:ext>
            </a:extLst>
          </p:cNvPr>
          <p:cNvGrpSpPr/>
          <p:nvPr/>
        </p:nvGrpSpPr>
        <p:grpSpPr>
          <a:xfrm>
            <a:off x="2135749" y="5223374"/>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B467512-5405-4634-95BB-8A540DD34F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CA97AFA6-483D-432F-9E21-D3ABA88B33FA}"/>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a higher income and level of education are also more likely to vote.</a:t>
              </a:r>
            </a:p>
          </p:txBody>
        </p:sp>
      </p:grpSp>
    </p:spTree>
    <p:extLst>
      <p:ext uri="{BB962C8B-B14F-4D97-AF65-F5344CB8AC3E}">
        <p14:creationId xmlns:p14="http://schemas.microsoft.com/office/powerpoint/2010/main" val="1806453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Who Votes?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EF2A0E00-BA17-43D5-B37C-30B59531215B}"/>
              </a:ext>
            </a:extLst>
          </p:cNvPr>
          <p:cNvGrpSpPr/>
          <p:nvPr/>
        </p:nvGrpSpPr>
        <p:grpSpPr>
          <a:xfrm>
            <a:off x="2135749" y="5223374"/>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B467512-5405-4634-95BB-8A540DD34F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CA97AFA6-483D-432F-9E21-D3ABA88B33FA}"/>
                </a:ext>
              </a:extLst>
            </p:cNvPr>
            <p:cNvSpPr txBox="1"/>
            <p:nvPr/>
          </p:nvSpPr>
          <p:spPr>
            <a:xfrm>
              <a:off x="599387" y="1786285"/>
              <a:ext cx="7807571" cy="707886"/>
            </a:xfrm>
            <a:prstGeom prst="rect">
              <a:avLst/>
            </a:prstGeom>
            <a:grpFill/>
          </p:spPr>
          <p:txBody>
            <a:bodyPr wrap="square" rtlCol="0">
              <a:spAutoFit/>
            </a:bodyPr>
            <a:lstStyle/>
            <a:p>
              <a:pPr algn="ctr"/>
              <a:r>
                <a:rPr lang="en-US" sz="2000" dirty="0">
                  <a:solidFill>
                    <a:schemeClr val="bg1"/>
                  </a:solidFill>
                </a:rPr>
                <a:t>Politicians typically target their campaigns at people who are most likely to vote.</a:t>
              </a:r>
            </a:p>
          </p:txBody>
        </p:sp>
      </p:grpSp>
      <p:pic>
        <p:nvPicPr>
          <p:cNvPr id="2050" name="Picture 2" descr="A photograph of someone circling a group of human figures on a board">
            <a:extLst>
              <a:ext uri="{FF2B5EF4-FFF2-40B4-BE49-F238E27FC236}">
                <a16:creationId xmlns:a16="http://schemas.microsoft.com/office/drawing/2014/main" id="{291CBB4B-61FB-42AF-A7EC-047CCBDF91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1275" y="1511714"/>
            <a:ext cx="3729446" cy="3337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16539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TotalTime>
  <Words>3812</Words>
  <Application>Microsoft Office PowerPoint</Application>
  <PresentationFormat>Widescreen</PresentationFormat>
  <Paragraphs>351</Paragraphs>
  <Slides>38</Slides>
  <Notes>34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38</vt:i4>
      </vt:variant>
    </vt:vector>
  </HeadingPairs>
  <TitlesOfParts>
    <vt:vector size="44"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29</cp:revision>
  <dcterms:created xsi:type="dcterms:W3CDTF">2017-06-16T13:06:21Z</dcterms:created>
  <dcterms:modified xsi:type="dcterms:W3CDTF">2022-01-17T19:52:00Z</dcterms:modified>
</cp:coreProperties>
</file>