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95" r:id="rId4"/>
    <p:sldId id="328" r:id="rId5"/>
    <p:sldId id="257" r:id="rId6"/>
    <p:sldId id="289" r:id="rId7"/>
    <p:sldId id="290" r:id="rId8"/>
    <p:sldId id="291" r:id="rId9"/>
    <p:sldId id="365" r:id="rId10"/>
    <p:sldId id="366" r:id="rId11"/>
    <p:sldId id="292" r:id="rId12"/>
    <p:sldId id="329" r:id="rId13"/>
    <p:sldId id="330" r:id="rId14"/>
    <p:sldId id="364"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lesson, titled Special Interest Politics, we’ll explore what special interest groups are and how they influence the political system.</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6426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Politicians have an incentive to ensure that they spend government money in their home state or district, where it will benefit their constituents in a direct and obvious way. Pork-barrel spending is legislation that benefits mainly a single political district. The benefits of pork-barrel spending are obvious and direct to local voters, while the costs are spread over the entire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Pork-barrel spending is considered a waste of government funds because the spending adds up to massive amounts, and the benefits are typically limited to a small group of people.</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285219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Logrolling is an action in which a group of legislators agree to vote for a package of otherwise unrelated laws that they individually favor. Logrolling can encourage pork-barrel spending. For example, if one member of Congress suggests building a new bridge in their own district, the other members might oppose it. However, if 51% of the legislators come together, they can pass a bill that includes a bridge or hospital for every one of their districts.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10055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though special interest groups are small, they have sway over political leaders because they are well-organized and focused on a particular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37070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Many political issues are of intense interest to a relatively small group. For example, many U.S. drivers do not much care where their car tires were made—they just want good quality as inexpensively as possible. Special interest politics can be broken down into three main areas: special interest groups, pork-barrel spending, and logrolling.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Special interest groups are groups that are small in number relative to the nation but quite well-organized and focused on a specific issue. A special interest group can pressure legislators to enact public policies that do not benefit society as a whole. There are four main types of interest groups concerned with economic impact: Business groups, Labor groups, Agricultural groups, Professional associations.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2003, President Bush signed into law a substantial expansion of Medicare that helped the elderly pay for prescription drugs. While there were about 40 million people over the age of 65 in the U.S. at the time (meaning they were eligible for Medicare), there was an equal amount of people who were uninsured. Thanks to the lobbying of the American Association for Retired People, or AARP, the expensive Medicare expansion passed into law. Nothing was done for the uninsured, presumably because they had no group to lobby for them.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economic policies produce gains whose beneficiaries are easily identifiable. Costs can be partly or entirely shared by a large number who remain anonymous. A democratic political system probably has a bias toward those who are identifiable. Special interests are more likely to arise from a group that is easily identifiable.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Policies that block imports will benefit the firms that would have competed with those imports—and workers at those firms—who are likely to be quite visible. Consumers who would have preferred to purchase the imported products and thus bear some costs of the protectionist policy are much less visible.</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aluminum. Explain how this is an example of a policy with identifiable winners and anonymous losers.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141579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aluminum. Explain how this is an example of a policy with identifiable winners and anonymous losers. The tariff on imported aluminum will help the domestic aluminum industry, but it will impose costs on U.S. consumers. The tariff will increase the price of aluminum. As a result, the price of any product in aluminum cans, such as soft drinks, will probably increase to cover the higher cost of the aluminum. Therefore, U.S. consumers of canned goods will pay for the tariff.</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55758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629535"/>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Special Interest Politics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66254"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Pork-Barrel Spending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0B6BEBB-C1B7-4110-AD62-F56E3FB780F6}"/>
              </a:ext>
            </a:extLst>
          </p:cNvPr>
          <p:cNvGrpSpPr/>
          <p:nvPr/>
        </p:nvGrpSpPr>
        <p:grpSpPr>
          <a:xfrm>
            <a:off x="2135749" y="1620241"/>
            <a:ext cx="8058154" cy="1062246"/>
            <a:chOff x="542923" y="1736761"/>
            <a:chExt cx="8058154" cy="1062246"/>
          </a:xfrm>
          <a:solidFill>
            <a:srgbClr val="627981"/>
          </a:solidFill>
        </p:grpSpPr>
        <p:sp>
          <p:nvSpPr>
            <p:cNvPr id="12" name="Rectangle 11">
              <a:extLst>
                <a:ext uri="{FF2B5EF4-FFF2-40B4-BE49-F238E27FC236}">
                  <a16:creationId xmlns:a16="http://schemas.microsoft.com/office/drawing/2014/main" id="{4DFF0779-04D9-435C-BC15-19C4162AE140}"/>
                </a:ext>
              </a:extLst>
            </p:cNvPr>
            <p:cNvSpPr/>
            <p:nvPr/>
          </p:nvSpPr>
          <p:spPr>
            <a:xfrm>
              <a:off x="542923" y="1736761"/>
              <a:ext cx="8058154" cy="10622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E12ED420-681A-4428-A5C3-507E8E1094EC}"/>
                </a:ext>
              </a:extLst>
            </p:cNvPr>
            <p:cNvSpPr txBox="1"/>
            <p:nvPr/>
          </p:nvSpPr>
          <p:spPr>
            <a:xfrm>
              <a:off x="599387" y="1783344"/>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Politicians have an incentive to ensure that they spend government money in their home state or district, where it will benefit their constituents in a direct and obvious way.</a:t>
              </a:r>
            </a:p>
          </p:txBody>
        </p:sp>
      </p:grpSp>
      <p:grpSp>
        <p:nvGrpSpPr>
          <p:cNvPr id="14" name="Group 13">
            <a:extLst>
              <a:ext uri="{FF2B5EF4-FFF2-40B4-BE49-F238E27FC236}">
                <a16:creationId xmlns:a16="http://schemas.microsoft.com/office/drawing/2014/main" id="{F96C0333-3B18-4088-B5CB-3A4E115DA89A}"/>
              </a:ext>
            </a:extLst>
          </p:cNvPr>
          <p:cNvGrpSpPr/>
          <p:nvPr/>
        </p:nvGrpSpPr>
        <p:grpSpPr>
          <a:xfrm>
            <a:off x="2135749" y="276135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C30E6A78-7004-40D7-96C6-D018A39E2F3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0FB5D76-86F2-4255-8B09-AC077516430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Pork-barrel spending </a:t>
              </a:r>
              <a:r>
                <a:rPr lang="en-US" sz="2000" dirty="0">
                  <a:solidFill>
                    <a:schemeClr val="bg1"/>
                  </a:solidFill>
                </a:rPr>
                <a:t>is legislation that benefits mainly a single political district.</a:t>
              </a:r>
            </a:p>
          </p:txBody>
        </p:sp>
      </p:grpSp>
      <p:grpSp>
        <p:nvGrpSpPr>
          <p:cNvPr id="17" name="Group 16">
            <a:extLst>
              <a:ext uri="{FF2B5EF4-FFF2-40B4-BE49-F238E27FC236}">
                <a16:creationId xmlns:a16="http://schemas.microsoft.com/office/drawing/2014/main" id="{F6166F0F-1DF1-431A-BAE5-2B2D5F0F70A6}"/>
              </a:ext>
            </a:extLst>
          </p:cNvPr>
          <p:cNvGrpSpPr/>
          <p:nvPr/>
        </p:nvGrpSpPr>
        <p:grpSpPr>
          <a:xfrm>
            <a:off x="2135749" y="366419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BB1A5E78-8356-4E80-9946-51CE509045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4D271B2-74AD-48A5-9F7D-B9D205977EB3}"/>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benefits of pork-barrel spending are obvious and direct to local voters, while the costs are spread over the entire country.</a:t>
              </a:r>
            </a:p>
          </p:txBody>
        </p:sp>
      </p:grpSp>
    </p:spTree>
    <p:extLst>
      <p:ext uri="{BB962C8B-B14F-4D97-AF65-F5344CB8AC3E}">
        <p14:creationId xmlns:p14="http://schemas.microsoft.com/office/powerpoint/2010/main" val="302425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Pork-Barrel Spending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someone throwing money in the trash can">
            <a:extLst>
              <a:ext uri="{FF2B5EF4-FFF2-40B4-BE49-F238E27FC236}">
                <a16:creationId xmlns:a16="http://schemas.microsoft.com/office/drawing/2014/main" id="{985659D1-BFF6-4223-A86D-6C92614D1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702" y="1487428"/>
            <a:ext cx="4240594" cy="351969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64B9A08-D260-48B3-854E-DB05E759E09E}"/>
              </a:ext>
            </a:extLst>
          </p:cNvPr>
          <p:cNvSpPr txBox="1"/>
          <p:nvPr/>
        </p:nvSpPr>
        <p:spPr>
          <a:xfrm>
            <a:off x="1802523" y="5356640"/>
            <a:ext cx="8586953" cy="1015663"/>
          </a:xfrm>
          <a:prstGeom prst="rect">
            <a:avLst/>
          </a:prstGeom>
          <a:solidFill>
            <a:srgbClr val="627981"/>
          </a:solidFill>
        </p:spPr>
        <p:txBody>
          <a:bodyPr wrap="square" rtlCol="0">
            <a:spAutoFit/>
          </a:bodyPr>
          <a:lstStyle/>
          <a:p>
            <a:pPr algn="ctr"/>
            <a:r>
              <a:rPr lang="en-US" sz="2000" dirty="0">
                <a:solidFill>
                  <a:schemeClr val="bg1"/>
                </a:solidFill>
              </a:rPr>
              <a:t>Pork-barrel spending is considered a waste of government funds because the spending adds up to massive amounts, and the benefits are typically limited to a small group of people.</a:t>
            </a:r>
          </a:p>
        </p:txBody>
      </p:sp>
    </p:spTree>
    <p:extLst>
      <p:ext uri="{BB962C8B-B14F-4D97-AF65-F5344CB8AC3E}">
        <p14:creationId xmlns:p14="http://schemas.microsoft.com/office/powerpoint/2010/main" val="243153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Logrolling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0B6BEBB-C1B7-4110-AD62-F56E3FB780F6}"/>
              </a:ext>
            </a:extLst>
          </p:cNvPr>
          <p:cNvGrpSpPr/>
          <p:nvPr/>
        </p:nvGrpSpPr>
        <p:grpSpPr>
          <a:xfrm>
            <a:off x="2135749" y="1620241"/>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4DFF0779-04D9-435C-BC15-19C4162AE1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E12ED420-681A-4428-A5C3-507E8E1094EC}"/>
                </a:ext>
              </a:extLst>
            </p:cNvPr>
            <p:cNvSpPr txBox="1"/>
            <p:nvPr/>
          </p:nvSpPr>
          <p:spPr>
            <a:xfrm>
              <a:off x="599387" y="1783344"/>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Logrolling</a:t>
              </a:r>
              <a:r>
                <a:rPr lang="en-US" sz="2000" dirty="0">
                  <a:solidFill>
                    <a:schemeClr val="bg1"/>
                  </a:solidFill>
                </a:rPr>
                <a:t> is an action in which a group of legislators agree to vote for a package of otherwise unrelated laws that they individually favor.</a:t>
              </a:r>
            </a:p>
          </p:txBody>
        </p:sp>
      </p:grpSp>
      <p:grpSp>
        <p:nvGrpSpPr>
          <p:cNvPr id="14" name="Group 13">
            <a:extLst>
              <a:ext uri="{FF2B5EF4-FFF2-40B4-BE49-F238E27FC236}">
                <a16:creationId xmlns:a16="http://schemas.microsoft.com/office/drawing/2014/main" id="{F96C0333-3B18-4088-B5CB-3A4E115DA89A}"/>
              </a:ext>
            </a:extLst>
          </p:cNvPr>
          <p:cNvGrpSpPr/>
          <p:nvPr/>
        </p:nvGrpSpPr>
        <p:grpSpPr>
          <a:xfrm>
            <a:off x="2135749" y="252308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C30E6A78-7004-40D7-96C6-D018A39E2F3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0FB5D76-86F2-4255-8B09-AC077516430A}"/>
                </a:ext>
              </a:extLst>
            </p:cNvPr>
            <p:cNvSpPr txBox="1"/>
            <p:nvPr/>
          </p:nvSpPr>
          <p:spPr>
            <a:xfrm>
              <a:off x="599387" y="192312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Logrolling can encourage pork-barrel spending.</a:t>
              </a:r>
            </a:p>
          </p:txBody>
        </p:sp>
      </p:grpSp>
      <p:grpSp>
        <p:nvGrpSpPr>
          <p:cNvPr id="20" name="Group 19">
            <a:extLst>
              <a:ext uri="{FF2B5EF4-FFF2-40B4-BE49-F238E27FC236}">
                <a16:creationId xmlns:a16="http://schemas.microsoft.com/office/drawing/2014/main" id="{BC8B0BDB-8129-416A-BD1D-4A1409C264CC}"/>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DFCE3B03-1B10-4FE9-ADF5-0B5FD87613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8827A095-9069-409E-A4D7-31FB93115578}"/>
                </a:ext>
              </a:extLst>
            </p:cNvPr>
            <p:cNvSpPr txBox="1"/>
            <p:nvPr/>
          </p:nvSpPr>
          <p:spPr>
            <a:xfrm>
              <a:off x="599387"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if one member of Congress suggests building a new bridge in their own district, the other members might oppose it.</a:t>
              </a:r>
            </a:p>
          </p:txBody>
        </p:sp>
      </p:grpSp>
      <p:grpSp>
        <p:nvGrpSpPr>
          <p:cNvPr id="23" name="Group 22">
            <a:extLst>
              <a:ext uri="{FF2B5EF4-FFF2-40B4-BE49-F238E27FC236}">
                <a16:creationId xmlns:a16="http://schemas.microsoft.com/office/drawing/2014/main" id="{C60FF154-B70E-4DD7-A719-38F6FA2A46F0}"/>
              </a:ext>
            </a:extLst>
          </p:cNvPr>
          <p:cNvGrpSpPr/>
          <p:nvPr/>
        </p:nvGrpSpPr>
        <p:grpSpPr>
          <a:xfrm>
            <a:off x="2135749" y="432877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B0BAA04F-A476-4FF5-9B55-6668FE5937C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79F3E771-867B-4428-85B2-761C77F91E58}"/>
                </a:ext>
              </a:extLst>
            </p:cNvPr>
            <p:cNvSpPr txBox="1"/>
            <p:nvPr/>
          </p:nvSpPr>
          <p:spPr>
            <a:xfrm>
              <a:off x="599387"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if 51% of the legislators come together, they can pass a bill that includes a bridge or hospital for every one of their districts.</a:t>
              </a:r>
            </a:p>
          </p:txBody>
        </p:sp>
      </p:grpSp>
    </p:spTree>
    <p:extLst>
      <p:ext uri="{BB962C8B-B14F-4D97-AF65-F5344CB8AC3E}">
        <p14:creationId xmlns:p14="http://schemas.microsoft.com/office/powerpoint/2010/main" val="334298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91555"/>
            <a:ext cx="9273061" cy="4708981"/>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Special interest politics arises when a relatively small group called a special interest group, each of whose members has a large interest in a political outcome, devotes considerable time and energy to lobbying for the group's preferred choice.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Meanwhile, the large majority, each of whose members has only a small interest in this issue, pays no attention.</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define pork-barrel spending as legislation whose benefits are concentrated on a single district, while the costs are spread widely over the country.</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Logrolling refers to a situation in which two or more legislators agree to vote for each other's legislation, which can then encourage pork-barrel spending in many districts.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Special Interest Groups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graphic of human figurines in groups each holding a sign that says 'Special Interest'">
            <a:extLst>
              <a:ext uri="{FF2B5EF4-FFF2-40B4-BE49-F238E27FC236}">
                <a16:creationId xmlns:a16="http://schemas.microsoft.com/office/drawing/2014/main" id="{A9B2B81F-749A-4458-8148-9A084F407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9" y="1428750"/>
            <a:ext cx="5715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BCCA0E-24BD-4E14-B9BA-DB1155A2D75E}"/>
              </a:ext>
            </a:extLst>
          </p:cNvPr>
          <p:cNvSpPr txBox="1"/>
          <p:nvPr/>
        </p:nvSpPr>
        <p:spPr>
          <a:xfrm>
            <a:off x="1802523" y="5720092"/>
            <a:ext cx="8586953" cy="707886"/>
          </a:xfrm>
          <a:prstGeom prst="rect">
            <a:avLst/>
          </a:prstGeom>
          <a:solidFill>
            <a:srgbClr val="627981"/>
          </a:solidFill>
        </p:spPr>
        <p:txBody>
          <a:bodyPr wrap="square" rtlCol="0">
            <a:spAutoFit/>
          </a:bodyPr>
          <a:lstStyle/>
          <a:p>
            <a:pPr algn="ctr"/>
            <a:r>
              <a:rPr lang="en-US" sz="2000" dirty="0">
                <a:solidFill>
                  <a:schemeClr val="bg1"/>
                </a:solidFill>
              </a:rPr>
              <a:t>Even though special interest groups are small, they have sway over political leaders because they are well-organized and focused on a particular issue.</a:t>
            </a:r>
          </a:p>
        </p:txBody>
      </p:sp>
    </p:spTree>
    <p:extLst>
      <p:ext uri="{BB962C8B-B14F-4D97-AF65-F5344CB8AC3E}">
        <p14:creationId xmlns:p14="http://schemas.microsoft.com/office/powerpoint/2010/main" val="279495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24936"/>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political issues are of intense interest to a relatively small group.</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many U.S. drivers do not much care where their car tires were made—they just want good quality as inexpensively as possible.</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 interest politics can be broken down into three main areas: special interest groups, pork-barrel spending, and logrolling.</a:t>
              </a:r>
            </a:p>
          </p:txBody>
        </p:sp>
      </p:grpSp>
    </p:spTree>
    <p:extLst>
      <p:ext uri="{BB962C8B-B14F-4D97-AF65-F5344CB8AC3E}">
        <p14:creationId xmlns:p14="http://schemas.microsoft.com/office/powerpoint/2010/main" val="153553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Special Interest Groups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Graphic 6" descr="Bar graph with upward trend">
            <a:extLst>
              <a:ext uri="{FF2B5EF4-FFF2-40B4-BE49-F238E27FC236}">
                <a16:creationId xmlns:a16="http://schemas.microsoft.com/office/drawing/2014/main" id="{F123DAC3-A09A-44EC-AEA4-485F6062CB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8205" y="5239343"/>
            <a:ext cx="1305764" cy="1305764"/>
          </a:xfrm>
          <a:prstGeom prst="rect">
            <a:avLst/>
          </a:prstGeom>
        </p:spPr>
      </p:pic>
      <p:pic>
        <p:nvPicPr>
          <p:cNvPr id="9" name="Graphic 8" descr="Briefcase">
            <a:extLst>
              <a:ext uri="{FF2B5EF4-FFF2-40B4-BE49-F238E27FC236}">
                <a16:creationId xmlns:a16="http://schemas.microsoft.com/office/drawing/2014/main" id="{ACED08F9-0CB3-4353-947B-07EEFCA59B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83042" y="5239343"/>
            <a:ext cx="1305764" cy="1305764"/>
          </a:xfrm>
          <a:prstGeom prst="rect">
            <a:avLst/>
          </a:prstGeom>
        </p:spPr>
      </p:pic>
      <p:pic>
        <p:nvPicPr>
          <p:cNvPr id="11" name="Graphic 10" descr="Apple">
            <a:extLst>
              <a:ext uri="{FF2B5EF4-FFF2-40B4-BE49-F238E27FC236}">
                <a16:creationId xmlns:a16="http://schemas.microsoft.com/office/drawing/2014/main" id="{4B2C52C6-4F66-4253-8D25-78B190B86E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18097" y="5239343"/>
            <a:ext cx="1305764" cy="1305764"/>
          </a:xfrm>
          <a:prstGeom prst="rect">
            <a:avLst/>
          </a:prstGeom>
        </p:spPr>
      </p:pic>
      <p:pic>
        <p:nvPicPr>
          <p:cNvPr id="13" name="Graphic 12" descr="Wrench">
            <a:extLst>
              <a:ext uri="{FF2B5EF4-FFF2-40B4-BE49-F238E27FC236}">
                <a16:creationId xmlns:a16="http://schemas.microsoft.com/office/drawing/2014/main" id="{27074719-A9D6-4250-9EEE-AA54426AAB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53151" y="5289755"/>
            <a:ext cx="1235688" cy="1235688"/>
          </a:xfrm>
          <a:prstGeom prst="rect">
            <a:avLst/>
          </a:prstGeom>
        </p:spPr>
      </p:pic>
      <p:grpSp>
        <p:nvGrpSpPr>
          <p:cNvPr id="12" name="Group 11">
            <a:extLst>
              <a:ext uri="{FF2B5EF4-FFF2-40B4-BE49-F238E27FC236}">
                <a16:creationId xmlns:a16="http://schemas.microsoft.com/office/drawing/2014/main" id="{CB2738F4-27CB-4AA5-8A27-FD03F55BA169}"/>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9BA6DAE-BCD0-4851-988D-89E3DC7FB3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F6AE7797-91DE-433A-A47E-BF5BCD4FF500}"/>
                </a:ext>
              </a:extLst>
            </p:cNvPr>
            <p:cNvSpPr txBox="1"/>
            <p:nvPr/>
          </p:nvSpPr>
          <p:spPr>
            <a:xfrm>
              <a:off x="599386" y="177021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Special interest groups </a:t>
              </a:r>
              <a:r>
                <a:rPr lang="en-US" sz="2000" dirty="0">
                  <a:solidFill>
                    <a:schemeClr val="bg1"/>
                  </a:solidFill>
                </a:rPr>
                <a:t>are groups that are small in number relative to the nation but quite well-organized and focused on a specific issue.</a:t>
              </a:r>
            </a:p>
          </p:txBody>
        </p:sp>
      </p:grpSp>
      <p:grpSp>
        <p:nvGrpSpPr>
          <p:cNvPr id="17" name="Group 16">
            <a:extLst>
              <a:ext uri="{FF2B5EF4-FFF2-40B4-BE49-F238E27FC236}">
                <a16:creationId xmlns:a16="http://schemas.microsoft.com/office/drawing/2014/main" id="{5D379470-DB94-4DEE-8F85-DE62088BF868}"/>
              </a:ext>
            </a:extLst>
          </p:cNvPr>
          <p:cNvGrpSpPr/>
          <p:nvPr/>
        </p:nvGrpSpPr>
        <p:grpSpPr>
          <a:xfrm>
            <a:off x="2135749" y="2521285"/>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4A0E475-83ED-419B-8E3F-01712BEA5BA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250DB720-E843-4A2D-9C0B-8B657C76B0BC}"/>
                </a:ext>
              </a:extLst>
            </p:cNvPr>
            <p:cNvSpPr txBox="1"/>
            <p:nvPr/>
          </p:nvSpPr>
          <p:spPr>
            <a:xfrm>
              <a:off x="599386" y="177021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special interest group can pressure legislators to enact public policies that do not benefit society as a whole.</a:t>
              </a:r>
            </a:p>
          </p:txBody>
        </p:sp>
      </p:grpSp>
      <p:grpSp>
        <p:nvGrpSpPr>
          <p:cNvPr id="20" name="Group 19">
            <a:extLst>
              <a:ext uri="{FF2B5EF4-FFF2-40B4-BE49-F238E27FC236}">
                <a16:creationId xmlns:a16="http://schemas.microsoft.com/office/drawing/2014/main" id="{3AFCBB57-7BFD-4F60-BD6A-0F821BD927BD}"/>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CBA333-8456-49FD-900E-7925C5F993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0902F23-93C5-4C4D-98DE-889A23E7805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four main types of interest groups concerned with economic impact:</a:t>
              </a:r>
            </a:p>
          </p:txBody>
        </p:sp>
      </p:grpSp>
      <p:sp>
        <p:nvSpPr>
          <p:cNvPr id="3" name="TextBox 2">
            <a:extLst>
              <a:ext uri="{FF2B5EF4-FFF2-40B4-BE49-F238E27FC236}">
                <a16:creationId xmlns:a16="http://schemas.microsoft.com/office/drawing/2014/main" id="{BEAACC1C-8235-40EC-A73A-124E98FE4D37}"/>
              </a:ext>
            </a:extLst>
          </p:cNvPr>
          <p:cNvSpPr txBox="1"/>
          <p:nvPr/>
        </p:nvSpPr>
        <p:spPr>
          <a:xfrm>
            <a:off x="2135749" y="4490461"/>
            <a:ext cx="1190775" cy="646331"/>
          </a:xfrm>
          <a:prstGeom prst="rect">
            <a:avLst/>
          </a:prstGeom>
          <a:solidFill>
            <a:srgbClr val="627981"/>
          </a:solidFill>
        </p:spPr>
        <p:txBody>
          <a:bodyPr wrap="square" rtlCol="0">
            <a:spAutoFit/>
          </a:bodyPr>
          <a:lstStyle/>
          <a:p>
            <a:pPr algn="ctr"/>
            <a:r>
              <a:rPr lang="en-US" dirty="0">
                <a:solidFill>
                  <a:schemeClr val="bg1"/>
                </a:solidFill>
              </a:rPr>
              <a:t>Business groups</a:t>
            </a:r>
          </a:p>
        </p:txBody>
      </p:sp>
      <p:sp>
        <p:nvSpPr>
          <p:cNvPr id="23" name="TextBox 22">
            <a:extLst>
              <a:ext uri="{FF2B5EF4-FFF2-40B4-BE49-F238E27FC236}">
                <a16:creationId xmlns:a16="http://schemas.microsoft.com/office/drawing/2014/main" id="{9D730CFE-B392-462A-9924-17FCE4C4DF96}"/>
              </a:ext>
            </a:extLst>
          </p:cNvPr>
          <p:cNvSpPr txBox="1"/>
          <p:nvPr/>
        </p:nvSpPr>
        <p:spPr>
          <a:xfrm>
            <a:off x="4368140" y="4490460"/>
            <a:ext cx="1190775" cy="646331"/>
          </a:xfrm>
          <a:prstGeom prst="rect">
            <a:avLst/>
          </a:prstGeom>
          <a:solidFill>
            <a:srgbClr val="627981"/>
          </a:solidFill>
        </p:spPr>
        <p:txBody>
          <a:bodyPr wrap="square" rtlCol="0">
            <a:spAutoFit/>
          </a:bodyPr>
          <a:lstStyle/>
          <a:p>
            <a:pPr algn="ctr"/>
            <a:r>
              <a:rPr lang="en-US" dirty="0">
                <a:solidFill>
                  <a:schemeClr val="bg1"/>
                </a:solidFill>
              </a:rPr>
              <a:t>Labor groups</a:t>
            </a:r>
          </a:p>
        </p:txBody>
      </p:sp>
      <p:sp>
        <p:nvSpPr>
          <p:cNvPr id="24" name="TextBox 23">
            <a:extLst>
              <a:ext uri="{FF2B5EF4-FFF2-40B4-BE49-F238E27FC236}">
                <a16:creationId xmlns:a16="http://schemas.microsoft.com/office/drawing/2014/main" id="{2240715D-523A-43D4-B4D6-82F1C8999AAE}"/>
              </a:ext>
            </a:extLst>
          </p:cNvPr>
          <p:cNvSpPr txBox="1"/>
          <p:nvPr/>
        </p:nvSpPr>
        <p:spPr>
          <a:xfrm>
            <a:off x="6522083" y="4490459"/>
            <a:ext cx="1412782" cy="646331"/>
          </a:xfrm>
          <a:prstGeom prst="rect">
            <a:avLst/>
          </a:prstGeom>
          <a:solidFill>
            <a:srgbClr val="627981"/>
          </a:solidFill>
        </p:spPr>
        <p:txBody>
          <a:bodyPr wrap="square" rtlCol="0">
            <a:spAutoFit/>
          </a:bodyPr>
          <a:lstStyle/>
          <a:p>
            <a:pPr algn="ctr"/>
            <a:r>
              <a:rPr lang="en-US" dirty="0">
                <a:solidFill>
                  <a:schemeClr val="bg1"/>
                </a:solidFill>
              </a:rPr>
              <a:t>Agricultural groups</a:t>
            </a:r>
          </a:p>
        </p:txBody>
      </p:sp>
      <p:sp>
        <p:nvSpPr>
          <p:cNvPr id="25" name="TextBox 24">
            <a:extLst>
              <a:ext uri="{FF2B5EF4-FFF2-40B4-BE49-F238E27FC236}">
                <a16:creationId xmlns:a16="http://schemas.microsoft.com/office/drawing/2014/main" id="{02FE5F90-B061-408D-B937-AD60A25F2A02}"/>
              </a:ext>
            </a:extLst>
          </p:cNvPr>
          <p:cNvSpPr txBox="1"/>
          <p:nvPr/>
        </p:nvSpPr>
        <p:spPr>
          <a:xfrm>
            <a:off x="8787028" y="4490458"/>
            <a:ext cx="1412782" cy="646331"/>
          </a:xfrm>
          <a:prstGeom prst="rect">
            <a:avLst/>
          </a:prstGeom>
          <a:solidFill>
            <a:srgbClr val="627981"/>
          </a:solidFill>
        </p:spPr>
        <p:txBody>
          <a:bodyPr wrap="square" rtlCol="0">
            <a:spAutoFit/>
          </a:bodyPr>
          <a:lstStyle/>
          <a:p>
            <a:pPr algn="ctr"/>
            <a:r>
              <a:rPr lang="en-US" dirty="0">
                <a:solidFill>
                  <a:schemeClr val="bg1"/>
                </a:solidFill>
              </a:rPr>
              <a:t>Professional associations</a:t>
            </a:r>
          </a:p>
        </p:txBody>
      </p:sp>
    </p:spTree>
    <p:extLst>
      <p:ext uri="{BB962C8B-B14F-4D97-AF65-F5344CB8AC3E}">
        <p14:creationId xmlns:p14="http://schemas.microsoft.com/office/powerpoint/2010/main" val="4434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61479E0-54B6-44D5-987F-9B2BD79A35D1}"/>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43A3030F-E083-4AFF-A4D9-87843EC086B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22388DF-AD2F-4983-8635-DE390BAC11BB}"/>
                </a:ext>
              </a:extLst>
            </p:cNvPr>
            <p:cNvSpPr txBox="1"/>
            <p:nvPr/>
          </p:nvSpPr>
          <p:spPr>
            <a:xfrm>
              <a:off x="599387" y="1783344"/>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2003, President Bush signed into law a substantial expansion of Medicare that helped the elderly pay for prescription drugs.</a:t>
              </a:r>
            </a:p>
          </p:txBody>
        </p:sp>
      </p:grpSp>
      <p:grpSp>
        <p:nvGrpSpPr>
          <p:cNvPr id="16" name="Group 15">
            <a:extLst>
              <a:ext uri="{FF2B5EF4-FFF2-40B4-BE49-F238E27FC236}">
                <a16:creationId xmlns:a16="http://schemas.microsoft.com/office/drawing/2014/main" id="{38A9AF0C-CC46-4BF3-8127-64A817F5BF1E}"/>
              </a:ext>
            </a:extLst>
          </p:cNvPr>
          <p:cNvGrpSpPr/>
          <p:nvPr/>
        </p:nvGrpSpPr>
        <p:grpSpPr>
          <a:xfrm>
            <a:off x="2135749" y="2523086"/>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6179B96-5C0A-4B87-B676-8B7D2394A5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6C35D0C7-F3B6-42C4-9FD5-00A858E9E5D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there were about 40 million people over the age of 65 in the U.S. at the time, there was an equal amount who were uninsured.</a:t>
              </a:r>
            </a:p>
          </p:txBody>
        </p:sp>
      </p:grpSp>
      <p:grpSp>
        <p:nvGrpSpPr>
          <p:cNvPr id="19" name="Group 18">
            <a:extLst>
              <a:ext uri="{FF2B5EF4-FFF2-40B4-BE49-F238E27FC236}">
                <a16:creationId xmlns:a16="http://schemas.microsoft.com/office/drawing/2014/main" id="{15782A0E-264D-46CF-9032-84748C113DE7}"/>
              </a:ext>
            </a:extLst>
          </p:cNvPr>
          <p:cNvGrpSpPr/>
          <p:nvPr/>
        </p:nvGrpSpPr>
        <p:grpSpPr>
          <a:xfrm>
            <a:off x="2135749" y="3425931"/>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C0FF5C0C-5B97-4C18-9FA4-A285AC5D72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6BEA7247-6630-4D67-9DD8-3ED721FDABF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Thanks to the lobbying of the American Association for Retired People, or AARP, the expensive Medicare expansion passed into law. </a:t>
              </a:r>
            </a:p>
          </p:txBody>
        </p:sp>
      </p:grpSp>
      <p:grpSp>
        <p:nvGrpSpPr>
          <p:cNvPr id="22" name="Group 21">
            <a:extLst>
              <a:ext uri="{FF2B5EF4-FFF2-40B4-BE49-F238E27FC236}">
                <a16:creationId xmlns:a16="http://schemas.microsoft.com/office/drawing/2014/main" id="{ED573C7B-BF31-48C4-8EB6-7551300E6095}"/>
              </a:ext>
            </a:extLst>
          </p:cNvPr>
          <p:cNvGrpSpPr/>
          <p:nvPr/>
        </p:nvGrpSpPr>
        <p:grpSpPr>
          <a:xfrm>
            <a:off x="2135749" y="4312410"/>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BE147F22-C372-4B0A-9337-1363E9FDB7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8258BBBF-A327-465E-BF56-DEA1CC7005D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Nothing was done for the uninsured, presumably because they had no group to lobby for them.</a:t>
              </a:r>
            </a:p>
          </p:txBody>
        </p:sp>
      </p:grpSp>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Identifiable Winners, Anonymous Losers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E0AD4E4-33F7-4964-A67C-DD34A5327147}"/>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B159684D-2DA3-4B1F-A78B-EF8AFA59D89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E062DA19-CEBF-48C5-BB03-FA1ACCFA0C46}"/>
                </a:ext>
              </a:extLst>
            </p:cNvPr>
            <p:cNvSpPr txBox="1"/>
            <p:nvPr/>
          </p:nvSpPr>
          <p:spPr>
            <a:xfrm>
              <a:off x="599387" y="1783344"/>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economic policies produce gains whose beneficiaries are easily identifiable.</a:t>
              </a:r>
            </a:p>
          </p:txBody>
        </p:sp>
      </p:grpSp>
      <p:grpSp>
        <p:nvGrpSpPr>
          <p:cNvPr id="10" name="Group 9">
            <a:extLst>
              <a:ext uri="{FF2B5EF4-FFF2-40B4-BE49-F238E27FC236}">
                <a16:creationId xmlns:a16="http://schemas.microsoft.com/office/drawing/2014/main" id="{1931BFD7-EF5A-4085-B203-5BEB802FDA0D}"/>
              </a:ext>
            </a:extLst>
          </p:cNvPr>
          <p:cNvGrpSpPr/>
          <p:nvPr/>
        </p:nvGrpSpPr>
        <p:grpSpPr>
          <a:xfrm>
            <a:off x="2135749" y="2523086"/>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D3E73C77-D4E7-4B23-AB03-7C37DB20F7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5EA6AF24-311D-4E50-B300-412F84455D9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Costs can be partly or entirely shared by a large number who remain anonymous.</a:t>
              </a:r>
            </a:p>
          </p:txBody>
        </p:sp>
      </p:grpSp>
      <p:grpSp>
        <p:nvGrpSpPr>
          <p:cNvPr id="13" name="Group 12">
            <a:extLst>
              <a:ext uri="{FF2B5EF4-FFF2-40B4-BE49-F238E27FC236}">
                <a16:creationId xmlns:a16="http://schemas.microsoft.com/office/drawing/2014/main" id="{6879D03A-2467-453D-8445-6B302466F109}"/>
              </a:ext>
            </a:extLst>
          </p:cNvPr>
          <p:cNvGrpSpPr/>
          <p:nvPr/>
        </p:nvGrpSpPr>
        <p:grpSpPr>
          <a:xfrm>
            <a:off x="2135749" y="342593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A4B7435-DC3E-4FF9-9069-920147436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8FF0D8F-CB21-4B1A-AEA2-43C3EA8A8A1B}"/>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democratic political system probably has a bias toward those who are identifiable.</a:t>
              </a:r>
            </a:p>
          </p:txBody>
        </p:sp>
      </p:grpSp>
      <p:grpSp>
        <p:nvGrpSpPr>
          <p:cNvPr id="16" name="Group 15">
            <a:extLst>
              <a:ext uri="{FF2B5EF4-FFF2-40B4-BE49-F238E27FC236}">
                <a16:creationId xmlns:a16="http://schemas.microsoft.com/office/drawing/2014/main" id="{5005A057-936B-4DEB-81E9-45707CADBDCC}"/>
              </a:ext>
            </a:extLst>
          </p:cNvPr>
          <p:cNvGrpSpPr/>
          <p:nvPr/>
        </p:nvGrpSpPr>
        <p:grpSpPr>
          <a:xfrm>
            <a:off x="2135749" y="431241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9CB6B9D-7814-4587-A8F2-283B2710359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7FD2E7A4-2A81-4750-A1AB-1941B8F509A9}"/>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 interests are more likely to arise from a group that is easily identifiable.</a:t>
              </a:r>
            </a:p>
          </p:txBody>
        </p:sp>
      </p:grpSp>
    </p:spTree>
    <p:extLst>
      <p:ext uri="{BB962C8B-B14F-4D97-AF65-F5344CB8AC3E}">
        <p14:creationId xmlns:p14="http://schemas.microsoft.com/office/powerpoint/2010/main" val="180645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1E7A3AE-06ED-4548-8EBF-05628384D4F3}"/>
              </a:ext>
            </a:extLst>
          </p:cNvPr>
          <p:cNvSpPr txBox="1"/>
          <p:nvPr/>
        </p:nvSpPr>
        <p:spPr>
          <a:xfrm>
            <a:off x="3805084" y="1426738"/>
            <a:ext cx="4581832" cy="523220"/>
          </a:xfrm>
          <a:prstGeom prst="rect">
            <a:avLst/>
          </a:prstGeom>
          <a:solidFill>
            <a:srgbClr val="627981"/>
          </a:solidFill>
        </p:spPr>
        <p:txBody>
          <a:bodyPr wrap="square" rtlCol="0">
            <a:spAutoFit/>
          </a:bodyPr>
          <a:lstStyle/>
          <a:p>
            <a:pPr algn="ctr"/>
            <a:r>
              <a:rPr lang="en-US" sz="2800" dirty="0">
                <a:solidFill>
                  <a:schemeClr val="bg1"/>
                </a:solidFill>
              </a:rPr>
              <a:t>Policy blocks a specific import</a:t>
            </a:r>
          </a:p>
        </p:txBody>
      </p:sp>
      <p:pic>
        <p:nvPicPr>
          <p:cNvPr id="3" name="Graphic 2" descr="Thumbs down sign">
            <a:extLst>
              <a:ext uri="{FF2B5EF4-FFF2-40B4-BE49-F238E27FC236}">
                <a16:creationId xmlns:a16="http://schemas.microsoft.com/office/drawing/2014/main" id="{58308F91-50A4-4CD2-8E63-0D375C5503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1881188" y="4429784"/>
            <a:ext cx="1493272" cy="1493272"/>
          </a:xfrm>
          <a:prstGeom prst="rect">
            <a:avLst/>
          </a:prstGeom>
        </p:spPr>
      </p:pic>
      <p:sp>
        <p:nvSpPr>
          <p:cNvPr id="7" name="Arrow: Right 6">
            <a:extLst>
              <a:ext uri="{FF2B5EF4-FFF2-40B4-BE49-F238E27FC236}">
                <a16:creationId xmlns:a16="http://schemas.microsoft.com/office/drawing/2014/main" id="{A59ECCAA-70AB-495D-A454-607BEF985089}"/>
              </a:ext>
            </a:extLst>
          </p:cNvPr>
          <p:cNvSpPr/>
          <p:nvPr/>
        </p:nvSpPr>
        <p:spPr>
          <a:xfrm>
            <a:off x="4483509" y="2862416"/>
            <a:ext cx="1818967" cy="113316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9F5EFB6-5D02-46FF-81C8-F9754082F188}"/>
              </a:ext>
            </a:extLst>
          </p:cNvPr>
          <p:cNvSpPr/>
          <p:nvPr/>
        </p:nvSpPr>
        <p:spPr>
          <a:xfrm>
            <a:off x="4483509" y="4609836"/>
            <a:ext cx="1818967" cy="113316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EE5C472-B8B4-4B3B-85CF-BF884513ACF0}"/>
              </a:ext>
            </a:extLst>
          </p:cNvPr>
          <p:cNvSpPr txBox="1"/>
          <p:nvPr/>
        </p:nvSpPr>
        <p:spPr>
          <a:xfrm>
            <a:off x="6832422" y="2951946"/>
            <a:ext cx="4581832" cy="954107"/>
          </a:xfrm>
          <a:prstGeom prst="rect">
            <a:avLst/>
          </a:prstGeom>
          <a:solidFill>
            <a:srgbClr val="627981"/>
          </a:solidFill>
        </p:spPr>
        <p:txBody>
          <a:bodyPr wrap="square" rtlCol="0">
            <a:spAutoFit/>
          </a:bodyPr>
          <a:lstStyle/>
          <a:p>
            <a:pPr algn="ctr"/>
            <a:r>
              <a:rPr lang="en-US" sz="2800" dirty="0">
                <a:solidFill>
                  <a:schemeClr val="bg1"/>
                </a:solidFill>
              </a:rPr>
              <a:t>Firms that would have competed with those imports</a:t>
            </a:r>
          </a:p>
        </p:txBody>
      </p:sp>
      <p:sp>
        <p:nvSpPr>
          <p:cNvPr id="12" name="TextBox 11">
            <a:extLst>
              <a:ext uri="{FF2B5EF4-FFF2-40B4-BE49-F238E27FC236}">
                <a16:creationId xmlns:a16="http://schemas.microsoft.com/office/drawing/2014/main" id="{FEDC4303-6D41-4C8A-A09A-DC1AFF90D5F8}"/>
              </a:ext>
            </a:extLst>
          </p:cNvPr>
          <p:cNvSpPr txBox="1"/>
          <p:nvPr/>
        </p:nvSpPr>
        <p:spPr>
          <a:xfrm>
            <a:off x="6832422" y="4405467"/>
            <a:ext cx="4581832" cy="1384995"/>
          </a:xfrm>
          <a:prstGeom prst="rect">
            <a:avLst/>
          </a:prstGeom>
          <a:solidFill>
            <a:srgbClr val="627981"/>
          </a:solidFill>
        </p:spPr>
        <p:txBody>
          <a:bodyPr wrap="square" rtlCol="0">
            <a:spAutoFit/>
          </a:bodyPr>
          <a:lstStyle/>
          <a:p>
            <a:pPr algn="ctr"/>
            <a:r>
              <a:rPr lang="en-US" sz="2800" dirty="0">
                <a:solidFill>
                  <a:schemeClr val="bg1"/>
                </a:solidFill>
              </a:rPr>
              <a:t>Consumers who would have preferred to purchase the imported products</a:t>
            </a:r>
          </a:p>
        </p:txBody>
      </p:sp>
      <p:pic>
        <p:nvPicPr>
          <p:cNvPr id="8" name="Graphic 7" descr="Thumbs up sign">
            <a:extLst>
              <a:ext uri="{FF2B5EF4-FFF2-40B4-BE49-F238E27FC236}">
                <a16:creationId xmlns:a16="http://schemas.microsoft.com/office/drawing/2014/main" id="{5B3064D3-2657-4AAD-BA47-7FEB06A3C6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1188" y="2412781"/>
            <a:ext cx="1493272" cy="1493272"/>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8" y="1631598"/>
            <a:ext cx="9273061" cy="707886"/>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President Trump imposed tariffs on imported aluminum. Explain how this is an example of a policy with identifiable winners and anonymous losers.</a:t>
            </a:r>
          </a:p>
        </p:txBody>
      </p:sp>
      <p:pic>
        <p:nvPicPr>
          <p:cNvPr id="7" name="Picture 6" descr="A shipping port.">
            <a:extLst>
              <a:ext uri="{FF2B5EF4-FFF2-40B4-BE49-F238E27FC236}">
                <a16:creationId xmlns:a16="http://schemas.microsoft.com/office/drawing/2014/main" id="{1946A4E0-4CA6-49A2-8452-6763CE859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799" y="2833174"/>
            <a:ext cx="6502400" cy="3657600"/>
          </a:xfrm>
          <a:prstGeom prst="rect">
            <a:avLst/>
          </a:prstGeom>
        </p:spPr>
      </p:pic>
    </p:spTree>
    <p:extLst>
      <p:ext uri="{BB962C8B-B14F-4D97-AF65-F5344CB8AC3E}">
        <p14:creationId xmlns:p14="http://schemas.microsoft.com/office/powerpoint/2010/main" val="118576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88874"/>
            <a:ext cx="9273061" cy="2554545"/>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President Trump imposed tariffs on imported aluminum. Explain how this is an example of a policy with identifiable winners and anonymous losers.</a:t>
            </a:r>
          </a:p>
          <a:p>
            <a:pPr algn="ctr"/>
            <a:endParaRPr lang="en-US" sz="2000" dirty="0">
              <a:solidFill>
                <a:schemeClr val="bg1"/>
              </a:solidFill>
            </a:endParaRPr>
          </a:p>
          <a:p>
            <a:pPr algn="ctr"/>
            <a:r>
              <a:rPr lang="en-US" sz="2000" i="1" dirty="0">
                <a:solidFill>
                  <a:schemeClr val="bg1"/>
                </a:solidFill>
              </a:rPr>
              <a:t>The tariff on imported aluminum will help the domestic aluminum industry, but it will impose costs on U.S. consumers. The tariff will increase the price of aluminum. As a result, the price of any product in aluminum cans, such as soft drinks, will probably increase to cover the higher cost of the aluminum. Therefore, U.S. consumers of canned goods will pay for the tariff.</a:t>
            </a:r>
          </a:p>
        </p:txBody>
      </p:sp>
    </p:spTree>
    <p:extLst>
      <p:ext uri="{BB962C8B-B14F-4D97-AF65-F5344CB8AC3E}">
        <p14:creationId xmlns:p14="http://schemas.microsoft.com/office/powerpoint/2010/main" val="830360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1512</Words>
  <Application>Microsoft Office PowerPoint</Application>
  <PresentationFormat>Widescreen</PresentationFormat>
  <Paragraphs>109</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34</cp:revision>
  <dcterms:created xsi:type="dcterms:W3CDTF">2017-06-16T13:06:21Z</dcterms:created>
  <dcterms:modified xsi:type="dcterms:W3CDTF">2022-01-17T19:55:45Z</dcterms:modified>
</cp:coreProperties>
</file>