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57" r:id="rId4"/>
    <p:sldId id="289" r:id="rId5"/>
    <p:sldId id="328" r:id="rId6"/>
    <p:sldId id="290" r:id="rId7"/>
    <p:sldId id="291" r:id="rId8"/>
    <p:sldId id="329" r:id="rId9"/>
    <p:sldId id="330" r:id="rId10"/>
    <p:sldId id="294" r:id="rId11"/>
    <p:sldId id="367" r:id="rId12"/>
    <p:sldId id="365" r:id="rId13"/>
    <p:sldId id="366"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0066"/>
    <a:srgbClr val="2FBEBB"/>
    <a:srgbClr val="FF8181"/>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Flaws in the Democratic System of Government. By the end of this video, you will be able to assess the median voter theory, explain the voting cycle, and analyze the interrelationship between markets and government.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1957516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the federal Department of Education increases interest rates on student loans and shortens the payback period. How is this different from a commercial bank, which increases interest rates charged and shortens the length of loans?</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4159022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the federal Department of Education increases interest rates on student loans and shortens the payback period. How is this different from a commercial bank, which increases interest rates charged and shortens the length of loans?</a:t>
            </a:r>
          </a:p>
          <a:p>
            <a:endParaRPr lang="en-US" dirty="0"/>
          </a:p>
          <a:p>
            <a:r>
              <a:rPr lang="en-US" dirty="0"/>
              <a:t>If one commercial bank makes its loan terms less favorable, consumers can seek loans from the bank’s competitors. In the case of the federal Department of Education, students don’t have a competitor from which they can borrow.</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4146812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you are able to assess the median </a:t>
            </a:r>
            <a:r>
              <a:rPr lang="en-US" sz="1200" kern="1200">
                <a:solidFill>
                  <a:schemeClr val="tx1"/>
                </a:solidFill>
                <a:effectLst/>
                <a:latin typeface="+mn-lt"/>
                <a:ea typeface="+mn-ea"/>
                <a:cs typeface="+mn-cs"/>
              </a:rPr>
              <a:t>voter theory, </a:t>
            </a:r>
            <a:r>
              <a:rPr lang="en-US" sz="1200" kern="1200" dirty="0">
                <a:solidFill>
                  <a:schemeClr val="tx1"/>
                </a:solidFill>
                <a:effectLst/>
                <a:latin typeface="+mn-lt"/>
                <a:ea typeface="+mn-ea"/>
                <a:cs typeface="+mn-cs"/>
              </a:rPr>
              <a:t>explain the </a:t>
            </a:r>
            <a:r>
              <a:rPr lang="en-US" sz="1200" kern="1200">
                <a:solidFill>
                  <a:schemeClr val="tx1"/>
                </a:solidFill>
                <a:effectLst/>
                <a:latin typeface="+mn-lt"/>
                <a:ea typeface="+mn-ea"/>
                <a:cs typeface="+mn-cs"/>
              </a:rPr>
              <a:t>voting cycle, </a:t>
            </a:r>
            <a:r>
              <a:rPr lang="en-US" sz="1200" kern="1200" dirty="0">
                <a:solidFill>
                  <a:schemeClr val="tx1"/>
                </a:solidFill>
                <a:effectLst/>
                <a:latin typeface="+mn-lt"/>
                <a:ea typeface="+mn-ea"/>
                <a:cs typeface="+mn-cs"/>
              </a:rPr>
              <a:t>and analyze the interrelationship between markets and government.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917514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advantage of democracy over other systems is that it allows everyone in a society an equal say and therefore may reduce the possibility of a small group of wealthy oligarchs oppressing the masses.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voters face three or more choices, however, voting may not always be a useful way of determining what the majority prefers.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Consider an election in a state where 60% of the population is liberal and 40% is conservative. If there are only two candidates, one from each side, the liberal candidate will most likely win. If there are two liberal candidates, they may split the liberal vote, and the minority party may win if they only have one candidate. In this case, the outcome does not reflect the majority's preference.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4285143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we think of political positions along a spectrum from left to right, the median voter is in the middle of the spectrum. The median voter theory argues that politicians will try to match policies to what pleases the median voter preferences.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call the situation in which Choice A is preferred by a majority over Choice B, Choice B is preferred by a majority over Choice C, and Choice C is preferred by a majority over Choice A </a:t>
            </a:r>
            <a:r>
              <a:rPr lang="en-US" sz="1200" kern="1200" dirty="0" err="1">
                <a:solidFill>
                  <a:schemeClr val="tx1"/>
                </a:solidFill>
                <a:effectLst/>
                <a:latin typeface="+mn-lt"/>
                <a:ea typeface="+mn-ea"/>
                <a:cs typeface="+mn-cs"/>
              </a:rPr>
              <a:t>a</a:t>
            </a:r>
            <a:r>
              <a:rPr lang="en-US" sz="1200" kern="1200" dirty="0">
                <a:solidFill>
                  <a:schemeClr val="tx1"/>
                </a:solidFill>
                <a:effectLst/>
                <a:latin typeface="+mn-lt"/>
                <a:ea typeface="+mn-ea"/>
                <a:cs typeface="+mn-cs"/>
              </a:rPr>
              <a:t> voting cycle. The result of a voting cycle will be determined by the order in which stakeholders present and vote on choices, not by majority rule, because every choice is both preferred to some alternative and also not preferred to another alternative.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Private sector firms are subject to the self-correcting mechanism of the marketplace, but government agencies do not sell products in a market. When firms charge too much or produce a product no one wants to buy, they suffer losses and may go out of business. Government agencies receive money from taxes, not sales. They do not have competitors from which citizens could purchase alternative services.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1803364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Markets are very good at allocating society's scarce resources. Markets may sometimes produce unwanted results, such as monopoly, pollution, and poverty. Government can help correct the problems of markets, but government intervention is not always a perfect solution. We must not idealize or demonize either unregulated markets or government actions.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16198860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study of economics is neither politically conservative, nor moderate, nor liberal. Conservatives may tend to emphasize the virtues of markets and the limitations of government, while liberals may tend to emphasize the shortcomings of markets and the need for government programs.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604391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36.png"/><Relationship Id="rId5" Type="http://schemas.openxmlformats.org/officeDocument/2006/relationships/image" Target="../media/image35.png"/><Relationship Id="rId4" Type="http://schemas.openxmlformats.org/officeDocument/2006/relationships/image" Target="../media/image3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5.png"/><Relationship Id="rId18" Type="http://schemas.openxmlformats.org/officeDocument/2006/relationships/image" Target="../media/image20.sv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17" Type="http://schemas.openxmlformats.org/officeDocument/2006/relationships/image" Target="../media/image19.png"/><Relationship Id="rId2" Type="http://schemas.openxmlformats.org/officeDocument/2006/relationships/notesSlide" Target="../notesSlides/notesSlide3.xml"/><Relationship Id="rId16" Type="http://schemas.openxmlformats.org/officeDocument/2006/relationships/image" Target="../media/image18.svg"/><Relationship Id="rId20" Type="http://schemas.openxmlformats.org/officeDocument/2006/relationships/image" Target="../media/image22.svg"/><Relationship Id="rId1" Type="http://schemas.openxmlformats.org/officeDocument/2006/relationships/slideLayout" Target="../slideLayouts/slideLayout1.xml"/><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svg"/><Relationship Id="rId19" Type="http://schemas.openxmlformats.org/officeDocument/2006/relationships/image" Target="../media/image21.png"/><Relationship Id="rId4" Type="http://schemas.openxmlformats.org/officeDocument/2006/relationships/image" Target="../media/image6.svg"/><Relationship Id="rId9" Type="http://schemas.openxmlformats.org/officeDocument/2006/relationships/image" Target="../media/image11.png"/><Relationship Id="rId14" Type="http://schemas.openxmlformats.org/officeDocument/2006/relationships/image" Target="../media/image16.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4.svg"/></Relationships>
</file>

<file path=ppt/slides/_rels/slide6.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Flaws in the Democratic System of Government</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75219"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37334"/>
            <a:ext cx="9273061" cy="1631216"/>
          </a:xfrm>
          <a:prstGeom prst="rect">
            <a:avLst/>
          </a:prstGeom>
          <a:solidFill>
            <a:srgbClr val="627981"/>
          </a:solidFill>
          <a:ln>
            <a:solidFill>
              <a:srgbClr val="627981"/>
            </a:solidFill>
          </a:ln>
        </p:spPr>
        <p:txBody>
          <a:bodyPr wrap="square" rtlCol="0" anchor="ctr">
            <a:spAutoFit/>
          </a:bodyPr>
          <a:lstStyle/>
          <a:p>
            <a:pPr marL="342900" indent="-342900" algn="ctr">
              <a:buFont typeface="Arial" panose="020B0604020202020204" pitchFamily="34" charset="0"/>
              <a:buChar char="•"/>
            </a:pPr>
            <a:endParaRPr lang="en-US" sz="2000" dirty="0">
              <a:solidFill>
                <a:schemeClr val="bg1"/>
              </a:solidFill>
            </a:endParaRPr>
          </a:p>
          <a:p>
            <a:pPr algn="ctr"/>
            <a:r>
              <a:rPr lang="en-US" sz="2000" dirty="0">
                <a:solidFill>
                  <a:schemeClr val="bg1"/>
                </a:solidFill>
              </a:rPr>
              <a:t>Suppose that the federal Department of Education increases interest rates on student loans and shortens the payback period. How is this different from a commercial bank, which increases interest rates charged and shortens the length of loans?</a:t>
            </a:r>
          </a:p>
          <a:p>
            <a:pPr algn="ctr"/>
            <a:endParaRPr lang="en-US" sz="2000" dirty="0">
              <a:solidFill>
                <a:schemeClr val="bg1"/>
              </a:solidFill>
            </a:endParaRPr>
          </a:p>
        </p:txBody>
      </p:sp>
    </p:spTree>
    <p:extLst>
      <p:ext uri="{BB962C8B-B14F-4D97-AF65-F5344CB8AC3E}">
        <p14:creationId xmlns:p14="http://schemas.microsoft.com/office/powerpoint/2010/main" val="172232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76050"/>
            <a:ext cx="9273061" cy="2862322"/>
          </a:xfrm>
          <a:prstGeom prst="rect">
            <a:avLst/>
          </a:prstGeom>
          <a:solidFill>
            <a:srgbClr val="627981"/>
          </a:solidFill>
          <a:ln>
            <a:solidFill>
              <a:srgbClr val="627981"/>
            </a:solidFill>
          </a:ln>
        </p:spPr>
        <p:txBody>
          <a:bodyPr wrap="square" rtlCol="0" anchor="ctr">
            <a:spAutoFit/>
          </a:bodyPr>
          <a:lstStyle/>
          <a:p>
            <a:pPr marL="342900" indent="-342900" algn="ctr">
              <a:buFont typeface="Arial" panose="020B0604020202020204" pitchFamily="34" charset="0"/>
              <a:buChar char="•"/>
            </a:pPr>
            <a:endParaRPr lang="en-US" sz="2000" dirty="0">
              <a:solidFill>
                <a:schemeClr val="bg1"/>
              </a:solidFill>
            </a:endParaRPr>
          </a:p>
          <a:p>
            <a:pPr algn="ctr"/>
            <a:r>
              <a:rPr lang="en-US" sz="2000" dirty="0">
                <a:solidFill>
                  <a:schemeClr val="bg1"/>
                </a:solidFill>
              </a:rPr>
              <a:t>Suppose that the federal Department of Education increases interest rates on student loans and shortens the payback period. How is this different from a commercial bank, which increases interest rates charged and shortens the length of loans?</a:t>
            </a:r>
          </a:p>
          <a:p>
            <a:pPr algn="ctr"/>
            <a:endParaRPr lang="en-US" sz="2000" dirty="0">
              <a:solidFill>
                <a:schemeClr val="bg1"/>
              </a:solidFill>
            </a:endParaRPr>
          </a:p>
          <a:p>
            <a:pPr algn="ctr"/>
            <a:r>
              <a:rPr lang="en-US" sz="2000" i="1" dirty="0">
                <a:solidFill>
                  <a:schemeClr val="bg1"/>
                </a:solidFill>
              </a:rPr>
              <a:t>If one commercial bank makes its loan terms less favorable, consumers can seek loans from the bank’s competitors. In the case of the federal Department of Education, students don’t have a competitor from which they can borrow.</a:t>
            </a:r>
          </a:p>
          <a:p>
            <a:pPr algn="ctr"/>
            <a:endParaRPr lang="en-US" sz="2000" dirty="0">
              <a:solidFill>
                <a:schemeClr val="bg1"/>
              </a:solidFill>
            </a:endParaRPr>
          </a:p>
        </p:txBody>
      </p:sp>
    </p:spTree>
    <p:extLst>
      <p:ext uri="{BB962C8B-B14F-4D97-AF65-F5344CB8AC3E}">
        <p14:creationId xmlns:p14="http://schemas.microsoft.com/office/powerpoint/2010/main" val="1511256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09727"/>
            <a:ext cx="9273061" cy="3785652"/>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Majority votes can run into difficulties when more than two choices exist.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voting cycle occurs when, in a situation with at least three choices, Choice A is preferred by a majority vote to Choice B, Choice B is preferred by a majority vote to Choice C, and Choice C is preferred by a majority vote to Choice A.</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practical approach to microeconomic policy will need to take a realistic view of the specific strengths and weaknesses of markets as well as government rather than making the easy but wrong assumption that either the market or government is always beneficial or always harmful.</a:t>
            </a:r>
          </a:p>
          <a:p>
            <a:endParaRPr lang="en-US" sz="2000" dirty="0">
              <a:solidFill>
                <a:schemeClr val="bg1"/>
              </a:solidFill>
            </a:endParaRPr>
          </a:p>
        </p:txBody>
      </p:sp>
    </p:spTree>
    <p:extLst>
      <p:ext uri="{BB962C8B-B14F-4D97-AF65-F5344CB8AC3E}">
        <p14:creationId xmlns:p14="http://schemas.microsoft.com/office/powerpoint/2010/main" val="3383029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Democracy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A sign that reads &quot;Vote&quot;">
            <a:extLst>
              <a:ext uri="{FF2B5EF4-FFF2-40B4-BE49-F238E27FC236}">
                <a16:creationId xmlns:a16="http://schemas.microsoft.com/office/drawing/2014/main" id="{58A96BEE-D4C9-47AF-A3CC-6E0F620F6F9F}"/>
              </a:ext>
            </a:extLst>
          </p:cNvPr>
          <p:cNvGrpSpPr/>
          <p:nvPr/>
        </p:nvGrpSpPr>
        <p:grpSpPr>
          <a:xfrm>
            <a:off x="3744729" y="4091278"/>
            <a:ext cx="1415845" cy="1671484"/>
            <a:chOff x="2556387" y="2556387"/>
            <a:chExt cx="1415845" cy="1671484"/>
          </a:xfrm>
        </p:grpSpPr>
        <p:sp>
          <p:nvSpPr>
            <p:cNvPr id="2" name="Rectangle: Rounded Corners 1">
              <a:extLst>
                <a:ext uri="{FF2B5EF4-FFF2-40B4-BE49-F238E27FC236}">
                  <a16:creationId xmlns:a16="http://schemas.microsoft.com/office/drawing/2014/main" id="{1114F28C-D57B-4504-BE9F-CB25A7AC2915}"/>
                </a:ext>
              </a:extLst>
            </p:cNvPr>
            <p:cNvSpPr/>
            <p:nvPr/>
          </p:nvSpPr>
          <p:spPr>
            <a:xfrm>
              <a:off x="2556387" y="2556387"/>
              <a:ext cx="1415845" cy="872597"/>
            </a:xfrm>
            <a:prstGeom prst="roundRect">
              <a:avLst/>
            </a:prstGeom>
            <a:solidFill>
              <a:srgbClr val="0070C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EAB3B940-B731-4116-B2BD-543C72424E62}"/>
                </a:ext>
              </a:extLst>
            </p:cNvPr>
            <p:cNvSpPr txBox="1"/>
            <p:nvPr/>
          </p:nvSpPr>
          <p:spPr>
            <a:xfrm>
              <a:off x="2789902" y="2761852"/>
              <a:ext cx="948814" cy="461665"/>
            </a:xfrm>
            <a:prstGeom prst="rect">
              <a:avLst/>
            </a:prstGeom>
            <a:noFill/>
          </p:spPr>
          <p:txBody>
            <a:bodyPr wrap="square" rtlCol="0">
              <a:spAutoFit/>
            </a:bodyPr>
            <a:lstStyle/>
            <a:p>
              <a:pPr algn="ctr"/>
              <a:r>
                <a:rPr lang="en-US" sz="2400" dirty="0">
                  <a:solidFill>
                    <a:schemeClr val="bg1"/>
                  </a:solidFill>
                </a:rPr>
                <a:t>VOTE</a:t>
              </a:r>
            </a:p>
          </p:txBody>
        </p:sp>
        <p:cxnSp>
          <p:nvCxnSpPr>
            <p:cNvPr id="5" name="Straight Connector 4">
              <a:extLst>
                <a:ext uri="{FF2B5EF4-FFF2-40B4-BE49-F238E27FC236}">
                  <a16:creationId xmlns:a16="http://schemas.microsoft.com/office/drawing/2014/main" id="{259AC398-BD2F-4BD6-A9F7-B7B5F1185F25}"/>
                </a:ext>
              </a:extLst>
            </p:cNvPr>
            <p:cNvCxnSpPr>
              <a:stCxn id="2" idx="2"/>
            </p:cNvCxnSpPr>
            <p:nvPr/>
          </p:nvCxnSpPr>
          <p:spPr>
            <a:xfrm flipH="1">
              <a:off x="3264309" y="3428984"/>
              <a:ext cx="1" cy="798887"/>
            </a:xfrm>
            <a:prstGeom prst="line">
              <a:avLst/>
            </a:prstGeom>
            <a:ln w="114300">
              <a:solidFill>
                <a:srgbClr val="663300"/>
              </a:solidFill>
            </a:ln>
          </p:spPr>
          <p:style>
            <a:lnRef idx="1">
              <a:schemeClr val="accent1"/>
            </a:lnRef>
            <a:fillRef idx="0">
              <a:schemeClr val="accent1"/>
            </a:fillRef>
            <a:effectRef idx="0">
              <a:schemeClr val="accent1"/>
            </a:effectRef>
            <a:fontRef idx="minor">
              <a:schemeClr val="tx1"/>
            </a:fontRef>
          </p:style>
        </p:cxnSp>
      </p:grpSp>
      <p:grpSp>
        <p:nvGrpSpPr>
          <p:cNvPr id="14" name="Group 13" descr="A ballot being cast">
            <a:extLst>
              <a:ext uri="{FF2B5EF4-FFF2-40B4-BE49-F238E27FC236}">
                <a16:creationId xmlns:a16="http://schemas.microsoft.com/office/drawing/2014/main" id="{9CD5C271-B65B-461A-945D-E7A1C05C52D2}"/>
              </a:ext>
            </a:extLst>
          </p:cNvPr>
          <p:cNvGrpSpPr/>
          <p:nvPr/>
        </p:nvGrpSpPr>
        <p:grpSpPr>
          <a:xfrm>
            <a:off x="6453521" y="3688606"/>
            <a:ext cx="2300750" cy="2285987"/>
            <a:chOff x="6150071" y="2069697"/>
            <a:chExt cx="2300750" cy="2285987"/>
          </a:xfrm>
        </p:grpSpPr>
        <p:sp>
          <p:nvSpPr>
            <p:cNvPr id="7" name="Rectangle 6">
              <a:extLst>
                <a:ext uri="{FF2B5EF4-FFF2-40B4-BE49-F238E27FC236}">
                  <a16:creationId xmlns:a16="http://schemas.microsoft.com/office/drawing/2014/main" id="{2893CD85-9336-4802-AA8C-4BA357EB728F}"/>
                </a:ext>
              </a:extLst>
            </p:cNvPr>
            <p:cNvSpPr/>
            <p:nvPr/>
          </p:nvSpPr>
          <p:spPr>
            <a:xfrm rot="987812">
              <a:off x="6934192" y="2069697"/>
              <a:ext cx="732509" cy="97338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0EA8F05-A754-4EF4-A694-1B29FD973D92}"/>
                </a:ext>
              </a:extLst>
            </p:cNvPr>
            <p:cNvSpPr/>
            <p:nvPr/>
          </p:nvSpPr>
          <p:spPr>
            <a:xfrm>
              <a:off x="6381135" y="3146323"/>
              <a:ext cx="1838623" cy="1209361"/>
            </a:xfrm>
            <a:prstGeom prst="rect">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F76AB34-45AD-4DC3-AD32-B294806CD409}"/>
                </a:ext>
              </a:extLst>
            </p:cNvPr>
            <p:cNvSpPr/>
            <p:nvPr/>
          </p:nvSpPr>
          <p:spPr>
            <a:xfrm>
              <a:off x="6150071" y="2820449"/>
              <a:ext cx="2300750" cy="344470"/>
            </a:xfrm>
            <a:prstGeom prst="rect">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descr="Checkmark">
              <a:extLst>
                <a:ext uri="{FF2B5EF4-FFF2-40B4-BE49-F238E27FC236}">
                  <a16:creationId xmlns:a16="http://schemas.microsoft.com/office/drawing/2014/main" id="{11AAC706-DF3C-41A8-AFF7-12EF4A581AC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71860" y="2297628"/>
              <a:ext cx="457172" cy="457172"/>
            </a:xfrm>
            <a:prstGeom prst="rect">
              <a:avLst/>
            </a:prstGeom>
          </p:spPr>
        </p:pic>
        <p:pic>
          <p:nvPicPr>
            <p:cNvPr id="12" name="Graphic 11" descr="Bank">
              <a:extLst>
                <a:ext uri="{FF2B5EF4-FFF2-40B4-BE49-F238E27FC236}">
                  <a16:creationId xmlns:a16="http://schemas.microsoft.com/office/drawing/2014/main" id="{D5A2C2AF-3E1B-49C0-AD43-F05896880C0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43246" y="3265104"/>
              <a:ext cx="914400" cy="914400"/>
            </a:xfrm>
            <a:prstGeom prst="rect">
              <a:avLst/>
            </a:prstGeom>
          </p:spPr>
        </p:pic>
      </p:grpSp>
      <p:grpSp>
        <p:nvGrpSpPr>
          <p:cNvPr id="18" name="Group 17">
            <a:extLst>
              <a:ext uri="{FF2B5EF4-FFF2-40B4-BE49-F238E27FC236}">
                <a16:creationId xmlns:a16="http://schemas.microsoft.com/office/drawing/2014/main" id="{0CD8FEFE-F746-4D44-86A5-792179C2C4E2}"/>
              </a:ext>
            </a:extLst>
          </p:cNvPr>
          <p:cNvGrpSpPr/>
          <p:nvPr/>
        </p:nvGrpSpPr>
        <p:grpSpPr>
          <a:xfrm>
            <a:off x="2135749" y="1620240"/>
            <a:ext cx="8058154" cy="1188720"/>
            <a:chOff x="542923" y="1736761"/>
            <a:chExt cx="8058154" cy="1065187"/>
          </a:xfrm>
          <a:solidFill>
            <a:srgbClr val="627981"/>
          </a:solidFill>
        </p:grpSpPr>
        <p:sp>
          <p:nvSpPr>
            <p:cNvPr id="20" name="Rectangle 19">
              <a:extLst>
                <a:ext uri="{FF2B5EF4-FFF2-40B4-BE49-F238E27FC236}">
                  <a16:creationId xmlns:a16="http://schemas.microsoft.com/office/drawing/2014/main" id="{3306B1A9-B6E4-4F81-9B35-011F1C502B5E}"/>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buFont typeface="Arial" panose="020B0604020202020204" pitchFamily="34" charset="0"/>
                <a:buChar char="•"/>
              </a:pPr>
              <a:endParaRPr lang="en-US" sz="2400" dirty="0">
                <a:solidFill>
                  <a:schemeClr val="bg1"/>
                </a:solidFill>
              </a:endParaRPr>
            </a:p>
          </p:txBody>
        </p:sp>
        <p:sp>
          <p:nvSpPr>
            <p:cNvPr id="21" name="TextBox 20">
              <a:extLst>
                <a:ext uri="{FF2B5EF4-FFF2-40B4-BE49-F238E27FC236}">
                  <a16:creationId xmlns:a16="http://schemas.microsoft.com/office/drawing/2014/main" id="{345FDDEF-9457-4E33-8AFF-F09E683CA4C3}"/>
                </a:ext>
              </a:extLst>
            </p:cNvPr>
            <p:cNvSpPr txBox="1"/>
            <p:nvPr/>
          </p:nvSpPr>
          <p:spPr>
            <a:xfrm>
              <a:off x="655854" y="1786285"/>
              <a:ext cx="7807571" cy="1015663"/>
            </a:xfrm>
            <a:prstGeom prst="rect">
              <a:avLst/>
            </a:prstGeom>
            <a:grpFill/>
          </p:spPr>
          <p:txBody>
            <a:bodyPr wrap="square" rtlCol="0">
              <a:spAutoFit/>
            </a:bodyPr>
            <a:lstStyle/>
            <a:p>
              <a:pPr algn="ctr"/>
              <a:r>
                <a:rPr lang="en-US" sz="2000" dirty="0">
                  <a:solidFill>
                    <a:schemeClr val="bg1"/>
                  </a:solidFill>
                </a:rPr>
                <a:t>The advantage of democracy over other systems is that it allows everyone in a society an equal say and therefore may reduce the possibility of a small group of wealthy oligarchs oppressing the masses.</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Voting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9B53FF5B-18FB-47D3-81E8-CCCECD5AC978}"/>
              </a:ext>
            </a:extLst>
          </p:cNvPr>
          <p:cNvSpPr txBox="1"/>
          <p:nvPr/>
        </p:nvSpPr>
        <p:spPr>
          <a:xfrm>
            <a:off x="2741966" y="4923283"/>
            <a:ext cx="6990735" cy="70788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kern="1200" dirty="0">
                <a:solidFill>
                  <a:schemeClr val="bg1"/>
                </a:solidFill>
                <a:effectLst/>
                <a:latin typeface="+mn-lt"/>
                <a:ea typeface="+mn-ea"/>
                <a:cs typeface="+mn-cs"/>
              </a:rPr>
              <a:t>When voters face three or more choices, however, voting may not always be a useful way of determining what the majority prefers.</a:t>
            </a:r>
          </a:p>
        </p:txBody>
      </p:sp>
      <p:grpSp>
        <p:nvGrpSpPr>
          <p:cNvPr id="2" name="Group 1" descr="Several raised hands">
            <a:extLst>
              <a:ext uri="{FF2B5EF4-FFF2-40B4-BE49-F238E27FC236}">
                <a16:creationId xmlns:a16="http://schemas.microsoft.com/office/drawing/2014/main" id="{57C61C98-6EF0-4562-9C7D-C434B79CEA60}"/>
              </a:ext>
            </a:extLst>
          </p:cNvPr>
          <p:cNvGrpSpPr/>
          <p:nvPr/>
        </p:nvGrpSpPr>
        <p:grpSpPr>
          <a:xfrm>
            <a:off x="3957483" y="1367092"/>
            <a:ext cx="4708402" cy="2890846"/>
            <a:chOff x="3957483" y="1367092"/>
            <a:chExt cx="4708402" cy="2890846"/>
          </a:xfrm>
        </p:grpSpPr>
        <p:grpSp>
          <p:nvGrpSpPr>
            <p:cNvPr id="6" name="Group 5">
              <a:extLst>
                <a:ext uri="{FF2B5EF4-FFF2-40B4-BE49-F238E27FC236}">
                  <a16:creationId xmlns:a16="http://schemas.microsoft.com/office/drawing/2014/main" id="{552A844A-ACF5-4268-989D-FFD1F6A3555D}"/>
                </a:ext>
              </a:extLst>
            </p:cNvPr>
            <p:cNvGrpSpPr/>
            <p:nvPr/>
          </p:nvGrpSpPr>
          <p:grpSpPr>
            <a:xfrm>
              <a:off x="3957483" y="1367092"/>
              <a:ext cx="914400" cy="1446042"/>
              <a:chOff x="3878826" y="1729511"/>
              <a:chExt cx="914400" cy="1446042"/>
            </a:xfrm>
          </p:grpSpPr>
          <p:pic>
            <p:nvPicPr>
              <p:cNvPr id="3" name="Graphic 2" descr="Raised hand">
                <a:extLst>
                  <a:ext uri="{FF2B5EF4-FFF2-40B4-BE49-F238E27FC236}">
                    <a16:creationId xmlns:a16="http://schemas.microsoft.com/office/drawing/2014/main" id="{28D31E1B-FA04-4B96-A0D7-E98F5BC9F9E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78826" y="1729511"/>
                <a:ext cx="914400" cy="914400"/>
              </a:xfrm>
              <a:prstGeom prst="rect">
                <a:avLst/>
              </a:prstGeom>
            </p:spPr>
          </p:pic>
          <p:sp>
            <p:nvSpPr>
              <p:cNvPr id="5" name="Rectangle 4">
                <a:extLst>
                  <a:ext uri="{FF2B5EF4-FFF2-40B4-BE49-F238E27FC236}">
                    <a16:creationId xmlns:a16="http://schemas.microsoft.com/office/drawing/2014/main" id="{D422D951-CFD8-4B06-9677-F739E5F546FC}"/>
                  </a:ext>
                </a:extLst>
              </p:cNvPr>
              <p:cNvSpPr/>
              <p:nvPr/>
            </p:nvSpPr>
            <p:spPr>
              <a:xfrm>
                <a:off x="4149212" y="2459408"/>
                <a:ext cx="285137" cy="71614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8">
              <a:extLst>
                <a:ext uri="{FF2B5EF4-FFF2-40B4-BE49-F238E27FC236}">
                  <a16:creationId xmlns:a16="http://schemas.microsoft.com/office/drawing/2014/main" id="{71CEC716-D892-4BDB-95E6-1C0EF588BC26}"/>
                </a:ext>
              </a:extLst>
            </p:cNvPr>
            <p:cNvGrpSpPr/>
            <p:nvPr/>
          </p:nvGrpSpPr>
          <p:grpSpPr>
            <a:xfrm>
              <a:off x="4768644" y="1803254"/>
              <a:ext cx="914400" cy="1446042"/>
              <a:chOff x="3878826" y="1729511"/>
              <a:chExt cx="914400" cy="1446042"/>
            </a:xfrm>
            <a:solidFill>
              <a:schemeClr val="accent2">
                <a:lumMod val="75000"/>
              </a:schemeClr>
            </a:solidFill>
          </p:grpSpPr>
          <p:pic>
            <p:nvPicPr>
              <p:cNvPr id="10" name="Graphic 9" descr="Raised hand">
                <a:extLst>
                  <a:ext uri="{FF2B5EF4-FFF2-40B4-BE49-F238E27FC236}">
                    <a16:creationId xmlns:a16="http://schemas.microsoft.com/office/drawing/2014/main" id="{4D13D3B8-14F0-405A-A74F-B33CDBA6893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78826" y="1729511"/>
                <a:ext cx="914400" cy="914400"/>
              </a:xfrm>
              <a:prstGeom prst="rect">
                <a:avLst/>
              </a:prstGeom>
            </p:spPr>
          </p:pic>
          <p:sp>
            <p:nvSpPr>
              <p:cNvPr id="11" name="Rectangle 10">
                <a:extLst>
                  <a:ext uri="{FF2B5EF4-FFF2-40B4-BE49-F238E27FC236}">
                    <a16:creationId xmlns:a16="http://schemas.microsoft.com/office/drawing/2014/main" id="{2C28063D-0C29-4B26-AE8B-088F6F0CEA76}"/>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a:extLst>
                <a:ext uri="{FF2B5EF4-FFF2-40B4-BE49-F238E27FC236}">
                  <a16:creationId xmlns:a16="http://schemas.microsoft.com/office/drawing/2014/main" id="{007232C4-5D4F-4915-B3DA-CC87D74530D4}"/>
                </a:ext>
              </a:extLst>
            </p:cNvPr>
            <p:cNvGrpSpPr/>
            <p:nvPr/>
          </p:nvGrpSpPr>
          <p:grpSpPr>
            <a:xfrm>
              <a:off x="5499915" y="1505418"/>
              <a:ext cx="914400" cy="1446042"/>
              <a:chOff x="3878826" y="1729511"/>
              <a:chExt cx="914400" cy="1446042"/>
            </a:xfrm>
            <a:solidFill>
              <a:schemeClr val="accent6">
                <a:lumMod val="60000"/>
                <a:lumOff val="40000"/>
              </a:schemeClr>
            </a:solidFill>
          </p:grpSpPr>
          <p:pic>
            <p:nvPicPr>
              <p:cNvPr id="13" name="Graphic 12" descr="Raised hand">
                <a:extLst>
                  <a:ext uri="{FF2B5EF4-FFF2-40B4-BE49-F238E27FC236}">
                    <a16:creationId xmlns:a16="http://schemas.microsoft.com/office/drawing/2014/main" id="{99C991B3-6866-44F8-AE14-15D8D5CBD7B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878826" y="1729511"/>
                <a:ext cx="914400" cy="914400"/>
              </a:xfrm>
              <a:prstGeom prst="rect">
                <a:avLst/>
              </a:prstGeom>
            </p:spPr>
          </p:pic>
          <p:sp>
            <p:nvSpPr>
              <p:cNvPr id="14" name="Rectangle 13">
                <a:extLst>
                  <a:ext uri="{FF2B5EF4-FFF2-40B4-BE49-F238E27FC236}">
                    <a16:creationId xmlns:a16="http://schemas.microsoft.com/office/drawing/2014/main" id="{A7E65D53-2DFC-4E0B-B990-DCA6F0EC1450}"/>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a:extLst>
                <a:ext uri="{FF2B5EF4-FFF2-40B4-BE49-F238E27FC236}">
                  <a16:creationId xmlns:a16="http://schemas.microsoft.com/office/drawing/2014/main" id="{A3ABCB4D-D2DE-40A3-8DC9-A5DA03B28320}"/>
                </a:ext>
              </a:extLst>
            </p:cNvPr>
            <p:cNvGrpSpPr/>
            <p:nvPr/>
          </p:nvGrpSpPr>
          <p:grpSpPr>
            <a:xfrm>
              <a:off x="4370437" y="2505971"/>
              <a:ext cx="914400" cy="1446042"/>
              <a:chOff x="3878826" y="1729511"/>
              <a:chExt cx="914400" cy="1446042"/>
            </a:xfrm>
            <a:solidFill>
              <a:srgbClr val="FF0000"/>
            </a:solidFill>
          </p:grpSpPr>
          <p:pic>
            <p:nvPicPr>
              <p:cNvPr id="16" name="Graphic 15" descr="Raised hand">
                <a:extLst>
                  <a:ext uri="{FF2B5EF4-FFF2-40B4-BE49-F238E27FC236}">
                    <a16:creationId xmlns:a16="http://schemas.microsoft.com/office/drawing/2014/main" id="{383B006F-902B-4518-BE03-277CBB26866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878826" y="1729511"/>
                <a:ext cx="914400" cy="914400"/>
              </a:xfrm>
              <a:prstGeom prst="rect">
                <a:avLst/>
              </a:prstGeom>
            </p:spPr>
          </p:pic>
          <p:sp>
            <p:nvSpPr>
              <p:cNvPr id="17" name="Rectangle 16">
                <a:extLst>
                  <a:ext uri="{FF2B5EF4-FFF2-40B4-BE49-F238E27FC236}">
                    <a16:creationId xmlns:a16="http://schemas.microsoft.com/office/drawing/2014/main" id="{8309A876-CA2D-4A8A-8FE6-925CF82B5998}"/>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54217DFF-F05E-4E40-8E87-7229D5398C51}"/>
                </a:ext>
              </a:extLst>
            </p:cNvPr>
            <p:cNvGrpSpPr/>
            <p:nvPr/>
          </p:nvGrpSpPr>
          <p:grpSpPr>
            <a:xfrm>
              <a:off x="6363921" y="2811896"/>
              <a:ext cx="914400" cy="1446042"/>
              <a:chOff x="3878826" y="1729511"/>
              <a:chExt cx="914400" cy="1446042"/>
            </a:xfrm>
            <a:solidFill>
              <a:srgbClr val="FF8181"/>
            </a:solidFill>
          </p:grpSpPr>
          <p:pic>
            <p:nvPicPr>
              <p:cNvPr id="19" name="Graphic 18" descr="Raised hand">
                <a:extLst>
                  <a:ext uri="{FF2B5EF4-FFF2-40B4-BE49-F238E27FC236}">
                    <a16:creationId xmlns:a16="http://schemas.microsoft.com/office/drawing/2014/main" id="{830C5EC3-05AB-4FE8-8081-04A41736549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878826" y="1729511"/>
                <a:ext cx="914400" cy="914400"/>
              </a:xfrm>
              <a:prstGeom prst="rect">
                <a:avLst/>
              </a:prstGeom>
            </p:spPr>
          </p:pic>
          <p:sp>
            <p:nvSpPr>
              <p:cNvPr id="20" name="Rectangle 19">
                <a:extLst>
                  <a:ext uri="{FF2B5EF4-FFF2-40B4-BE49-F238E27FC236}">
                    <a16:creationId xmlns:a16="http://schemas.microsoft.com/office/drawing/2014/main" id="{947ACDE6-1663-4C4B-9CED-91512A9C65B7}"/>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000DC612-B37A-4822-8186-58D3457E8FF4}"/>
                </a:ext>
              </a:extLst>
            </p:cNvPr>
            <p:cNvGrpSpPr/>
            <p:nvPr/>
          </p:nvGrpSpPr>
          <p:grpSpPr>
            <a:xfrm>
              <a:off x="5780134" y="2217154"/>
              <a:ext cx="914400" cy="1446042"/>
              <a:chOff x="3878826" y="1729511"/>
              <a:chExt cx="914400" cy="1446042"/>
            </a:xfrm>
            <a:solidFill>
              <a:schemeClr val="accent4">
                <a:lumMod val="75000"/>
              </a:schemeClr>
            </a:solidFill>
          </p:grpSpPr>
          <p:pic>
            <p:nvPicPr>
              <p:cNvPr id="22" name="Graphic 21" descr="Raised hand">
                <a:extLst>
                  <a:ext uri="{FF2B5EF4-FFF2-40B4-BE49-F238E27FC236}">
                    <a16:creationId xmlns:a16="http://schemas.microsoft.com/office/drawing/2014/main" id="{D24A6571-49A3-45DE-A710-9118A79A2F6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878826" y="1729511"/>
                <a:ext cx="914400" cy="914400"/>
              </a:xfrm>
              <a:prstGeom prst="rect">
                <a:avLst/>
              </a:prstGeom>
            </p:spPr>
          </p:pic>
          <p:sp>
            <p:nvSpPr>
              <p:cNvPr id="23" name="Rectangle 22">
                <a:extLst>
                  <a:ext uri="{FF2B5EF4-FFF2-40B4-BE49-F238E27FC236}">
                    <a16:creationId xmlns:a16="http://schemas.microsoft.com/office/drawing/2014/main" id="{45735024-B8E6-414B-A0C9-2CA60CEE6EC6}"/>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a:extLst>
                <a:ext uri="{FF2B5EF4-FFF2-40B4-BE49-F238E27FC236}">
                  <a16:creationId xmlns:a16="http://schemas.microsoft.com/office/drawing/2014/main" id="{74CCF559-70B3-4562-87A0-F643523759F7}"/>
                </a:ext>
              </a:extLst>
            </p:cNvPr>
            <p:cNvGrpSpPr/>
            <p:nvPr/>
          </p:nvGrpSpPr>
          <p:grpSpPr>
            <a:xfrm>
              <a:off x="6779330" y="1588277"/>
              <a:ext cx="914400" cy="1446042"/>
              <a:chOff x="3878826" y="1729511"/>
              <a:chExt cx="914400" cy="1446042"/>
            </a:xfrm>
            <a:solidFill>
              <a:srgbClr val="2FBEBB"/>
            </a:solidFill>
          </p:grpSpPr>
          <p:pic>
            <p:nvPicPr>
              <p:cNvPr id="25" name="Graphic 24" descr="Raised hand">
                <a:extLst>
                  <a:ext uri="{FF2B5EF4-FFF2-40B4-BE49-F238E27FC236}">
                    <a16:creationId xmlns:a16="http://schemas.microsoft.com/office/drawing/2014/main" id="{ADE7E9E9-A1A6-475C-9155-7BA1250233C0}"/>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3878826" y="1729511"/>
                <a:ext cx="914400" cy="914400"/>
              </a:xfrm>
              <a:prstGeom prst="rect">
                <a:avLst/>
              </a:prstGeom>
            </p:spPr>
          </p:pic>
          <p:sp>
            <p:nvSpPr>
              <p:cNvPr id="27" name="Rectangle 26">
                <a:extLst>
                  <a:ext uri="{FF2B5EF4-FFF2-40B4-BE49-F238E27FC236}">
                    <a16:creationId xmlns:a16="http://schemas.microsoft.com/office/drawing/2014/main" id="{A77DF676-9F7D-4191-B1E1-D15E6D28EC83}"/>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0CB6F207-22BE-4E25-AAF3-3CC179FD7BAB}"/>
                </a:ext>
              </a:extLst>
            </p:cNvPr>
            <p:cNvGrpSpPr/>
            <p:nvPr/>
          </p:nvGrpSpPr>
          <p:grpSpPr>
            <a:xfrm>
              <a:off x="7237753" y="2479408"/>
              <a:ext cx="914400" cy="1446042"/>
              <a:chOff x="3878826" y="1729511"/>
              <a:chExt cx="914400" cy="1446042"/>
            </a:xfrm>
            <a:solidFill>
              <a:srgbClr val="7030A0"/>
            </a:solidFill>
          </p:grpSpPr>
          <p:pic>
            <p:nvPicPr>
              <p:cNvPr id="29" name="Graphic 28" descr="Raised hand">
                <a:extLst>
                  <a:ext uri="{FF2B5EF4-FFF2-40B4-BE49-F238E27FC236}">
                    <a16:creationId xmlns:a16="http://schemas.microsoft.com/office/drawing/2014/main" id="{6A6542E4-B0DE-493F-BB3F-698DF11E97C5}"/>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3878826" y="1729511"/>
                <a:ext cx="914400" cy="914400"/>
              </a:xfrm>
              <a:prstGeom prst="rect">
                <a:avLst/>
              </a:prstGeom>
            </p:spPr>
          </p:pic>
          <p:sp>
            <p:nvSpPr>
              <p:cNvPr id="30" name="Rectangle 29">
                <a:extLst>
                  <a:ext uri="{FF2B5EF4-FFF2-40B4-BE49-F238E27FC236}">
                    <a16:creationId xmlns:a16="http://schemas.microsoft.com/office/drawing/2014/main" id="{63B00AAF-8C47-4BBB-84D6-014AB3B5EA0D}"/>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 name="Group 30">
              <a:extLst>
                <a:ext uri="{FF2B5EF4-FFF2-40B4-BE49-F238E27FC236}">
                  <a16:creationId xmlns:a16="http://schemas.microsoft.com/office/drawing/2014/main" id="{F6413C5C-7830-4FFD-9BF8-C4141864FF86}"/>
                </a:ext>
              </a:extLst>
            </p:cNvPr>
            <p:cNvGrpSpPr/>
            <p:nvPr/>
          </p:nvGrpSpPr>
          <p:grpSpPr>
            <a:xfrm>
              <a:off x="7751485" y="1943100"/>
              <a:ext cx="914400" cy="1446042"/>
              <a:chOff x="3878826" y="1729511"/>
              <a:chExt cx="914400" cy="1446042"/>
            </a:xfrm>
            <a:solidFill>
              <a:srgbClr val="92D050"/>
            </a:solidFill>
          </p:grpSpPr>
          <p:pic>
            <p:nvPicPr>
              <p:cNvPr id="32" name="Graphic 31" descr="Raised hand">
                <a:extLst>
                  <a:ext uri="{FF2B5EF4-FFF2-40B4-BE49-F238E27FC236}">
                    <a16:creationId xmlns:a16="http://schemas.microsoft.com/office/drawing/2014/main" id="{55743BA9-2BE1-4731-A53A-B75EC7FA7790}"/>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3878826" y="1729511"/>
                <a:ext cx="914400" cy="914400"/>
              </a:xfrm>
              <a:prstGeom prst="rect">
                <a:avLst/>
              </a:prstGeom>
            </p:spPr>
          </p:pic>
          <p:sp>
            <p:nvSpPr>
              <p:cNvPr id="33" name="Rectangle 32">
                <a:extLst>
                  <a:ext uri="{FF2B5EF4-FFF2-40B4-BE49-F238E27FC236}">
                    <a16:creationId xmlns:a16="http://schemas.microsoft.com/office/drawing/2014/main" id="{201A646B-CF80-4280-824C-4834D64058B0}"/>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78577"/>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Voting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Consider an election in a state where 60% of the population is liberal and 40% is conservative.</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there are only two candidates, one from each side, the liberal candidate will most likely win.</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there are two liberal candidates, they may split the liberal vote, and the minority party may win if they only have one candidate.</a:t>
              </a:r>
            </a:p>
          </p:txBody>
        </p:sp>
      </p:grpSp>
      <p:grpSp>
        <p:nvGrpSpPr>
          <p:cNvPr id="13" name="Group 12">
            <a:extLst>
              <a:ext uri="{FF2B5EF4-FFF2-40B4-BE49-F238E27FC236}">
                <a16:creationId xmlns:a16="http://schemas.microsoft.com/office/drawing/2014/main" id="{C8D41D51-0B27-4C6E-95CB-12C6BD0BD92F}"/>
              </a:ext>
            </a:extLst>
          </p:cNvPr>
          <p:cNvGrpSpPr/>
          <p:nvPr/>
        </p:nvGrpSpPr>
        <p:grpSpPr>
          <a:xfrm>
            <a:off x="2135749" y="432877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83D99F3C-951A-4AD2-B502-457F7024FC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EAC9382C-E629-4822-A04E-3760892185EE}"/>
                </a:ext>
              </a:extLst>
            </p:cNvPr>
            <p:cNvSpPr txBox="1"/>
            <p:nvPr/>
          </p:nvSpPr>
          <p:spPr>
            <a:xfrm>
              <a:off x="599388" y="1920509"/>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case, the outcome does not reflect the majority's preference.</a:t>
              </a:r>
            </a:p>
          </p:txBody>
        </p:sp>
      </p:grpSp>
    </p:spTree>
    <p:extLst>
      <p:ext uri="{BB962C8B-B14F-4D97-AF65-F5344CB8AC3E}">
        <p14:creationId xmlns:p14="http://schemas.microsoft.com/office/powerpoint/2010/main" val="1535530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Median Voter Theory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D175361D-9C42-4609-81CD-4745DFE10F2F}"/>
              </a:ext>
            </a:extLst>
          </p:cNvPr>
          <p:cNvCxnSpPr/>
          <p:nvPr/>
        </p:nvCxnSpPr>
        <p:spPr>
          <a:xfrm>
            <a:off x="1622325" y="5024114"/>
            <a:ext cx="9045676" cy="0"/>
          </a:xfrm>
          <a:prstGeom prst="line">
            <a:avLst/>
          </a:prstGeom>
          <a:ln w="825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5" name="Graphic 4" descr="Marker">
            <a:extLst>
              <a:ext uri="{FF2B5EF4-FFF2-40B4-BE49-F238E27FC236}">
                <a16:creationId xmlns:a16="http://schemas.microsoft.com/office/drawing/2014/main" id="{674C3B96-7C39-4D0B-ADAB-2CB3C4C9128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25762" y="4419430"/>
            <a:ext cx="914400" cy="914400"/>
          </a:xfrm>
          <a:prstGeom prst="rect">
            <a:avLst/>
          </a:prstGeom>
        </p:spPr>
      </p:pic>
      <p:pic>
        <p:nvPicPr>
          <p:cNvPr id="8" name="Graphic 7" descr="Marker">
            <a:extLst>
              <a:ext uri="{FF2B5EF4-FFF2-40B4-BE49-F238E27FC236}">
                <a16:creationId xmlns:a16="http://schemas.microsoft.com/office/drawing/2014/main" id="{1685CA70-B72E-45AC-880C-ADE0835B71C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37124" y="4419430"/>
            <a:ext cx="914400" cy="914400"/>
          </a:xfrm>
          <a:prstGeom prst="rect">
            <a:avLst/>
          </a:prstGeom>
        </p:spPr>
      </p:pic>
      <p:pic>
        <p:nvPicPr>
          <p:cNvPr id="9" name="Graphic 8" descr="Marker">
            <a:extLst>
              <a:ext uri="{FF2B5EF4-FFF2-40B4-BE49-F238E27FC236}">
                <a16:creationId xmlns:a16="http://schemas.microsoft.com/office/drawing/2014/main" id="{9F369CFD-AD00-4C8C-8E58-3B0A2CA1119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48486" y="4419430"/>
            <a:ext cx="914400" cy="914400"/>
          </a:xfrm>
          <a:prstGeom prst="rect">
            <a:avLst/>
          </a:prstGeom>
        </p:spPr>
      </p:pic>
      <p:sp>
        <p:nvSpPr>
          <p:cNvPr id="6" name="TextBox 5">
            <a:extLst>
              <a:ext uri="{FF2B5EF4-FFF2-40B4-BE49-F238E27FC236}">
                <a16:creationId xmlns:a16="http://schemas.microsoft.com/office/drawing/2014/main" id="{F3B56436-E793-4E59-8E84-1B57E792FEED}"/>
              </a:ext>
            </a:extLst>
          </p:cNvPr>
          <p:cNvSpPr txBox="1"/>
          <p:nvPr/>
        </p:nvSpPr>
        <p:spPr>
          <a:xfrm>
            <a:off x="1278196" y="4490940"/>
            <a:ext cx="1897625" cy="461665"/>
          </a:xfrm>
          <a:prstGeom prst="rect">
            <a:avLst/>
          </a:prstGeom>
          <a:noFill/>
        </p:spPr>
        <p:txBody>
          <a:bodyPr wrap="square" rtlCol="0">
            <a:spAutoFit/>
          </a:bodyPr>
          <a:lstStyle/>
          <a:p>
            <a:r>
              <a:rPr lang="en-US" sz="2400" dirty="0"/>
              <a:t>Candidate A</a:t>
            </a:r>
          </a:p>
        </p:txBody>
      </p:sp>
      <p:sp>
        <p:nvSpPr>
          <p:cNvPr id="11" name="TextBox 10">
            <a:extLst>
              <a:ext uri="{FF2B5EF4-FFF2-40B4-BE49-F238E27FC236}">
                <a16:creationId xmlns:a16="http://schemas.microsoft.com/office/drawing/2014/main" id="{DFA98803-3880-4414-912F-481702A14DE2}"/>
              </a:ext>
            </a:extLst>
          </p:cNvPr>
          <p:cNvSpPr txBox="1"/>
          <p:nvPr/>
        </p:nvSpPr>
        <p:spPr>
          <a:xfrm>
            <a:off x="1278195" y="5060094"/>
            <a:ext cx="1897625" cy="461665"/>
          </a:xfrm>
          <a:prstGeom prst="rect">
            <a:avLst/>
          </a:prstGeom>
          <a:noFill/>
        </p:spPr>
        <p:txBody>
          <a:bodyPr wrap="square" rtlCol="0">
            <a:spAutoFit/>
          </a:bodyPr>
          <a:lstStyle/>
          <a:p>
            <a:r>
              <a:rPr lang="en-US" sz="2400" dirty="0"/>
              <a:t>Liberal</a:t>
            </a:r>
          </a:p>
        </p:txBody>
      </p:sp>
      <p:sp>
        <p:nvSpPr>
          <p:cNvPr id="12" name="TextBox 11">
            <a:extLst>
              <a:ext uri="{FF2B5EF4-FFF2-40B4-BE49-F238E27FC236}">
                <a16:creationId xmlns:a16="http://schemas.microsoft.com/office/drawing/2014/main" id="{69E50C7B-1DC7-4092-BADA-88B18669410D}"/>
              </a:ext>
            </a:extLst>
          </p:cNvPr>
          <p:cNvSpPr txBox="1"/>
          <p:nvPr/>
        </p:nvSpPr>
        <p:spPr>
          <a:xfrm>
            <a:off x="9212827" y="4526470"/>
            <a:ext cx="1897625" cy="461665"/>
          </a:xfrm>
          <a:prstGeom prst="rect">
            <a:avLst/>
          </a:prstGeom>
          <a:noFill/>
        </p:spPr>
        <p:txBody>
          <a:bodyPr wrap="square" rtlCol="0">
            <a:spAutoFit/>
          </a:bodyPr>
          <a:lstStyle/>
          <a:p>
            <a:r>
              <a:rPr lang="en-US" sz="2400" dirty="0"/>
              <a:t>Candidate B</a:t>
            </a:r>
          </a:p>
        </p:txBody>
      </p:sp>
      <p:sp>
        <p:nvSpPr>
          <p:cNvPr id="13" name="TextBox 12">
            <a:extLst>
              <a:ext uri="{FF2B5EF4-FFF2-40B4-BE49-F238E27FC236}">
                <a16:creationId xmlns:a16="http://schemas.microsoft.com/office/drawing/2014/main" id="{7EE6A845-6F36-4F68-B88F-90546ECF2F53}"/>
              </a:ext>
            </a:extLst>
          </p:cNvPr>
          <p:cNvSpPr txBox="1"/>
          <p:nvPr/>
        </p:nvSpPr>
        <p:spPr>
          <a:xfrm>
            <a:off x="9212826" y="5027248"/>
            <a:ext cx="1897625" cy="461665"/>
          </a:xfrm>
          <a:prstGeom prst="rect">
            <a:avLst/>
          </a:prstGeom>
          <a:noFill/>
        </p:spPr>
        <p:txBody>
          <a:bodyPr wrap="square" rtlCol="0">
            <a:spAutoFit/>
          </a:bodyPr>
          <a:lstStyle/>
          <a:p>
            <a:r>
              <a:rPr lang="en-US" sz="2400" dirty="0"/>
              <a:t>Conservative</a:t>
            </a:r>
          </a:p>
        </p:txBody>
      </p:sp>
      <p:sp>
        <p:nvSpPr>
          <p:cNvPr id="14" name="TextBox 13">
            <a:extLst>
              <a:ext uri="{FF2B5EF4-FFF2-40B4-BE49-F238E27FC236}">
                <a16:creationId xmlns:a16="http://schemas.microsoft.com/office/drawing/2014/main" id="{D502FB08-A58A-4B3E-AB3E-FFBC3697ADD2}"/>
              </a:ext>
            </a:extLst>
          </p:cNvPr>
          <p:cNvSpPr txBox="1"/>
          <p:nvPr/>
        </p:nvSpPr>
        <p:spPr>
          <a:xfrm>
            <a:off x="5245511" y="3957765"/>
            <a:ext cx="1897625" cy="461665"/>
          </a:xfrm>
          <a:prstGeom prst="rect">
            <a:avLst/>
          </a:prstGeom>
          <a:noFill/>
        </p:spPr>
        <p:txBody>
          <a:bodyPr wrap="square" rtlCol="0">
            <a:spAutoFit/>
          </a:bodyPr>
          <a:lstStyle/>
          <a:p>
            <a:pPr algn="ctr"/>
            <a:r>
              <a:rPr lang="en-US" sz="2400" dirty="0"/>
              <a:t>Median</a:t>
            </a:r>
            <a:r>
              <a:rPr lang="en-US" sz="2400" dirty="0">
                <a:solidFill>
                  <a:srgbClr val="00B0F0"/>
                </a:solidFill>
              </a:rPr>
              <a:t> </a:t>
            </a:r>
            <a:r>
              <a:rPr lang="en-US" sz="2400" dirty="0"/>
              <a:t>Voter</a:t>
            </a:r>
          </a:p>
        </p:txBody>
      </p:sp>
      <p:sp>
        <p:nvSpPr>
          <p:cNvPr id="15" name="TextBox 14">
            <a:extLst>
              <a:ext uri="{FF2B5EF4-FFF2-40B4-BE49-F238E27FC236}">
                <a16:creationId xmlns:a16="http://schemas.microsoft.com/office/drawing/2014/main" id="{98B8EF75-5A54-4D7F-9608-B0DAE6C0C0CC}"/>
              </a:ext>
            </a:extLst>
          </p:cNvPr>
          <p:cNvSpPr txBox="1"/>
          <p:nvPr/>
        </p:nvSpPr>
        <p:spPr>
          <a:xfrm>
            <a:off x="2845211" y="4026142"/>
            <a:ext cx="1897625" cy="461665"/>
          </a:xfrm>
          <a:prstGeom prst="rect">
            <a:avLst/>
          </a:prstGeom>
          <a:noFill/>
        </p:spPr>
        <p:txBody>
          <a:bodyPr wrap="square" rtlCol="0">
            <a:spAutoFit/>
          </a:bodyPr>
          <a:lstStyle/>
          <a:p>
            <a:pPr algn="ctr"/>
            <a:r>
              <a:rPr lang="en-US" sz="2400" dirty="0"/>
              <a:t>Voter 1</a:t>
            </a:r>
          </a:p>
        </p:txBody>
      </p:sp>
      <p:sp>
        <p:nvSpPr>
          <p:cNvPr id="16" name="TextBox 15">
            <a:extLst>
              <a:ext uri="{FF2B5EF4-FFF2-40B4-BE49-F238E27FC236}">
                <a16:creationId xmlns:a16="http://schemas.microsoft.com/office/drawing/2014/main" id="{6CD85D1A-C17F-47F0-B2D4-A4CA7715688D}"/>
              </a:ext>
            </a:extLst>
          </p:cNvPr>
          <p:cNvSpPr txBox="1"/>
          <p:nvPr/>
        </p:nvSpPr>
        <p:spPr>
          <a:xfrm>
            <a:off x="7634749" y="4026142"/>
            <a:ext cx="1897625" cy="461665"/>
          </a:xfrm>
          <a:prstGeom prst="rect">
            <a:avLst/>
          </a:prstGeom>
          <a:noFill/>
        </p:spPr>
        <p:txBody>
          <a:bodyPr wrap="square" rtlCol="0">
            <a:spAutoFit/>
          </a:bodyPr>
          <a:lstStyle/>
          <a:p>
            <a:pPr algn="ctr"/>
            <a:r>
              <a:rPr lang="en-US" sz="2400" dirty="0"/>
              <a:t>Voter 2</a:t>
            </a:r>
          </a:p>
        </p:txBody>
      </p:sp>
      <p:sp>
        <p:nvSpPr>
          <p:cNvPr id="7" name="Oval 6">
            <a:extLst>
              <a:ext uri="{FF2B5EF4-FFF2-40B4-BE49-F238E27FC236}">
                <a16:creationId xmlns:a16="http://schemas.microsoft.com/office/drawing/2014/main" id="{08E3F2C6-C00D-4F92-99D8-BF38D16C1C90}"/>
              </a:ext>
            </a:extLst>
          </p:cNvPr>
          <p:cNvSpPr/>
          <p:nvPr/>
        </p:nvSpPr>
        <p:spPr>
          <a:xfrm>
            <a:off x="5165009" y="3615305"/>
            <a:ext cx="2058627" cy="2074585"/>
          </a:xfrm>
          <a:prstGeom prst="ellipse">
            <a:avLst/>
          </a:prstGeom>
          <a:noFill/>
          <a:ln w="98425">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CF44D451-68BF-4F2E-99FF-98F4176F3EE1}"/>
              </a:ext>
            </a:extLst>
          </p:cNvPr>
          <p:cNvSpPr txBox="1"/>
          <p:nvPr/>
        </p:nvSpPr>
        <p:spPr>
          <a:xfrm>
            <a:off x="1881188" y="1876097"/>
            <a:ext cx="8429625" cy="646331"/>
          </a:xfrm>
          <a:prstGeom prst="rect">
            <a:avLst/>
          </a:prstGeom>
          <a:solidFill>
            <a:srgbClr val="627981"/>
          </a:solidFill>
        </p:spPr>
        <p:txBody>
          <a:bodyPr wrap="square" rtlCol="0">
            <a:spAutoFit/>
          </a:bodyPr>
          <a:lstStyle/>
          <a:p>
            <a:pPr algn="ctr"/>
            <a:r>
              <a:rPr lang="en-US" dirty="0">
                <a:solidFill>
                  <a:schemeClr val="bg1"/>
                </a:solidFill>
              </a:rPr>
              <a:t>The </a:t>
            </a:r>
            <a:r>
              <a:rPr lang="en-US" b="1" dirty="0">
                <a:solidFill>
                  <a:schemeClr val="bg1"/>
                </a:solidFill>
              </a:rPr>
              <a:t>median voter theory </a:t>
            </a:r>
            <a:r>
              <a:rPr lang="en-US" dirty="0">
                <a:solidFill>
                  <a:schemeClr val="bg1"/>
                </a:solidFill>
              </a:rPr>
              <a:t>argues that politicians will try to match policies to what pleases the median voter preferences.</a:t>
            </a:r>
          </a:p>
        </p:txBody>
      </p:sp>
    </p:spTree>
    <p:extLst>
      <p:ext uri="{BB962C8B-B14F-4D97-AF65-F5344CB8AC3E}">
        <p14:creationId xmlns:p14="http://schemas.microsoft.com/office/powerpoint/2010/main" val="1806453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Voting Cycle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Ice cream cone">
            <a:extLst>
              <a:ext uri="{FF2B5EF4-FFF2-40B4-BE49-F238E27FC236}">
                <a16:creationId xmlns:a16="http://schemas.microsoft.com/office/drawing/2014/main" id="{D2794141-975F-4EE8-9705-54839C0966B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33690" y="2547954"/>
            <a:ext cx="1711103" cy="1711103"/>
          </a:xfrm>
          <a:prstGeom prst="rect">
            <a:avLst/>
          </a:prstGeom>
        </p:spPr>
      </p:pic>
      <p:pic>
        <p:nvPicPr>
          <p:cNvPr id="5" name="Graphic 4" descr="Candy">
            <a:extLst>
              <a:ext uri="{FF2B5EF4-FFF2-40B4-BE49-F238E27FC236}">
                <a16:creationId xmlns:a16="http://schemas.microsoft.com/office/drawing/2014/main" id="{D739C33F-C416-45B3-8AC2-EFD7BDF6060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170174" y="2469300"/>
            <a:ext cx="1711118" cy="1711118"/>
          </a:xfrm>
          <a:prstGeom prst="rect">
            <a:avLst/>
          </a:prstGeom>
        </p:spPr>
      </p:pic>
      <p:pic>
        <p:nvPicPr>
          <p:cNvPr id="7" name="Graphic 6" descr="Cake">
            <a:extLst>
              <a:ext uri="{FF2B5EF4-FFF2-40B4-BE49-F238E27FC236}">
                <a16:creationId xmlns:a16="http://schemas.microsoft.com/office/drawing/2014/main" id="{30722009-55A3-43B0-85F4-0C6CE63E6F5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497190" y="2469298"/>
            <a:ext cx="1711119" cy="1711119"/>
          </a:xfrm>
          <a:prstGeom prst="rect">
            <a:avLst/>
          </a:prstGeom>
        </p:spPr>
      </p:pic>
      <p:sp>
        <p:nvSpPr>
          <p:cNvPr id="10" name="TextBox 9">
            <a:extLst>
              <a:ext uri="{FF2B5EF4-FFF2-40B4-BE49-F238E27FC236}">
                <a16:creationId xmlns:a16="http://schemas.microsoft.com/office/drawing/2014/main" id="{82F8C4E8-AB84-4B72-B08D-CC24D64DAE81}"/>
              </a:ext>
            </a:extLst>
          </p:cNvPr>
          <p:cNvSpPr txBox="1"/>
          <p:nvPr/>
        </p:nvSpPr>
        <p:spPr>
          <a:xfrm>
            <a:off x="2403936" y="4320532"/>
            <a:ext cx="1897625" cy="400110"/>
          </a:xfrm>
          <a:prstGeom prst="rect">
            <a:avLst/>
          </a:prstGeom>
          <a:noFill/>
        </p:spPr>
        <p:txBody>
          <a:bodyPr wrap="square" rtlCol="0">
            <a:spAutoFit/>
          </a:bodyPr>
          <a:lstStyle/>
          <a:p>
            <a:pPr algn="ctr"/>
            <a:r>
              <a:rPr lang="en-US" sz="2000" dirty="0"/>
              <a:t>Choice A</a:t>
            </a:r>
          </a:p>
        </p:txBody>
      </p:sp>
      <p:sp>
        <p:nvSpPr>
          <p:cNvPr id="11" name="TextBox 10">
            <a:extLst>
              <a:ext uri="{FF2B5EF4-FFF2-40B4-BE49-F238E27FC236}">
                <a16:creationId xmlns:a16="http://schemas.microsoft.com/office/drawing/2014/main" id="{D018B821-6E58-4A87-8093-553A32DBEB30}"/>
              </a:ext>
            </a:extLst>
          </p:cNvPr>
          <p:cNvSpPr txBox="1"/>
          <p:nvPr/>
        </p:nvSpPr>
        <p:spPr>
          <a:xfrm>
            <a:off x="5193801" y="4332821"/>
            <a:ext cx="1897625" cy="400110"/>
          </a:xfrm>
          <a:prstGeom prst="rect">
            <a:avLst/>
          </a:prstGeom>
          <a:noFill/>
        </p:spPr>
        <p:txBody>
          <a:bodyPr wrap="square" rtlCol="0">
            <a:spAutoFit/>
          </a:bodyPr>
          <a:lstStyle/>
          <a:p>
            <a:pPr algn="ctr"/>
            <a:r>
              <a:rPr lang="en-US" sz="2000" dirty="0"/>
              <a:t>Choice B</a:t>
            </a:r>
          </a:p>
        </p:txBody>
      </p:sp>
      <p:sp>
        <p:nvSpPr>
          <p:cNvPr id="12" name="TextBox 11">
            <a:extLst>
              <a:ext uri="{FF2B5EF4-FFF2-40B4-BE49-F238E27FC236}">
                <a16:creationId xmlns:a16="http://schemas.microsoft.com/office/drawing/2014/main" id="{8A4C6AE3-64D0-4A66-9CEE-3E5A80CC41DD}"/>
              </a:ext>
            </a:extLst>
          </p:cNvPr>
          <p:cNvSpPr txBox="1"/>
          <p:nvPr/>
        </p:nvSpPr>
        <p:spPr>
          <a:xfrm>
            <a:off x="8076920" y="4292997"/>
            <a:ext cx="1897625" cy="400110"/>
          </a:xfrm>
          <a:prstGeom prst="rect">
            <a:avLst/>
          </a:prstGeom>
          <a:noFill/>
        </p:spPr>
        <p:txBody>
          <a:bodyPr wrap="square" rtlCol="0">
            <a:spAutoFit/>
          </a:bodyPr>
          <a:lstStyle/>
          <a:p>
            <a:pPr algn="ctr"/>
            <a:r>
              <a:rPr lang="en-US" sz="2000" dirty="0"/>
              <a:t>Choice C</a:t>
            </a:r>
          </a:p>
        </p:txBody>
      </p:sp>
      <p:sp>
        <p:nvSpPr>
          <p:cNvPr id="13" name="TextBox 12">
            <a:extLst>
              <a:ext uri="{FF2B5EF4-FFF2-40B4-BE49-F238E27FC236}">
                <a16:creationId xmlns:a16="http://schemas.microsoft.com/office/drawing/2014/main" id="{22DC3381-C654-4007-9059-BED63C2BAAE5}"/>
              </a:ext>
            </a:extLst>
          </p:cNvPr>
          <p:cNvSpPr txBox="1"/>
          <p:nvPr/>
        </p:nvSpPr>
        <p:spPr>
          <a:xfrm>
            <a:off x="4215602" y="4909353"/>
            <a:ext cx="3760790" cy="461665"/>
          </a:xfrm>
          <a:prstGeom prst="rect">
            <a:avLst/>
          </a:prstGeom>
          <a:noFill/>
        </p:spPr>
        <p:txBody>
          <a:bodyPr wrap="square" rtlCol="0">
            <a:spAutoFit/>
          </a:bodyPr>
          <a:lstStyle/>
          <a:p>
            <a:pPr algn="ctr"/>
            <a:r>
              <a:rPr lang="en-US" sz="2400" dirty="0"/>
              <a:t>A &gt; B &gt; C &gt; A</a:t>
            </a:r>
          </a:p>
        </p:txBody>
      </p:sp>
      <p:sp>
        <p:nvSpPr>
          <p:cNvPr id="14" name="TextBox 13">
            <a:extLst>
              <a:ext uri="{FF2B5EF4-FFF2-40B4-BE49-F238E27FC236}">
                <a16:creationId xmlns:a16="http://schemas.microsoft.com/office/drawing/2014/main" id="{57389F63-F941-46B5-A299-AB7E6ACBED70}"/>
              </a:ext>
            </a:extLst>
          </p:cNvPr>
          <p:cNvSpPr txBox="1"/>
          <p:nvPr/>
        </p:nvSpPr>
        <p:spPr>
          <a:xfrm>
            <a:off x="1881185" y="1379982"/>
            <a:ext cx="8429625" cy="923330"/>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bg1"/>
                </a:solidFill>
                <a:effectLst/>
                <a:latin typeface="+mn-lt"/>
                <a:ea typeface="+mn-ea"/>
                <a:cs typeface="+mn-cs"/>
              </a:rPr>
              <a:t>We call the situation in which Choice A is preferred by a majority over Choice B, Choice B is preferred by a majority over Choice C, and Choice C is preferred by a majority over Choice A </a:t>
            </a:r>
            <a:r>
              <a:rPr lang="en-US" sz="1800" kern="1200" dirty="0" err="1">
                <a:solidFill>
                  <a:schemeClr val="bg1"/>
                </a:solidFill>
                <a:effectLst/>
                <a:latin typeface="+mn-lt"/>
                <a:ea typeface="+mn-ea"/>
                <a:cs typeface="+mn-cs"/>
              </a:rPr>
              <a:t>a</a:t>
            </a:r>
            <a:r>
              <a:rPr lang="en-US" sz="1800" kern="1200" dirty="0">
                <a:solidFill>
                  <a:schemeClr val="bg1"/>
                </a:solidFill>
                <a:effectLst/>
                <a:latin typeface="+mn-lt"/>
                <a:ea typeface="+mn-ea"/>
                <a:cs typeface="+mn-cs"/>
              </a:rPr>
              <a:t> </a:t>
            </a:r>
            <a:r>
              <a:rPr lang="en-US" sz="1800" b="1" kern="1200" dirty="0">
                <a:solidFill>
                  <a:schemeClr val="bg1"/>
                </a:solidFill>
                <a:effectLst/>
                <a:latin typeface="+mn-lt"/>
                <a:ea typeface="+mn-ea"/>
                <a:cs typeface="+mn-cs"/>
              </a:rPr>
              <a:t>voting cycle</a:t>
            </a:r>
            <a:r>
              <a:rPr lang="en-US" sz="1800" kern="1200" dirty="0">
                <a:solidFill>
                  <a:schemeClr val="bg1"/>
                </a:solidFill>
                <a:effectLst/>
                <a:latin typeface="+mn-lt"/>
                <a:ea typeface="+mn-ea"/>
                <a:cs typeface="+mn-cs"/>
              </a:rPr>
              <a:t>. </a:t>
            </a:r>
          </a:p>
        </p:txBody>
      </p:sp>
      <p:sp>
        <p:nvSpPr>
          <p:cNvPr id="15" name="TextBox 14">
            <a:extLst>
              <a:ext uri="{FF2B5EF4-FFF2-40B4-BE49-F238E27FC236}">
                <a16:creationId xmlns:a16="http://schemas.microsoft.com/office/drawing/2014/main" id="{B3E90BEB-D2A3-461B-BD27-716BBC2683CA}"/>
              </a:ext>
            </a:extLst>
          </p:cNvPr>
          <p:cNvSpPr txBox="1"/>
          <p:nvPr/>
        </p:nvSpPr>
        <p:spPr>
          <a:xfrm>
            <a:off x="1881185" y="5668649"/>
            <a:ext cx="8429625" cy="923330"/>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bg1"/>
                </a:solidFill>
                <a:effectLst/>
                <a:latin typeface="+mn-lt"/>
                <a:ea typeface="+mn-ea"/>
                <a:cs typeface="+mn-cs"/>
              </a:rPr>
              <a:t>The result of a voting cycle will be determined by the order in which stakeholders present and vote on choices, not by majority rule, because every choice is both preferred to some alternative and also not preferred to another alternative. </a:t>
            </a:r>
          </a:p>
        </p:txBody>
      </p:sp>
    </p:spTree>
    <p:extLst>
      <p:ext uri="{BB962C8B-B14F-4D97-AF65-F5344CB8AC3E}">
        <p14:creationId xmlns:p14="http://schemas.microsoft.com/office/powerpoint/2010/main" val="1336995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Where Is Government's Self-Correcting Mechanism?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Left 1">
            <a:extLst>
              <a:ext uri="{FF2B5EF4-FFF2-40B4-BE49-F238E27FC236}">
                <a16:creationId xmlns:a16="http://schemas.microsoft.com/office/drawing/2014/main" id="{498111F5-58A3-4E24-BB0F-82BE33BA113C}"/>
              </a:ext>
            </a:extLst>
          </p:cNvPr>
          <p:cNvSpPr/>
          <p:nvPr/>
        </p:nvSpPr>
        <p:spPr>
          <a:xfrm>
            <a:off x="1881188" y="2792077"/>
            <a:ext cx="4225159" cy="2837793"/>
          </a:xfrm>
          <a:prstGeom prst="lef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When firms charge too much or produce a product no one wants to buy, they suffer losses and may go out of business.</a:t>
            </a:r>
          </a:p>
        </p:txBody>
      </p:sp>
      <p:sp>
        <p:nvSpPr>
          <p:cNvPr id="25" name="Arrow: Left 24">
            <a:extLst>
              <a:ext uri="{FF2B5EF4-FFF2-40B4-BE49-F238E27FC236}">
                <a16:creationId xmlns:a16="http://schemas.microsoft.com/office/drawing/2014/main" id="{EE8DFA5F-C9FB-462B-851F-531FE2585AB4}"/>
              </a:ext>
            </a:extLst>
          </p:cNvPr>
          <p:cNvSpPr/>
          <p:nvPr/>
        </p:nvSpPr>
        <p:spPr>
          <a:xfrm flipH="1">
            <a:off x="6442840" y="2792077"/>
            <a:ext cx="4225159" cy="2837793"/>
          </a:xfrm>
          <a:prstGeom prst="lef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Government agencies receive money from taxes, not sales. They do not have competitors from which citizens could purchase alternative services.</a:t>
            </a:r>
          </a:p>
        </p:txBody>
      </p:sp>
      <p:sp>
        <p:nvSpPr>
          <p:cNvPr id="3" name="TextBox 2">
            <a:extLst>
              <a:ext uri="{FF2B5EF4-FFF2-40B4-BE49-F238E27FC236}">
                <a16:creationId xmlns:a16="http://schemas.microsoft.com/office/drawing/2014/main" id="{A41E6E27-6C0D-42AD-AD12-3AA123F9E67F}"/>
              </a:ext>
            </a:extLst>
          </p:cNvPr>
          <p:cNvSpPr txBox="1"/>
          <p:nvPr/>
        </p:nvSpPr>
        <p:spPr>
          <a:xfrm>
            <a:off x="1613254" y="1645957"/>
            <a:ext cx="8965489" cy="646331"/>
          </a:xfrm>
          <a:prstGeom prst="rect">
            <a:avLst/>
          </a:prstGeom>
          <a:solidFill>
            <a:srgbClr val="627981"/>
          </a:solidFill>
        </p:spPr>
        <p:txBody>
          <a:bodyPr wrap="square" rtlCol="0">
            <a:spAutoFit/>
          </a:bodyPr>
          <a:lstStyle/>
          <a:p>
            <a:pPr algn="ctr"/>
            <a:r>
              <a:rPr lang="en-US" dirty="0">
                <a:solidFill>
                  <a:schemeClr val="bg1"/>
                </a:solidFill>
              </a:rPr>
              <a:t>Private sector firms are subject to the self-correcting mechanism of the marketplace, but government agencies do not sell products in a market.</a:t>
            </a:r>
          </a:p>
        </p:txBody>
      </p:sp>
    </p:spTree>
    <p:extLst>
      <p:ext uri="{BB962C8B-B14F-4D97-AF65-F5344CB8AC3E}">
        <p14:creationId xmlns:p14="http://schemas.microsoft.com/office/powerpoint/2010/main" val="3839091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78577"/>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 Balanced View of Markets and Government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91241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Markets are very good at allocating society's scarce resources.</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Markets may sometimes produce unwanted results, such as monopoly, pollution, and poverty.</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can help correct the problems of markets, but government intervention is not always a perfect solution.</a:t>
              </a:r>
            </a:p>
          </p:txBody>
        </p:sp>
      </p:grpSp>
      <p:grpSp>
        <p:nvGrpSpPr>
          <p:cNvPr id="13" name="Group 12">
            <a:extLst>
              <a:ext uri="{FF2B5EF4-FFF2-40B4-BE49-F238E27FC236}">
                <a16:creationId xmlns:a16="http://schemas.microsoft.com/office/drawing/2014/main" id="{C8D41D51-0B27-4C6E-95CB-12C6BD0BD92F}"/>
              </a:ext>
            </a:extLst>
          </p:cNvPr>
          <p:cNvGrpSpPr/>
          <p:nvPr/>
        </p:nvGrpSpPr>
        <p:grpSpPr>
          <a:xfrm>
            <a:off x="2135749" y="432877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83D99F3C-951A-4AD2-B502-457F7024FC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EAC9382C-E629-4822-A04E-3760892185EE}"/>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must not idealize or demonize either unregulated markets or government actions.</a:t>
              </a:r>
            </a:p>
          </p:txBody>
        </p:sp>
      </p:grpSp>
    </p:spTree>
    <p:extLst>
      <p:ext uri="{BB962C8B-B14F-4D97-AF65-F5344CB8AC3E}">
        <p14:creationId xmlns:p14="http://schemas.microsoft.com/office/powerpoint/2010/main" val="876043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Economics and Government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Classroom">
            <a:extLst>
              <a:ext uri="{FF2B5EF4-FFF2-40B4-BE49-F238E27FC236}">
                <a16:creationId xmlns:a16="http://schemas.microsoft.com/office/drawing/2014/main" id="{6B15D2B8-DBCC-443E-A770-FF4099AD1A7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17258" y="1450258"/>
            <a:ext cx="3957484" cy="3957484"/>
          </a:xfrm>
          <a:prstGeom prst="rect">
            <a:avLst/>
          </a:prstGeom>
        </p:spPr>
      </p:pic>
      <p:cxnSp>
        <p:nvCxnSpPr>
          <p:cNvPr id="7" name="Straight Connector 6">
            <a:extLst>
              <a:ext uri="{FF2B5EF4-FFF2-40B4-BE49-F238E27FC236}">
                <a16:creationId xmlns:a16="http://schemas.microsoft.com/office/drawing/2014/main" id="{5B6E4C3A-E232-4C06-A100-D84C2CE2CE5A}"/>
              </a:ext>
            </a:extLst>
          </p:cNvPr>
          <p:cNvCxnSpPr/>
          <p:nvPr/>
        </p:nvCxnSpPr>
        <p:spPr>
          <a:xfrm>
            <a:off x="5624051" y="2394154"/>
            <a:ext cx="196645" cy="245807"/>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B25FE92-9B04-4FB4-BDB0-E1F4F776BFCA}"/>
              </a:ext>
            </a:extLst>
          </p:cNvPr>
          <p:cNvCxnSpPr>
            <a:cxnSpLocks/>
          </p:cNvCxnSpPr>
          <p:nvPr/>
        </p:nvCxnSpPr>
        <p:spPr>
          <a:xfrm flipH="1">
            <a:off x="5791200" y="2379406"/>
            <a:ext cx="304800" cy="245807"/>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7A0FB16-534F-4D35-9E75-F169493B47E3}"/>
              </a:ext>
            </a:extLst>
          </p:cNvPr>
          <p:cNvCxnSpPr>
            <a:cxnSpLocks/>
          </p:cNvCxnSpPr>
          <p:nvPr/>
        </p:nvCxnSpPr>
        <p:spPr>
          <a:xfrm>
            <a:off x="6086167" y="2349909"/>
            <a:ext cx="412955" cy="550607"/>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E3D53FBB-988F-4FE8-9108-E95A8F1CB48F}"/>
              </a:ext>
            </a:extLst>
          </p:cNvPr>
          <p:cNvCxnSpPr>
            <a:cxnSpLocks/>
          </p:cNvCxnSpPr>
          <p:nvPr/>
        </p:nvCxnSpPr>
        <p:spPr>
          <a:xfrm flipH="1">
            <a:off x="6479459" y="2502309"/>
            <a:ext cx="314630" cy="398207"/>
          </a:xfrm>
          <a:prstGeom prst="line">
            <a:avLst/>
          </a:prstGeom>
          <a:ln w="47625"/>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BB68F6C6-FB1A-4E84-A8B5-98534D6C7806}"/>
              </a:ext>
            </a:extLst>
          </p:cNvPr>
          <p:cNvSpPr txBox="1"/>
          <p:nvPr/>
        </p:nvSpPr>
        <p:spPr>
          <a:xfrm>
            <a:off x="1929580" y="5560142"/>
            <a:ext cx="8332839" cy="461665"/>
          </a:xfrm>
          <a:prstGeom prst="rect">
            <a:avLst/>
          </a:prstGeom>
          <a:solidFill>
            <a:srgbClr val="627981"/>
          </a:solidFill>
        </p:spPr>
        <p:txBody>
          <a:bodyPr wrap="square" rtlCol="0">
            <a:spAutoFit/>
          </a:bodyPr>
          <a:lstStyle/>
          <a:p>
            <a:pPr algn="ctr"/>
            <a:r>
              <a:rPr lang="en-US" sz="2400" dirty="0">
                <a:solidFill>
                  <a:schemeClr val="bg1"/>
                </a:solidFill>
              </a:rPr>
              <a:t>Economics is generally politically neutral.</a:t>
            </a:r>
          </a:p>
        </p:txBody>
      </p:sp>
    </p:spTree>
    <p:extLst>
      <p:ext uri="{BB962C8B-B14F-4D97-AF65-F5344CB8AC3E}">
        <p14:creationId xmlns:p14="http://schemas.microsoft.com/office/powerpoint/2010/main" val="4147054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294</TotalTime>
  <Words>1337</Words>
  <Application>Microsoft Office PowerPoint</Application>
  <PresentationFormat>Widescreen</PresentationFormat>
  <Paragraphs>147</Paragraphs>
  <Slides>13</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35</cp:revision>
  <dcterms:created xsi:type="dcterms:W3CDTF">2017-06-16T13:06:21Z</dcterms:created>
  <dcterms:modified xsi:type="dcterms:W3CDTF">2022-01-17T19:57:31Z</dcterms:modified>
</cp:coreProperties>
</file>