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1"/>
  </p:sldMasterIdLst>
  <p:notesMasterIdLst>
    <p:notesMasterId r:id="rId54"/>
  </p:notesMasterIdLst>
  <p:sldIdLst>
    <p:sldId id="293" r:id="rId2"/>
    <p:sldId id="351" r:id="rId3"/>
    <p:sldId id="377" r:id="rId4"/>
    <p:sldId id="368" r:id="rId5"/>
    <p:sldId id="378" r:id="rId6"/>
    <p:sldId id="329" r:id="rId7"/>
    <p:sldId id="369" r:id="rId8"/>
    <p:sldId id="370" r:id="rId9"/>
    <p:sldId id="325" r:id="rId10"/>
    <p:sldId id="379" r:id="rId11"/>
    <p:sldId id="380" r:id="rId12"/>
    <p:sldId id="381" r:id="rId13"/>
    <p:sldId id="382" r:id="rId14"/>
    <p:sldId id="371" r:id="rId15"/>
    <p:sldId id="376" r:id="rId16"/>
    <p:sldId id="383" r:id="rId17"/>
    <p:sldId id="374" r:id="rId18"/>
    <p:sldId id="384" r:id="rId19"/>
    <p:sldId id="385" r:id="rId20"/>
    <p:sldId id="375" r:id="rId21"/>
    <p:sldId id="256" r:id="rId22"/>
    <p:sldId id="386" r:id="rId23"/>
    <p:sldId id="259" r:id="rId24"/>
    <p:sldId id="261" r:id="rId25"/>
    <p:sldId id="387" r:id="rId26"/>
    <p:sldId id="260" r:id="rId27"/>
    <p:sldId id="388" r:id="rId28"/>
    <p:sldId id="389" r:id="rId29"/>
    <p:sldId id="390" r:id="rId30"/>
    <p:sldId id="391" r:id="rId31"/>
    <p:sldId id="392" r:id="rId32"/>
    <p:sldId id="266" r:id="rId33"/>
    <p:sldId id="393" r:id="rId34"/>
    <p:sldId id="394" r:id="rId35"/>
    <p:sldId id="257" r:id="rId36"/>
    <p:sldId id="269" r:id="rId37"/>
    <p:sldId id="270" r:id="rId38"/>
    <p:sldId id="265" r:id="rId39"/>
    <p:sldId id="262" r:id="rId40"/>
    <p:sldId id="263" r:id="rId41"/>
    <p:sldId id="267" r:id="rId42"/>
    <p:sldId id="395" r:id="rId43"/>
    <p:sldId id="268" r:id="rId44"/>
    <p:sldId id="396" r:id="rId45"/>
    <p:sldId id="397" r:id="rId46"/>
    <p:sldId id="258" r:id="rId47"/>
    <p:sldId id="398" r:id="rId48"/>
    <p:sldId id="264" r:id="rId49"/>
    <p:sldId id="399" r:id="rId50"/>
    <p:sldId id="400" r:id="rId51"/>
    <p:sldId id="401" r:id="rId52"/>
    <p:sldId id="340" r:id="rId5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386546"/>
    <a:srgbClr val="C7D4CB"/>
    <a:srgbClr val="314C57"/>
    <a:srgbClr val="F3EDE7"/>
    <a:srgbClr val="CCA49C"/>
    <a:srgbClr val="F2E2D2"/>
    <a:srgbClr val="318295"/>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456" autoAdjust="0"/>
    <p:restoredTop sz="87570" autoAdjust="0"/>
  </p:normalViewPr>
  <p:slideViewPr>
    <p:cSldViewPr snapToGrid="0">
      <p:cViewPr varScale="1">
        <p:scale>
          <a:sx n="111" d="100"/>
          <a:sy n="111" d="100"/>
        </p:scale>
        <p:origin x="396" y="10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117EE93-6C4C-4372-912A-0AF06D01176B}" type="doc">
      <dgm:prSet loTypeId="urn:microsoft.com/office/officeart/2005/8/layout/arrow1" loCatId="process" qsTypeId="urn:microsoft.com/office/officeart/2005/8/quickstyle/simple1" qsCatId="simple" csTypeId="urn:microsoft.com/office/officeart/2005/8/colors/accent1_2" csCatId="accent1" phldr="1"/>
      <dgm:spPr/>
      <dgm:t>
        <a:bodyPr/>
        <a:lstStyle/>
        <a:p>
          <a:endParaRPr lang="en-US"/>
        </a:p>
      </dgm:t>
    </dgm:pt>
    <dgm:pt modelId="{F4094928-E845-45C2-A7FD-9FCE2D82E03F}">
      <dgm:prSet phldrT="[Text]"/>
      <dgm:spPr>
        <a:solidFill>
          <a:srgbClr val="627981"/>
        </a:solidFill>
      </dgm:spPr>
      <dgm:t>
        <a:bodyPr/>
        <a:lstStyle/>
        <a:p>
          <a:r>
            <a:rPr lang="en-US" dirty="0"/>
            <a:t>exports &gt; imports</a:t>
          </a:r>
        </a:p>
        <a:p>
          <a:r>
            <a:rPr lang="en-US" b="1" dirty="0"/>
            <a:t>trade surplus</a:t>
          </a:r>
        </a:p>
      </dgm:t>
    </dgm:pt>
    <dgm:pt modelId="{6BDBD9E3-F2C6-4C99-B9F4-3BD63F65A388}" type="parTrans" cxnId="{3256AA47-3C27-455C-8B29-D8A9897FF0DA}">
      <dgm:prSet/>
      <dgm:spPr/>
      <dgm:t>
        <a:bodyPr/>
        <a:lstStyle/>
        <a:p>
          <a:endParaRPr lang="en-US"/>
        </a:p>
      </dgm:t>
    </dgm:pt>
    <dgm:pt modelId="{669CBF3D-5D37-407D-AF87-DC65DD65E40D}" type="sibTrans" cxnId="{3256AA47-3C27-455C-8B29-D8A9897FF0DA}">
      <dgm:prSet/>
      <dgm:spPr/>
      <dgm:t>
        <a:bodyPr/>
        <a:lstStyle/>
        <a:p>
          <a:endParaRPr lang="en-US"/>
        </a:p>
      </dgm:t>
    </dgm:pt>
    <dgm:pt modelId="{5A3465C4-4AED-4E50-9382-41D283CE14A6}">
      <dgm:prSet phldrT="[Text]"/>
      <dgm:spPr>
        <a:solidFill>
          <a:srgbClr val="627981"/>
        </a:solidFill>
      </dgm:spPr>
      <dgm:t>
        <a:bodyPr/>
        <a:lstStyle/>
        <a:p>
          <a:r>
            <a:rPr lang="en-US" dirty="0"/>
            <a:t>imports &gt; exports</a:t>
          </a:r>
        </a:p>
        <a:p>
          <a:r>
            <a:rPr lang="en-US" b="1" dirty="0"/>
            <a:t>trade deficit</a:t>
          </a:r>
        </a:p>
      </dgm:t>
    </dgm:pt>
    <dgm:pt modelId="{E51225E1-4BBC-4D8A-84E8-DE9C20F8F163}" type="sibTrans" cxnId="{DD0734D3-17AB-4030-9FD9-FB413F9D018E}">
      <dgm:prSet/>
      <dgm:spPr/>
      <dgm:t>
        <a:bodyPr/>
        <a:lstStyle/>
        <a:p>
          <a:endParaRPr lang="en-US"/>
        </a:p>
      </dgm:t>
    </dgm:pt>
    <dgm:pt modelId="{F8AD8ADB-AD2A-41D6-B29F-9AD83C28ECCA}" type="parTrans" cxnId="{DD0734D3-17AB-4030-9FD9-FB413F9D018E}">
      <dgm:prSet/>
      <dgm:spPr/>
      <dgm:t>
        <a:bodyPr/>
        <a:lstStyle/>
        <a:p>
          <a:endParaRPr lang="en-US"/>
        </a:p>
      </dgm:t>
    </dgm:pt>
    <dgm:pt modelId="{E34D1631-90D1-4B68-818C-7D74F0ED3A19}" type="pres">
      <dgm:prSet presAssocID="{6117EE93-6C4C-4372-912A-0AF06D01176B}" presName="cycle" presStyleCnt="0">
        <dgm:presLayoutVars>
          <dgm:dir/>
          <dgm:resizeHandles val="exact"/>
        </dgm:presLayoutVars>
      </dgm:prSet>
      <dgm:spPr/>
    </dgm:pt>
    <dgm:pt modelId="{7059D688-F69F-4468-94A1-B306B5ED2767}" type="pres">
      <dgm:prSet presAssocID="{F4094928-E845-45C2-A7FD-9FCE2D82E03F}" presName="arrow" presStyleLbl="node1" presStyleIdx="0" presStyleCnt="2">
        <dgm:presLayoutVars>
          <dgm:bulletEnabled val="1"/>
        </dgm:presLayoutVars>
      </dgm:prSet>
      <dgm:spPr/>
    </dgm:pt>
    <dgm:pt modelId="{E7A2B4D6-9A0F-4EC7-8C4E-17B239E0CA06}" type="pres">
      <dgm:prSet presAssocID="{5A3465C4-4AED-4E50-9382-41D283CE14A6}" presName="arrow" presStyleLbl="node1" presStyleIdx="1" presStyleCnt="2">
        <dgm:presLayoutVars>
          <dgm:bulletEnabled val="1"/>
        </dgm:presLayoutVars>
      </dgm:prSet>
      <dgm:spPr/>
    </dgm:pt>
  </dgm:ptLst>
  <dgm:cxnLst>
    <dgm:cxn modelId="{17F56B33-8579-4765-94BE-F53009E62C58}" type="presOf" srcId="{5A3465C4-4AED-4E50-9382-41D283CE14A6}" destId="{E7A2B4D6-9A0F-4EC7-8C4E-17B239E0CA06}" srcOrd="0" destOrd="0" presId="urn:microsoft.com/office/officeart/2005/8/layout/arrow1"/>
    <dgm:cxn modelId="{3256AA47-3C27-455C-8B29-D8A9897FF0DA}" srcId="{6117EE93-6C4C-4372-912A-0AF06D01176B}" destId="{F4094928-E845-45C2-A7FD-9FCE2D82E03F}" srcOrd="0" destOrd="0" parTransId="{6BDBD9E3-F2C6-4C99-B9F4-3BD63F65A388}" sibTransId="{669CBF3D-5D37-407D-AF87-DC65DD65E40D}"/>
    <dgm:cxn modelId="{3F753BB5-C0D3-4ABE-9573-80E1A02A465F}" type="presOf" srcId="{6117EE93-6C4C-4372-912A-0AF06D01176B}" destId="{E34D1631-90D1-4B68-818C-7D74F0ED3A19}" srcOrd="0" destOrd="0" presId="urn:microsoft.com/office/officeart/2005/8/layout/arrow1"/>
    <dgm:cxn modelId="{233B9CC3-D1F9-4255-BFBD-F068B3873BB3}" type="presOf" srcId="{F4094928-E845-45C2-A7FD-9FCE2D82E03F}" destId="{7059D688-F69F-4468-94A1-B306B5ED2767}" srcOrd="0" destOrd="0" presId="urn:microsoft.com/office/officeart/2005/8/layout/arrow1"/>
    <dgm:cxn modelId="{DD0734D3-17AB-4030-9FD9-FB413F9D018E}" srcId="{6117EE93-6C4C-4372-912A-0AF06D01176B}" destId="{5A3465C4-4AED-4E50-9382-41D283CE14A6}" srcOrd="1" destOrd="0" parTransId="{F8AD8ADB-AD2A-41D6-B29F-9AD83C28ECCA}" sibTransId="{E51225E1-4BBC-4D8A-84E8-DE9C20F8F163}"/>
    <dgm:cxn modelId="{37815F8C-83BD-4C23-BA33-6E6C09181B84}" type="presParOf" srcId="{E34D1631-90D1-4B68-818C-7D74F0ED3A19}" destId="{7059D688-F69F-4468-94A1-B306B5ED2767}" srcOrd="0" destOrd="0" presId="urn:microsoft.com/office/officeart/2005/8/layout/arrow1"/>
    <dgm:cxn modelId="{A41A6A7F-257D-4510-9C0D-C2DC24822C98}" type="presParOf" srcId="{E34D1631-90D1-4B68-818C-7D74F0ED3A19}" destId="{E7A2B4D6-9A0F-4EC7-8C4E-17B239E0CA06}" srcOrd="1" destOrd="0" presId="urn:microsoft.com/office/officeart/2005/8/layout/arrow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59D688-F69F-4468-94A1-B306B5ED2767}">
      <dsp:nvSpPr>
        <dsp:cNvPr id="0" name=""/>
        <dsp:cNvSpPr/>
      </dsp:nvSpPr>
      <dsp:spPr>
        <a:xfrm rot="16200000">
          <a:off x="862" y="915"/>
          <a:ext cx="2295046" cy="2295046"/>
        </a:xfrm>
        <a:prstGeom prst="upArrow">
          <a:avLst>
            <a:gd name="adj1" fmla="val 50000"/>
            <a:gd name="adj2" fmla="val 35000"/>
          </a:avLst>
        </a:prstGeom>
        <a:solidFill>
          <a:srgbClr val="62798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sz="1800" kern="1200" dirty="0"/>
            <a:t>exports &gt; imports</a:t>
          </a:r>
        </a:p>
        <a:p>
          <a:pPr marL="0" lvl="0" indent="0" algn="ctr" defTabSz="800100">
            <a:lnSpc>
              <a:spcPct val="90000"/>
            </a:lnSpc>
            <a:spcBef>
              <a:spcPct val="0"/>
            </a:spcBef>
            <a:spcAft>
              <a:spcPct val="35000"/>
            </a:spcAft>
            <a:buNone/>
          </a:pPr>
          <a:r>
            <a:rPr lang="en-US" sz="1800" b="1" kern="1200" dirty="0"/>
            <a:t>trade surplus</a:t>
          </a:r>
        </a:p>
      </dsp:txBody>
      <dsp:txXfrm rot="5400000">
        <a:off x="402495" y="574676"/>
        <a:ext cx="1893413" cy="1147523"/>
      </dsp:txXfrm>
    </dsp:sp>
    <dsp:sp modelId="{E7A2B4D6-9A0F-4EC7-8C4E-17B239E0CA06}">
      <dsp:nvSpPr>
        <dsp:cNvPr id="0" name=""/>
        <dsp:cNvSpPr/>
      </dsp:nvSpPr>
      <dsp:spPr>
        <a:xfrm rot="5400000">
          <a:off x="2569780" y="915"/>
          <a:ext cx="2295046" cy="2295046"/>
        </a:xfrm>
        <a:prstGeom prst="upArrow">
          <a:avLst>
            <a:gd name="adj1" fmla="val 50000"/>
            <a:gd name="adj2" fmla="val 35000"/>
          </a:avLst>
        </a:prstGeom>
        <a:solidFill>
          <a:srgbClr val="62798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sz="1800" kern="1200" dirty="0"/>
            <a:t>imports &gt; exports</a:t>
          </a:r>
        </a:p>
        <a:p>
          <a:pPr marL="0" lvl="0" indent="0" algn="ctr" defTabSz="800100">
            <a:lnSpc>
              <a:spcPct val="90000"/>
            </a:lnSpc>
            <a:spcBef>
              <a:spcPct val="0"/>
            </a:spcBef>
            <a:spcAft>
              <a:spcPct val="35000"/>
            </a:spcAft>
            <a:buNone/>
          </a:pPr>
          <a:r>
            <a:rPr lang="en-US" sz="1800" b="1" kern="1200" dirty="0"/>
            <a:t>trade deficit</a:t>
          </a:r>
        </a:p>
      </dsp:txBody>
      <dsp:txXfrm rot="-5400000">
        <a:off x="2569780" y="574677"/>
        <a:ext cx="1893413" cy="1147523"/>
      </dsp:txXfrm>
    </dsp:sp>
  </dsp:spTree>
</dsp:drawing>
</file>

<file path=ppt/diagrams/layout1.xml><?xml version="1.0" encoding="utf-8"?>
<dgm:layoutDef xmlns:dgm="http://schemas.openxmlformats.org/drawingml/2006/diagram" xmlns:a="http://schemas.openxmlformats.org/drawingml/2006/main" uniqueId="urn:microsoft.com/office/officeart/2005/8/layout/arrow1">
  <dgm:title val=""/>
  <dgm:desc val=""/>
  <dgm:catLst>
    <dgm:cat type="relationship" pri="7000"/>
    <dgm:cat type="process" pri="32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ycle">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equ" val="2">
        <dgm:constrLst>
          <dgm:constr type="primFontSz" for="ch" ptType="node" op="equ" val="65"/>
          <dgm:constr type="w" for="ch" ptType="node" refType="w"/>
          <dgm:constr type="h" for="ch" ptType="node" refType="w" refFor="ch" refPtType="node"/>
          <dgm:constr type="sibSp" refType="w" refFor="ch" refPtType="node" fact="0.1"/>
          <dgm:constr type="diam" refType="w" refFor="ch" refPtType="node" fact="1.1"/>
        </dgm:constrLst>
      </dgm:if>
      <dgm:if name="Name11" axis="ch" ptType="node" func="cnt" op="equ" val="5">
        <dgm:constrLst>
          <dgm:constr type="primFontSz" for="ch" ptType="node" op="equ" val="65"/>
          <dgm:constr type="w" for="ch" ptType="node" refType="w"/>
          <dgm:constr type="h" for="ch" ptType="node" refType="w" refFor="ch" refPtType="node"/>
          <dgm:constr type="sibSp" refType="w" refFor="ch" refPtType="node" fact="-0.24"/>
        </dgm:constrLst>
      </dgm:if>
      <dgm:if name="Name12" axis="ch" ptType="node" func="cnt" op="equ" val="6">
        <dgm:constrLst>
          <dgm:constr type="primFontSz" for="ch" ptType="node" op="equ" val="65"/>
          <dgm:constr type="w" for="ch" ptType="node" refType="w"/>
          <dgm:constr type="h" for="ch" ptType="node" refType="w" refFor="ch" refPtType="node"/>
          <dgm:constr type="sibSp" refType="w" refFor="ch" refPtType="node" fact="-0.2"/>
        </dgm:constrLst>
      </dgm:if>
      <dgm:if name="Name13" axis="ch" ptType="node" func="cnt" op="equ" val="8">
        <dgm:constrLst>
          <dgm:constr type="primFontSz" for="ch" ptType="node" op="equ" val="65"/>
          <dgm:constr type="w" for="ch" ptType="node" refType="w"/>
          <dgm:constr type="h" for="ch" ptType="node" refType="w" refFor="ch" refPtType="node"/>
          <dgm:constr type="sibSp" refType="w" refFor="ch" refPtType="node" fact="-0.15"/>
        </dgm:constrLst>
      </dgm:if>
      <dgm:if name="Name14" axis="ch" ptType="node" func="cnt" op="equ" val="10">
        <dgm:constrLst>
          <dgm:constr type="primFontSz" for="ch" ptType="node" op="lte" val="65"/>
          <dgm:constr type="w" for="ch" ptType="node" refType="w"/>
          <dgm:constr type="h" for="ch" ptType="node" refType="w" refFor="ch" refPtType="node"/>
          <dgm:constr type="sibSp" refType="w" refFor="ch" refPtType="node" fact="-0.24"/>
        </dgm:constrLst>
      </dgm:if>
      <dgm:else name="Name15">
        <dgm:constrLst>
          <dgm:constr type="primFontSz" for="ch" ptType="node" op="equ" val="65"/>
          <dgm:constr type="w" for="ch" ptType="node" refType="w"/>
          <dgm:constr type="h" for="ch" ptType="node" refType="w" refFor="ch" refPtType="node"/>
          <dgm:constr type="sibSp" refType="w" refFor="ch" refPtType="node" fact="-0.35"/>
        </dgm:constrLst>
      </dgm:else>
    </dgm:choose>
    <dgm:ruleLst/>
    <dgm:forEach name="Name16" axis="ch" ptType="node">
      <dgm:layoutNode name="arrow">
        <dgm:varLst>
          <dgm:bulletEnabled val="1"/>
        </dgm:varLst>
        <dgm:alg type="tx"/>
        <dgm:shape xmlns:r="http://schemas.openxmlformats.org/officeDocument/2006/relationships" type="upArrow" r:blip="">
          <dgm:adjLst>
            <dgm:adj idx="2" val="0.35"/>
          </dgm:adjLst>
        </dgm:shape>
        <dgm:presOf axis="desOrSelf" ptType="node"/>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86370A-3B9F-4691-AB28-7C102A69CD6E}" type="datetimeFigureOut">
              <a:rPr lang="en-US" smtClean="0"/>
              <a:t>1/17/2022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0AA51B6-7015-4F17-AC00-F3B87BAE0309}" type="slidenum">
              <a:rPr lang="en-US" smtClean="0"/>
              <a:t>‹#›</a:t>
            </a:fld>
            <a:endParaRPr lang="en-US"/>
          </a:p>
        </p:txBody>
      </p:sp>
    </p:spTree>
    <p:extLst>
      <p:ext uri="{BB962C8B-B14F-4D97-AF65-F5344CB8AC3E}">
        <p14:creationId xmlns:p14="http://schemas.microsoft.com/office/powerpoint/2010/main" val="18730522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People wait in line for relief checks during the Great Depression. During times like this, when many people have trouble making ends meet, it's easy to assess the condition of an economy. It can be more difficult to assess an economy at other times, such as when some people are doing well and others are not.</a:t>
            </a:r>
          </a:p>
        </p:txBody>
      </p:sp>
      <p:sp>
        <p:nvSpPr>
          <p:cNvPr id="4" name="Slide Number Placeholder 3"/>
          <p:cNvSpPr>
            <a:spLocks noGrp="1"/>
          </p:cNvSpPr>
          <p:nvPr>
            <p:ph type="sldNum" sz="quarter" idx="5"/>
          </p:nvPr>
        </p:nvSpPr>
        <p:spPr/>
        <p:txBody>
          <a:bodyPr/>
          <a:lstStyle/>
          <a:p>
            <a:fld id="{A0AA51B6-7015-4F17-AC00-F3B87BAE0309}" type="slidenum">
              <a:rPr lang="en-US" smtClean="0"/>
              <a:t>2</a:t>
            </a:fld>
            <a:endParaRPr lang="en-US"/>
          </a:p>
        </p:txBody>
      </p:sp>
    </p:spTree>
    <p:extLst>
      <p:ext uri="{BB962C8B-B14F-4D97-AF65-F5344CB8AC3E}">
        <p14:creationId xmlns:p14="http://schemas.microsoft.com/office/powerpoint/2010/main" val="4727626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Government expenditure in the United States is close to 20% of GDP. The only part of government spending counted in demand is government purchases of goods or services produced in the economy.</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12</a:t>
            </a:fld>
            <a:endParaRPr lang="en-US"/>
          </a:p>
        </p:txBody>
      </p:sp>
    </p:spTree>
    <p:extLst>
      <p:ext uri="{BB962C8B-B14F-4D97-AF65-F5344CB8AC3E}">
        <p14:creationId xmlns:p14="http://schemas.microsoft.com/office/powerpoint/2010/main" val="5290381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Exports are domestically produced goods that a country sells abroad. Imports are goods produced in other countries that residents of this country purchase. We call the gap between exports and imports the trade balance. When a country’s exports are greater than its imports, there is a trade surplus. When exports are less than imports, there is a trade deficit.</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13</a:t>
            </a:fld>
            <a:endParaRPr lang="en-US"/>
          </a:p>
        </p:txBody>
      </p:sp>
    </p:spTree>
    <p:extLst>
      <p:ext uri="{BB962C8B-B14F-4D97-AF65-F5344CB8AC3E}">
        <p14:creationId xmlns:p14="http://schemas.microsoft.com/office/powerpoint/2010/main" val="23688764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Businesses use revenue to pay their bills, including wages, rent, and profit to the entrepreneur. Adding up all the income produced in a year is another way to measure GDP. The total value of a nation’s output is equal to the total value of its income.</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15</a:t>
            </a:fld>
            <a:endParaRPr lang="en-US"/>
          </a:p>
        </p:txBody>
      </p:sp>
    </p:spTree>
    <p:extLst>
      <p:ext uri="{BB962C8B-B14F-4D97-AF65-F5344CB8AC3E}">
        <p14:creationId xmlns:p14="http://schemas.microsoft.com/office/powerpoint/2010/main" val="41150411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GDP is the value of all final goods and services, those that have reached the furthest stage of production, produced within a year. Double counting is counting output more than once as it travels through production. To avoid double counting, statisticians only count the value of final goods, not intermediate goods.</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16</a:t>
            </a:fld>
            <a:endParaRPr lang="en-US"/>
          </a:p>
        </p:txBody>
      </p:sp>
    </p:spTree>
    <p:extLst>
      <p:ext uri="{BB962C8B-B14F-4D97-AF65-F5344CB8AC3E}">
        <p14:creationId xmlns:p14="http://schemas.microsoft.com/office/powerpoint/2010/main" val="25005620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Gross National Product (GNP):</a:t>
            </a:r>
          </a:p>
          <a:p>
            <a:r>
              <a:rPr lang="en-US" dirty="0"/>
              <a:t>Measures what a country’s citizens and firms produce, regardless of whether it was produced domestically or internationally</a:t>
            </a:r>
          </a:p>
          <a:p>
            <a:r>
              <a:rPr lang="en-US" dirty="0"/>
              <a:t>Net National Product (NNP):</a:t>
            </a:r>
          </a:p>
          <a:p>
            <a:r>
              <a:rPr lang="en-US" dirty="0"/>
              <a:t>GNP minus how much physical capital depreciates due to aging over the course of a year</a:t>
            </a:r>
          </a:p>
          <a:p>
            <a:r>
              <a:rPr lang="en-US" dirty="0"/>
              <a:t>Can be divided into national income (all incomes to business &amp; people) and personal income (only income to people)</a:t>
            </a:r>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17</a:t>
            </a:fld>
            <a:endParaRPr lang="en-US"/>
          </a:p>
        </p:txBody>
      </p:sp>
    </p:spTree>
    <p:extLst>
      <p:ext uri="{BB962C8B-B14F-4D97-AF65-F5344CB8AC3E}">
        <p14:creationId xmlns:p14="http://schemas.microsoft.com/office/powerpoint/2010/main" val="10357251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President Trump imposed tariffs (taxes) on many goods that the U.S. imports from China. Explain how this is likely to affect GDP (1) if China does not reciprocate with tariffs on U.S. goods exported to China and (2) if China imposes tariffs on U.S. goods exported to China.</a:t>
            </a:r>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18</a:t>
            </a:fld>
            <a:endParaRPr lang="en-US"/>
          </a:p>
        </p:txBody>
      </p:sp>
    </p:spTree>
    <p:extLst>
      <p:ext uri="{BB962C8B-B14F-4D97-AF65-F5344CB8AC3E}">
        <p14:creationId xmlns:p14="http://schemas.microsoft.com/office/powerpoint/2010/main" val="17805798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President Trump imposed tariffs (taxes) on many goods that the U.S. imports from China. Explain how this is likely to affect GDP (1) if China does not reciprocate with tariffs on U.S. goods exported to China and (2) if China imposes tariffs on U.S. goods exported to China.</a:t>
            </a:r>
          </a:p>
          <a:p>
            <a:endParaRPr lang="en-US" dirty="0"/>
          </a:p>
          <a:p>
            <a:r>
              <a:rPr lang="en-US" dirty="0"/>
              <a:t>If China does not respond by imposing its own tariffs on U.S. goods, U.S. exports would not be affected, but U.S. imports from China would likely decrease. The decrease in imports with exports remaining constant would increase net exports and increase GDP.</a:t>
            </a:r>
          </a:p>
          <a:p>
            <a:endParaRPr lang="en-US" dirty="0"/>
          </a:p>
          <a:p>
            <a:r>
              <a:rPr lang="en-US" dirty="0"/>
              <a:t>However, China has already responded with tariffs on U.S. goods sold in China, which will decrease U.S. exports. If the decrease in U.S. exports is larger than the decrease in U.S. imports, net exports will decrease, causing GDP to decrease.</a:t>
            </a:r>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19</a:t>
            </a:fld>
            <a:endParaRPr lang="en-US"/>
          </a:p>
        </p:txBody>
      </p:sp>
    </p:spTree>
    <p:extLst>
      <p:ext uri="{BB962C8B-B14F-4D97-AF65-F5344CB8AC3E}">
        <p14:creationId xmlns:p14="http://schemas.microsoft.com/office/powerpoint/2010/main" val="39782515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When examining economic statistics, it's crucial to know how the data was measured and if it's been distorted by inflation. It's difficult to determine if a rise in GDP is due mainly to a rise in the overall level of prices or to a rise in quantities of goods produced. The nominal value of any economic statistic means that we measure the statistic in terms of actual prices that exist at the time. The real value refers to the same statistic after it has been adjusted for inflation.</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22</a:t>
            </a:fld>
            <a:endParaRPr lang="en-US"/>
          </a:p>
        </p:txBody>
      </p:sp>
    </p:spTree>
    <p:extLst>
      <p:ext uri="{BB962C8B-B14F-4D97-AF65-F5344CB8AC3E}">
        <p14:creationId xmlns:p14="http://schemas.microsoft.com/office/powerpoint/2010/main" val="40325331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94591cd2a1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Nominal GDP is equal to the quantity of every good or service produced, multiplied by the price at which it was sold, summed up for all goods and services. Real GDP is equal to nominal GDP divided by the price index, aka the GDP deflator.</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17" name="Google Shape;117;g94591cd2a1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Macroeconomics focuses on the economy as a whole and how whole economies interact. The macroeconomy is a measure of how a country is performing and includes all production and consumption within every market. There are three macroeconomic goals for every country: economic growth, low unemployment, and low inflation.</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3</a:t>
            </a:fld>
            <a:endParaRPr lang="en-US"/>
          </a:p>
        </p:txBody>
      </p:sp>
    </p:spTree>
    <p:extLst>
      <p:ext uri="{BB962C8B-B14F-4D97-AF65-F5344CB8AC3E}">
        <p14:creationId xmlns:p14="http://schemas.microsoft.com/office/powerpoint/2010/main" val="40325331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94591cd2a1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Price index measuring the average prices of all final goods and services included in the economy. "GDP Deflator = "("Nominal GDP" /"Real GDP" )×100. "Real GDP = "  "Nominal GDP" /("Price Index/" 100)</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48" name="Google Shape;148;g94591cd2a1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94591cd2a1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48" name="Google Shape;148;g94591cd2a1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680384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Whenever you compute a statistic in real terms instead of nominal terms across a period of time, one year/period plays a special role. We use the prices in the base year to compute the real statistic. To calculate real GDP, we take the quantities of goods and services produced in each year and multiply them by their base year price.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31" name="Google Shape;13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In this example, real GDP is constructed using prices that existed in 2012. Any year can be used as the base year. In 2012, the nominal GDP (in billions of dollars) was $16,197.0, and the price index was 100.</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31" name="Google Shape;13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293698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In this example, real GDP is constructed using prices that existed in 2012. Any year can be used as the base year. In 2012, the nominal GDP (in billions of dollars) was $16,197.0, and the price index was 100.</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31" name="Google Shape;13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153501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As long as inflation is positive, real GDP should be less than nominal GDP in any year after the base year. The value of nominal GDP is amplified by inflation. As long as inflation is positive, real GDP should be greater than nominal GDP in any year before the base year. Nominal and real GDP will be equal in the base year.</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29</a:t>
            </a:fld>
            <a:endParaRPr lang="en-US"/>
          </a:p>
        </p:txBody>
      </p:sp>
    </p:spTree>
    <p:extLst>
      <p:ext uri="{BB962C8B-B14F-4D97-AF65-F5344CB8AC3E}">
        <p14:creationId xmlns:p14="http://schemas.microsoft.com/office/powerpoint/2010/main" val="28689406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By converting nominal GDP to real GDP, we are better able to track GDP growth over time. Real GDP growth rate= "(current year real GDP-base year GDP)" /"base year real GDP"  "× 100“. Real GDP is important because it is highly correlated with other measures of economic activity, like employment and unemployment.</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30</a:t>
            </a:fld>
            <a:endParaRPr lang="en-US"/>
          </a:p>
        </p:txBody>
      </p:sp>
    </p:spTree>
    <p:extLst>
      <p:ext uri="{BB962C8B-B14F-4D97-AF65-F5344CB8AC3E}">
        <p14:creationId xmlns:p14="http://schemas.microsoft.com/office/powerpoint/2010/main" val="23865896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The business cycle runs from the height of the economy to the lowest point and back to the peak. A recession lasts from peak to trough. An economic upswing lasts from trough to peak. A longer and deeper decline is a depression.</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31</a:t>
            </a:fld>
            <a:endParaRPr lang="en-US"/>
          </a:p>
        </p:txBody>
      </p:sp>
    </p:spTree>
    <p:extLst>
      <p:ext uri="{BB962C8B-B14F-4D97-AF65-F5344CB8AC3E}">
        <p14:creationId xmlns:p14="http://schemas.microsoft.com/office/powerpoint/2010/main" val="40541137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As history tells us, recessions come and go, and with them come ebbs and flows in the job market. Do you know people who lost their jobs due to a decline in real GDP? How did that impact them? How do you think you would react if this happened to you?</a:t>
            </a:r>
          </a:p>
          <a:p>
            <a:pPr marL="0" lvl="0" indent="0" algn="l" rtl="0">
              <a:spcBef>
                <a:spcPts val="0"/>
              </a:spcBef>
              <a:spcAft>
                <a:spcPts val="0"/>
              </a:spcAft>
              <a:buNone/>
            </a:pPr>
            <a:endParaRPr dirty="0"/>
          </a:p>
        </p:txBody>
      </p:sp>
      <p:sp>
        <p:nvSpPr>
          <p:cNvPr id="236" name="Google Shape;236;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36" name="Google Shape;236;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200188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Economic growth: Economic growth determines the standard of living in a country, measured by the change in GDP adjusted for inflation. </a:t>
            </a:r>
          </a:p>
          <a:p>
            <a:r>
              <a:rPr lang="en-US" dirty="0"/>
              <a:t>3% or more is good. Low unemployment: Unemployment is the percentage of the labor force without a job. 5% or less is good.</a:t>
            </a:r>
          </a:p>
          <a:p>
            <a:r>
              <a:rPr lang="en-US" dirty="0"/>
              <a:t>Low inflation: Inflation is the overall increase in the level of prices in an economy. Inflation is measured by the Consumer Price Index (CPI).</a:t>
            </a:r>
          </a:p>
          <a:p>
            <a:r>
              <a:rPr lang="en-US" dirty="0"/>
              <a:t>The Federal Reserve maintains an inflation rate goal of around 2%.</a:t>
            </a:r>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4</a:t>
            </a:fld>
            <a:endParaRPr lang="en-US"/>
          </a:p>
        </p:txBody>
      </p:sp>
    </p:spTree>
    <p:extLst>
      <p:ext uri="{BB962C8B-B14F-4D97-AF65-F5344CB8AC3E}">
        <p14:creationId xmlns:p14="http://schemas.microsoft.com/office/powerpoint/2010/main" val="40435660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It is common to use gross domestic product (GDP) as a measure of a nation's economic welfare or standard of living. However, when comparing the GDPs of different nations, two issues immediately arise. First, we measure a country's GDP in its own currency. A second issue is that countries have different populations.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It is common to use gross domestic product (GDP) as a measure of a nation's economic welfare or standard of living. However, when comparing the GDPs of different nations, two issues immediately arise. First, we measure a country's GDP in its own currency. A second issue is that countries have different populations.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383007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dirty="0">
                <a:solidFill>
                  <a:schemeClr val="bg1"/>
                </a:solidFill>
              </a:rPr>
              <a:t>To compare the GDPs of countries with different currencies, it is necessary to convert to a “common denominator” using an </a:t>
            </a:r>
            <a:r>
              <a:rPr lang="en-US" sz="1100" b="1" dirty="0">
                <a:solidFill>
                  <a:schemeClr val="bg1"/>
                </a:solidFill>
              </a:rPr>
              <a:t>exchange rate</a:t>
            </a:r>
            <a:r>
              <a:rPr lang="en-US" sz="1100" dirty="0">
                <a:solidFill>
                  <a:schemeClr val="bg1"/>
                </a:solidFill>
              </a:rPr>
              <a:t>, which is the value of one currency in terms of another currency. Exchange rates are expressed either as the units of Country A’s currency that need to be traded for a single unit of Country B’s currency (for example, Japanese yen per British pound) or as the inverse (British pounds per Japanese yen).</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39" name="Google Shape;139;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8791918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We can use two types of exchange rates for this purpose: market exchange rates and purchasing power parity equivalent exchange rates. PPP-equivalent exchange rates provide a longer-run measure of the exchange rate. Economists typically use PPP-equivalent exchange rates for GDP comparisons across countries.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39" name="Google Shape;139;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5763294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971650b739_0_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FR" dirty="0"/>
              <a:t>"GDP per capita = "  "GDP" /"Population" </a:t>
            </a:r>
          </a:p>
          <a:p>
            <a:pPr marL="0" lvl="0" indent="0" algn="l" rtl="0">
              <a:spcBef>
                <a:spcPts val="0"/>
              </a:spcBef>
              <a:spcAft>
                <a:spcPts val="0"/>
              </a:spcAft>
              <a:buNone/>
            </a:pPr>
            <a:r>
              <a:rPr lang="en-US" dirty="0"/>
              <a:t>GDP per capita is a better measure than GDP because it takes into account both total GDP and population size.</a:t>
            </a:r>
          </a:p>
          <a:p>
            <a:pPr marL="0" lvl="0" indent="0" algn="l" rtl="0">
              <a:spcBef>
                <a:spcPts val="0"/>
              </a:spcBef>
              <a:spcAft>
                <a:spcPts val="0"/>
              </a:spcAft>
              <a:buNone/>
            </a:pPr>
            <a:endParaRPr dirty="0"/>
          </a:p>
        </p:txBody>
      </p:sp>
      <p:sp>
        <p:nvSpPr>
          <p:cNvPr id="161" name="Google Shape;161;g971650b739_0_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971650b739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5" name="Google Shape;175;g971650b739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971650b739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5" name="Google Shape;175;g971650b739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4188285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971650b739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Visit the BEA’s website (hawkes.biz/beagdp) and choose GDP by state to find the GDP of your state in 2018. Use Google to find your state’s population; then, calculate the GDP per capita in your state. How does your state’s GDP per capita compare with the 2018 U.S. GDP per capita, which was $62,152?</a:t>
            </a:r>
          </a:p>
          <a:p>
            <a:pPr marL="0" lvl="0" indent="0" algn="l" rtl="0">
              <a:spcBef>
                <a:spcPts val="0"/>
              </a:spcBef>
              <a:spcAft>
                <a:spcPts val="0"/>
              </a:spcAft>
              <a:buNone/>
            </a:pPr>
            <a:endParaRPr dirty="0"/>
          </a:p>
        </p:txBody>
      </p:sp>
      <p:sp>
        <p:nvSpPr>
          <p:cNvPr id="175" name="Google Shape;175;g971650b739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4142016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971650b739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5" name="Google Shape;175;g971650b739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440130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principal tools that economists use are theories and models. In microeconomics, we use the theories of supply and demand. In macroeconomics, we use the theories of aggregate demand (AD) and aggregate supply (AS). We will review two perspectives on macroeconomics: neoclassical and Keynesian.</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5</a:t>
            </a:fld>
            <a:endParaRPr lang="en-US"/>
          </a:p>
        </p:txBody>
      </p:sp>
    </p:spTree>
    <p:extLst>
      <p:ext uri="{BB962C8B-B14F-4D97-AF65-F5344CB8AC3E}">
        <p14:creationId xmlns:p14="http://schemas.microsoft.com/office/powerpoint/2010/main" val="410950616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level of gross domestic product (GDP) per capita captures some of what we mean by the phrase "standard of </a:t>
            </a:r>
            <a:r>
              <a:rPr lang="en-US" dirty="0" err="1"/>
              <a:t>living.“While</a:t>
            </a:r>
            <a:r>
              <a:rPr lang="en-US" dirty="0"/>
              <a:t> GDP focuses on production that is bought and sold in markets, standard of living includes all elements that affect people's well-being. It is useful to identify some components of standard of living that are not accounted for in GDP.</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GDP is unable to measure many factors that we would typically consider impactful to our standard of living. While these factors might be quantifiable, they do not fall under the calculation of GDP. They are sometimes byproducts of the produced goods and services that are included in GDP. In other words, quality-of-life characteristics fall outside the scope of GDP.</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While GDP includes what a country spends on environmental protection, health care, and education, it does not include actual levels of environmental cleanliness, health, infant mortality rates, and air quality.</a:t>
            </a:r>
            <a:endParaRPr dirty="0"/>
          </a:p>
        </p:txBody>
      </p:sp>
      <p:sp>
        <p:nvSpPr>
          <p:cNvPr id="114" name="Google Shape;114;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Since GDP per capita does not fully capture the idea of standard of living, there is a concern that increases in GDP over time are illusory. It is possible that while GDP is rising, the standard of living could be falling if factors not included in GDP, like human health, are worsening. In some ways, the rise in GDP understates the actual rise in the standard of living. For example, the typical work week for a U.S. worker has fallen over the last century from about sixty hours per week to less than forty. Also, life expectancy and health have risen dramatically, and so has the average level of education.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3638852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972f0a5f7b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 high level of GDP should not be the only goal of macroeconomic policy or government policy. GDP does measure production well and does indicate when a country is materially better or worse off in terms of jobs and incomes.</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34" name="Google Shape;134;g972f0a5f7b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971650b739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How would you assess the basic standard of living in your community? What indicators promote a strong standard? What do you see that points to a need for improvement?</a:t>
            </a:r>
          </a:p>
          <a:p>
            <a:pPr marL="0" lvl="0" indent="0" algn="l" rtl="0">
              <a:spcBef>
                <a:spcPts val="0"/>
              </a:spcBef>
              <a:spcAft>
                <a:spcPts val="0"/>
              </a:spcAft>
              <a:buNone/>
            </a:pPr>
            <a:endParaRPr dirty="0"/>
          </a:p>
        </p:txBody>
      </p:sp>
      <p:sp>
        <p:nvSpPr>
          <p:cNvPr id="175" name="Google Shape;175;g971650b739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4401306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971650b739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5" name="Google Shape;175;g971650b739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667215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Macroeconomics requires measuring data and observing trends, patterns, and changes. The first step in macroeconomics is measuring the overall economy. </a:t>
            </a:r>
            <a:r>
              <a:rPr lang="en-US" sz="1200" dirty="0">
                <a:solidFill>
                  <a:schemeClr val="bg1"/>
                </a:solidFill>
              </a:rPr>
              <a:t>Economists typically measure the size of a nation’s overall economy by its </a:t>
            </a:r>
            <a:r>
              <a:rPr lang="en-US" sz="1200" b="0" dirty="0">
                <a:solidFill>
                  <a:schemeClr val="bg1"/>
                </a:solidFill>
              </a:rPr>
              <a:t>gross domestic product (GDP)</a:t>
            </a:r>
            <a:r>
              <a:rPr lang="en-US" sz="1200" dirty="0">
                <a:solidFill>
                  <a:schemeClr val="bg1"/>
                </a:solidFill>
              </a:rPr>
              <a:t>, which is</a:t>
            </a:r>
            <a:r>
              <a:rPr lang="en-US" sz="1200" b="1" dirty="0">
                <a:solidFill>
                  <a:schemeClr val="bg1"/>
                </a:solidFill>
              </a:rPr>
              <a:t> </a:t>
            </a:r>
            <a:r>
              <a:rPr lang="en-US" sz="1200" dirty="0">
                <a:solidFill>
                  <a:schemeClr val="bg1"/>
                </a:solidFill>
              </a:rPr>
              <a:t>the value of all final goods and services produced within a country in a given year.</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7</a:t>
            </a:fld>
            <a:endParaRPr lang="en-US"/>
          </a:p>
        </p:txBody>
      </p:sp>
    </p:spTree>
    <p:extLst>
      <p:ext uri="{BB962C8B-B14F-4D97-AF65-F5344CB8AC3E}">
        <p14:creationId xmlns:p14="http://schemas.microsoft.com/office/powerpoint/2010/main" val="13536157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three ways to measure GDP: by demand, by supply, and the national income approach.</a:t>
            </a:r>
          </a:p>
        </p:txBody>
      </p:sp>
      <p:sp>
        <p:nvSpPr>
          <p:cNvPr id="4" name="Slide Number Placeholder 3"/>
          <p:cNvSpPr>
            <a:spLocks noGrp="1"/>
          </p:cNvSpPr>
          <p:nvPr>
            <p:ph type="sldNum" sz="quarter" idx="5"/>
          </p:nvPr>
        </p:nvSpPr>
        <p:spPr/>
        <p:txBody>
          <a:bodyPr/>
          <a:lstStyle/>
          <a:p>
            <a:fld id="{A0AA51B6-7015-4F17-AC00-F3B87BAE0309}" type="slidenum">
              <a:rPr lang="en-US" smtClean="0"/>
              <a:t>8</a:t>
            </a:fld>
            <a:endParaRPr lang="en-US"/>
          </a:p>
        </p:txBody>
      </p:sp>
    </p:spTree>
    <p:extLst>
      <p:ext uri="{BB962C8B-B14F-4D97-AF65-F5344CB8AC3E}">
        <p14:creationId xmlns:p14="http://schemas.microsoft.com/office/powerpoint/2010/main" val="34028570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Who buys (demands) all this production? We can divide demand into four main parts: Consumer spending (consumption), Business spending (investment), Government spending on goods and services, Spending on net exports (exports minus imports)</a:t>
            </a:r>
          </a:p>
        </p:txBody>
      </p:sp>
      <p:sp>
        <p:nvSpPr>
          <p:cNvPr id="4" name="Slide Number Placeholder 3"/>
          <p:cNvSpPr>
            <a:spLocks noGrp="1"/>
          </p:cNvSpPr>
          <p:nvPr>
            <p:ph type="sldNum" sz="quarter" idx="5"/>
          </p:nvPr>
        </p:nvSpPr>
        <p:spPr/>
        <p:txBody>
          <a:bodyPr/>
          <a:lstStyle/>
          <a:p>
            <a:fld id="{A0AA51B6-7015-4F17-AC00-F3B87BAE0309}" type="slidenum">
              <a:rPr lang="en-US" smtClean="0"/>
              <a:t>9</a:t>
            </a:fld>
            <a:endParaRPr lang="en-US"/>
          </a:p>
        </p:txBody>
      </p:sp>
    </p:spTree>
    <p:extLst>
      <p:ext uri="{BB962C8B-B14F-4D97-AF65-F5344CB8AC3E}">
        <p14:creationId xmlns:p14="http://schemas.microsoft.com/office/powerpoint/2010/main" val="27278464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Consumption expenditure by households is the largest component of GDP, accounting for about two-thirds in any year. This tells us that consumers' spending decisions are a major driver of the economy. Consumer spending does not fluctuate much and has only increased modestly over time.</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10</a:t>
            </a:fld>
            <a:endParaRPr lang="en-US"/>
          </a:p>
        </p:txBody>
      </p:sp>
    </p:spTree>
    <p:extLst>
      <p:ext uri="{BB962C8B-B14F-4D97-AF65-F5344CB8AC3E}">
        <p14:creationId xmlns:p14="http://schemas.microsoft.com/office/powerpoint/2010/main" val="40822412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Investment expenditure refers to purchases of buildings and equipment, primarily by businesses. Investment demand is far smaller than consumption demand, typically accounting for only about 15%–18% of GDP. Investment fluctuates more noticeably than consumption.</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11</a:t>
            </a:fld>
            <a:endParaRPr lang="en-US"/>
          </a:p>
        </p:txBody>
      </p:sp>
    </p:spTree>
    <p:extLst>
      <p:ext uri="{BB962C8B-B14F-4D97-AF65-F5344CB8AC3E}">
        <p14:creationId xmlns:p14="http://schemas.microsoft.com/office/powerpoint/2010/main" val="23223440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1/17/2022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1/17/2022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1/17/2022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1/17/2022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4.wmf"/><Relationship Id="rId4" Type="http://schemas.openxmlformats.org/officeDocument/2006/relationships/oleObject" Target="../embeddings/oleObject1.bin"/></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image" Target="../media/image5.png"/><Relationship Id="rId5" Type="http://schemas.openxmlformats.org/officeDocument/2006/relationships/image" Target="../media/image4.wmf"/><Relationship Id="rId4" Type="http://schemas.openxmlformats.org/officeDocument/2006/relationships/oleObject" Target="../embeddings/oleObject2.bin"/></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image" Target="../media/image6.png"/><Relationship Id="rId5" Type="http://schemas.openxmlformats.org/officeDocument/2006/relationships/image" Target="../media/image4.wmf"/><Relationship Id="rId4" Type="http://schemas.openxmlformats.org/officeDocument/2006/relationships/oleObject" Target="../embeddings/oleObject3.bin"/></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5.xml"/><Relationship Id="rId1" Type="http://schemas.openxmlformats.org/officeDocument/2006/relationships/slideLayout" Target="../slideLayouts/slideLayout1.xml"/><Relationship Id="rId5" Type="http://schemas.openxmlformats.org/officeDocument/2006/relationships/image" Target="../media/image10.jpg"/><Relationship Id="rId4" Type="http://schemas.openxmlformats.org/officeDocument/2006/relationships/image" Target="../media/image30.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image" Target="../media/image11.jpg"/></Relationships>
</file>

<file path=ppt/slides/_rels/slide4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6.xml"/><Relationship Id="rId1" Type="http://schemas.openxmlformats.org/officeDocument/2006/relationships/slideLayout" Target="../slideLayouts/slideLayout1.xml"/><Relationship Id="rId4" Type="http://schemas.openxmlformats.org/officeDocument/2006/relationships/image" Target="../media/image13.jpg"/></Relationships>
</file>

<file path=ppt/slides/_rels/slide5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418064"/>
            <a:ext cx="9144000" cy="1323439"/>
          </a:xfrm>
          <a:prstGeom prst="rect">
            <a:avLst/>
          </a:prstGeom>
          <a:noFill/>
        </p:spPr>
        <p:txBody>
          <a:bodyPr wrap="square" rtlCol="0">
            <a:spAutoFit/>
          </a:bodyPr>
          <a:lstStyle/>
          <a:p>
            <a:pPr lvl="0" algn="ctr"/>
            <a:r>
              <a:rPr lang="en-US" sz="4000" dirty="0">
                <a:latin typeface="Century Gothic" panose="020B0502020202020204" pitchFamily="34" charset="0"/>
              </a:rPr>
              <a:t>Measuring the Size of the Economy: Gross Domestic Product</a:t>
            </a:r>
          </a:p>
        </p:txBody>
      </p:sp>
      <p:cxnSp>
        <p:nvCxnSpPr>
          <p:cNvPr id="14" name="Straight Connector 13"/>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2D017639-7B26-41CA-9384-7F5068A1CB8C}"/>
              </a:ext>
            </a:extLst>
          </p:cNvPr>
          <p:cNvSpPr txBox="1"/>
          <p:nvPr/>
        </p:nvSpPr>
        <p:spPr>
          <a:xfrm>
            <a:off x="6765919" y="4068136"/>
            <a:ext cx="2349746" cy="369332"/>
          </a:xfrm>
          <a:prstGeom prst="rect">
            <a:avLst/>
          </a:prstGeom>
          <a:noFill/>
        </p:spPr>
        <p:txBody>
          <a:bodyPr wrap="none" rtlCol="0">
            <a:spAutoFit/>
          </a:bodyPr>
          <a:lstStyle/>
          <a:p>
            <a:r>
              <a:rPr lang="en-US" i="1" dirty="0"/>
              <a:t>Principles of Economics</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2" y="571065"/>
            <a:ext cx="9144000" cy="6100008"/>
            <a:chOff x="0" y="695752"/>
            <a:chExt cx="9144000" cy="6100008"/>
          </a:xfrm>
        </p:grpSpPr>
        <p:sp>
          <p:nvSpPr>
            <p:cNvPr id="26" name="TextBox 25"/>
            <p:cNvSpPr txBox="1"/>
            <p:nvPr/>
          </p:nvSpPr>
          <p:spPr>
            <a:xfrm>
              <a:off x="0" y="69575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Consumption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773655"/>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947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Consumption expenditure by households is the largest component of GDP, accounting for about two-thirds in any year.</a:t>
              </a:r>
            </a:p>
          </p:txBody>
        </p:sp>
      </p:grpSp>
      <p:grpSp>
        <p:nvGrpSpPr>
          <p:cNvPr id="20" name="Group 19"/>
          <p:cNvGrpSpPr/>
          <p:nvPr/>
        </p:nvGrpSpPr>
        <p:grpSpPr>
          <a:xfrm>
            <a:off x="2066921" y="268563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tells us that consumers' spending decisions are a major driver of the economy.</a:t>
              </a:r>
            </a:p>
          </p:txBody>
        </p:sp>
      </p:grpSp>
      <p:grpSp>
        <p:nvGrpSpPr>
          <p:cNvPr id="23" name="Group 22"/>
          <p:cNvGrpSpPr/>
          <p:nvPr/>
        </p:nvGrpSpPr>
        <p:grpSpPr>
          <a:xfrm>
            <a:off x="2066921" y="3597621"/>
            <a:ext cx="8058154" cy="970490"/>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845935"/>
              <a:ext cx="7807571" cy="58858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Consumer spending does not fluctuate much and has only increased modestly over time.</a:t>
              </a:r>
            </a:p>
          </p:txBody>
        </p:sp>
      </p:grpSp>
    </p:spTree>
    <p:extLst>
      <p:ext uri="{BB962C8B-B14F-4D97-AF65-F5344CB8AC3E}">
        <p14:creationId xmlns:p14="http://schemas.microsoft.com/office/powerpoint/2010/main" val="6309221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2" y="571065"/>
            <a:ext cx="9144000" cy="6100008"/>
            <a:chOff x="0" y="695752"/>
            <a:chExt cx="9144000" cy="6100008"/>
          </a:xfrm>
        </p:grpSpPr>
        <p:sp>
          <p:nvSpPr>
            <p:cNvPr id="26" name="TextBox 25"/>
            <p:cNvSpPr txBox="1"/>
            <p:nvPr/>
          </p:nvSpPr>
          <p:spPr>
            <a:xfrm>
              <a:off x="0" y="69575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Investment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773655"/>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947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Investment expenditure refers to purchases of buildings and equipment, primarily by businesses.</a:t>
              </a:r>
            </a:p>
          </p:txBody>
        </p:sp>
      </p:grpSp>
      <p:grpSp>
        <p:nvGrpSpPr>
          <p:cNvPr id="20" name="Group 19"/>
          <p:cNvGrpSpPr/>
          <p:nvPr/>
        </p:nvGrpSpPr>
        <p:grpSpPr>
          <a:xfrm>
            <a:off x="2066921" y="268563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Investment demand is far smaller than consumption demand, typically accounting for only about 15%–18% of GDP.</a:t>
              </a:r>
            </a:p>
          </p:txBody>
        </p:sp>
      </p:grpSp>
      <p:grpSp>
        <p:nvGrpSpPr>
          <p:cNvPr id="23" name="Group 22"/>
          <p:cNvGrpSpPr/>
          <p:nvPr/>
        </p:nvGrpSpPr>
        <p:grpSpPr>
          <a:xfrm>
            <a:off x="2066921" y="3597621"/>
            <a:ext cx="8058154" cy="804672"/>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2" y="1944861"/>
              <a:ext cx="7807571" cy="33268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Investment fluctuates more noticeably than consumption.</a:t>
              </a:r>
            </a:p>
          </p:txBody>
        </p:sp>
      </p:grpSp>
    </p:spTree>
    <p:extLst>
      <p:ext uri="{BB962C8B-B14F-4D97-AF65-F5344CB8AC3E}">
        <p14:creationId xmlns:p14="http://schemas.microsoft.com/office/powerpoint/2010/main" val="27140773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2" y="571065"/>
            <a:ext cx="9144000" cy="6100008"/>
            <a:chOff x="0" y="695752"/>
            <a:chExt cx="9144000" cy="6100008"/>
          </a:xfrm>
        </p:grpSpPr>
        <p:sp>
          <p:nvSpPr>
            <p:cNvPr id="26" name="TextBox 25"/>
            <p:cNvSpPr txBox="1"/>
            <p:nvPr/>
          </p:nvSpPr>
          <p:spPr>
            <a:xfrm>
              <a:off x="0" y="69575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Government Spending</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773655"/>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0"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 expenditure in the United States is close to 20% of GDP.</a:t>
              </a:r>
            </a:p>
          </p:txBody>
        </p:sp>
      </p:grpSp>
      <p:grpSp>
        <p:nvGrpSpPr>
          <p:cNvPr id="20" name="Group 19"/>
          <p:cNvGrpSpPr/>
          <p:nvPr/>
        </p:nvGrpSpPr>
        <p:grpSpPr>
          <a:xfrm>
            <a:off x="2066921" y="268563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only part of government spending counted in demand is government purchases of goods or services produced in the economy.</a:t>
              </a:r>
            </a:p>
          </p:txBody>
        </p:sp>
      </p:grpSp>
      <p:graphicFrame>
        <p:nvGraphicFramePr>
          <p:cNvPr id="3" name="Table 4">
            <a:extLst>
              <a:ext uri="{FF2B5EF4-FFF2-40B4-BE49-F238E27FC236}">
                <a16:creationId xmlns:a16="http://schemas.microsoft.com/office/drawing/2014/main" id="{10006D40-5AF0-4A4D-A32E-DF8A0C675DAA}"/>
              </a:ext>
            </a:extLst>
          </p:cNvPr>
          <p:cNvGraphicFramePr>
            <a:graphicFrameLocks noGrp="1"/>
          </p:cNvGraphicFramePr>
          <p:nvPr>
            <p:extLst>
              <p:ext uri="{D42A27DB-BD31-4B8C-83A1-F6EECF244321}">
                <p14:modId xmlns:p14="http://schemas.microsoft.com/office/powerpoint/2010/main" val="229593065"/>
              </p:ext>
            </p:extLst>
          </p:nvPr>
        </p:nvGraphicFramePr>
        <p:xfrm>
          <a:off x="2031998" y="3919868"/>
          <a:ext cx="8128000" cy="148336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097278795"/>
                    </a:ext>
                  </a:extLst>
                </a:gridCol>
                <a:gridCol w="4064000">
                  <a:extLst>
                    <a:ext uri="{9D8B030D-6E8A-4147-A177-3AD203B41FA5}">
                      <a16:colId xmlns:a16="http://schemas.microsoft.com/office/drawing/2014/main" val="2267858427"/>
                    </a:ext>
                  </a:extLst>
                </a:gridCol>
              </a:tblGrid>
              <a:tr h="370840">
                <a:tc>
                  <a:txBody>
                    <a:bodyPr/>
                    <a:lstStyle/>
                    <a:p>
                      <a:pPr algn="ctr"/>
                      <a:r>
                        <a:rPr lang="en-US" dirty="0">
                          <a:solidFill>
                            <a:schemeClr val="tx1"/>
                          </a:solidFill>
                        </a:rPr>
                        <a:t>Type of Spending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Example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61172578"/>
                  </a:ext>
                </a:extLst>
              </a:tr>
              <a:tr h="370840">
                <a:tc>
                  <a:txBody>
                    <a:bodyPr/>
                    <a:lstStyle/>
                    <a:p>
                      <a:pPr algn="ctr"/>
                      <a:r>
                        <a:rPr lang="en-US" dirty="0">
                          <a:solidFill>
                            <a:schemeClr val="tx1"/>
                          </a:solidFill>
                        </a:rPr>
                        <a:t>Federal government spending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Buying a new fighter jet for the air force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67661197"/>
                  </a:ext>
                </a:extLst>
              </a:tr>
              <a:tr h="370840">
                <a:tc>
                  <a:txBody>
                    <a:bodyPr/>
                    <a:lstStyle/>
                    <a:p>
                      <a:pPr algn="ctr"/>
                      <a:r>
                        <a:rPr lang="en-US" dirty="0">
                          <a:solidFill>
                            <a:schemeClr val="tx1"/>
                          </a:solidFill>
                        </a:rPr>
                        <a:t>State government spending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Building a new highway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80567488"/>
                  </a:ext>
                </a:extLst>
              </a:tr>
              <a:tr h="370840">
                <a:tc>
                  <a:txBody>
                    <a:bodyPr/>
                    <a:lstStyle/>
                    <a:p>
                      <a:pPr algn="ctr"/>
                      <a:r>
                        <a:rPr lang="en-US" dirty="0">
                          <a:solidFill>
                            <a:schemeClr val="tx1"/>
                          </a:solidFill>
                        </a:rPr>
                        <a:t>Local government spending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Building a new school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8926013"/>
                  </a:ext>
                </a:extLst>
              </a:tr>
            </a:tbl>
          </a:graphicData>
        </a:graphic>
      </p:graphicFrame>
    </p:spTree>
    <p:extLst>
      <p:ext uri="{BB962C8B-B14F-4D97-AF65-F5344CB8AC3E}">
        <p14:creationId xmlns:p14="http://schemas.microsoft.com/office/powerpoint/2010/main" val="38227566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2" y="571065"/>
            <a:ext cx="9144000" cy="6100008"/>
            <a:chOff x="0" y="695752"/>
            <a:chExt cx="9144000" cy="6100008"/>
          </a:xfrm>
        </p:grpSpPr>
        <p:sp>
          <p:nvSpPr>
            <p:cNvPr id="26" name="TextBox 25"/>
            <p:cNvSpPr txBox="1"/>
            <p:nvPr/>
          </p:nvSpPr>
          <p:spPr>
            <a:xfrm>
              <a:off x="0" y="69575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Exports and Imports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610476"/>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0"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Exports</a:t>
              </a:r>
              <a:r>
                <a:rPr lang="en-US" sz="2000" dirty="0">
                  <a:solidFill>
                    <a:schemeClr val="bg1"/>
                  </a:solidFill>
                </a:rPr>
                <a:t> are domestically produced goods that a country sells abroad.</a:t>
              </a:r>
            </a:p>
          </p:txBody>
        </p:sp>
      </p:grpSp>
      <p:grpSp>
        <p:nvGrpSpPr>
          <p:cNvPr id="20" name="Group 19"/>
          <p:cNvGrpSpPr/>
          <p:nvPr/>
        </p:nvGrpSpPr>
        <p:grpSpPr>
          <a:xfrm>
            <a:off x="2066921" y="2522459"/>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Imports</a:t>
              </a:r>
              <a:r>
                <a:rPr lang="en-US" sz="2000" dirty="0">
                  <a:solidFill>
                    <a:schemeClr val="bg1"/>
                  </a:solidFill>
                </a:rPr>
                <a:t> are goods produced in other countries that residents of this country purchase.</a:t>
              </a:r>
            </a:p>
          </p:txBody>
        </p:sp>
      </p:grpSp>
      <p:grpSp>
        <p:nvGrpSpPr>
          <p:cNvPr id="23" name="Group 22"/>
          <p:cNvGrpSpPr/>
          <p:nvPr/>
        </p:nvGrpSpPr>
        <p:grpSpPr>
          <a:xfrm>
            <a:off x="2066921" y="3434442"/>
            <a:ext cx="8058154" cy="804672"/>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2" y="1944861"/>
              <a:ext cx="7807571" cy="33268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call the gap between exports and imports the </a:t>
              </a:r>
              <a:r>
                <a:rPr lang="en-US" sz="2000" b="1" dirty="0">
                  <a:solidFill>
                    <a:schemeClr val="bg1"/>
                  </a:solidFill>
                </a:rPr>
                <a:t>trade balance</a:t>
              </a:r>
              <a:r>
                <a:rPr lang="en-US" sz="2000" dirty="0">
                  <a:solidFill>
                    <a:schemeClr val="bg1"/>
                  </a:solidFill>
                </a:rPr>
                <a:t>.</a:t>
              </a:r>
            </a:p>
          </p:txBody>
        </p:sp>
      </p:grpSp>
      <p:graphicFrame>
        <p:nvGraphicFramePr>
          <p:cNvPr id="6" name="Diagram 5">
            <a:extLst>
              <a:ext uri="{FF2B5EF4-FFF2-40B4-BE49-F238E27FC236}">
                <a16:creationId xmlns:a16="http://schemas.microsoft.com/office/drawing/2014/main" id="{CC1D8236-09C0-4E76-B213-AB9762E92995}"/>
              </a:ext>
            </a:extLst>
          </p:cNvPr>
          <p:cNvGraphicFramePr/>
          <p:nvPr>
            <p:extLst>
              <p:ext uri="{D42A27DB-BD31-4B8C-83A1-F6EECF244321}">
                <p14:modId xmlns:p14="http://schemas.microsoft.com/office/powerpoint/2010/main" val="4277731048"/>
              </p:ext>
            </p:extLst>
          </p:nvPr>
        </p:nvGraphicFramePr>
        <p:xfrm>
          <a:off x="3663155" y="4374195"/>
          <a:ext cx="4865689" cy="22968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477969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Measuring GDP by Supply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3151416" y="1936652"/>
            <a:ext cx="2432958" cy="1617913"/>
            <a:chOff x="1149289" y="1753237"/>
            <a:chExt cx="2080342" cy="1617913"/>
          </a:xfrm>
          <a:solidFill>
            <a:srgbClr val="627981"/>
          </a:solidFill>
        </p:grpSpPr>
        <p:sp>
          <p:nvSpPr>
            <p:cNvPr id="9" name="Rectangle 8"/>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 name="TextBox 9"/>
            <p:cNvSpPr txBox="1"/>
            <p:nvPr/>
          </p:nvSpPr>
          <p:spPr>
            <a:xfrm>
              <a:off x="1149289" y="2187539"/>
              <a:ext cx="2080339" cy="547714"/>
            </a:xfrm>
            <a:prstGeom prst="rect">
              <a:avLst/>
            </a:prstGeom>
            <a:grpFill/>
          </p:spPr>
          <p:txBody>
            <a:bodyPr wrap="square" rtlCol="0" anchor="ctr">
              <a:spAutoFit/>
            </a:bodyPr>
            <a:lstStyle/>
            <a:p>
              <a:pPr algn="ctr">
                <a:lnSpc>
                  <a:spcPct val="150000"/>
                </a:lnSpc>
              </a:pPr>
              <a:r>
                <a:rPr lang="en-US" sz="2200" dirty="0">
                  <a:solidFill>
                    <a:schemeClr val="bg1"/>
                  </a:solidFill>
                </a:rPr>
                <a:t>Durable Goods</a:t>
              </a:r>
            </a:p>
          </p:txBody>
        </p:sp>
      </p:grpSp>
      <p:grpSp>
        <p:nvGrpSpPr>
          <p:cNvPr id="11" name="Group 10"/>
          <p:cNvGrpSpPr/>
          <p:nvPr/>
        </p:nvGrpSpPr>
        <p:grpSpPr>
          <a:xfrm>
            <a:off x="8060453" y="4152989"/>
            <a:ext cx="2432963" cy="1617909"/>
            <a:chOff x="5914350" y="1747690"/>
            <a:chExt cx="2080353" cy="1617913"/>
          </a:xfrm>
          <a:solidFill>
            <a:srgbClr val="627981"/>
          </a:solidFill>
        </p:grpSpPr>
        <p:sp>
          <p:nvSpPr>
            <p:cNvPr id="12" name="Rectangle 11"/>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3" name="TextBox 12"/>
            <p:cNvSpPr txBox="1"/>
            <p:nvPr/>
          </p:nvSpPr>
          <p:spPr>
            <a:xfrm>
              <a:off x="5914350" y="2057729"/>
              <a:ext cx="2080340" cy="701169"/>
            </a:xfrm>
            <a:prstGeom prst="rect">
              <a:avLst/>
            </a:prstGeom>
            <a:grpFill/>
          </p:spPr>
          <p:txBody>
            <a:bodyPr wrap="square" rtlCol="0" anchor="ctr">
              <a:spAutoFit/>
            </a:bodyPr>
            <a:lstStyle/>
            <a:p>
              <a:pPr algn="ctr">
                <a:lnSpc>
                  <a:spcPct val="150000"/>
                </a:lnSpc>
              </a:pPr>
              <a:r>
                <a:rPr lang="en-US" sz="2200" dirty="0">
                  <a:solidFill>
                    <a:schemeClr val="bg1"/>
                  </a:solidFill>
                </a:rPr>
                <a:t>Inventories</a:t>
              </a:r>
            </a:p>
          </p:txBody>
        </p:sp>
      </p:grpSp>
      <p:grpSp>
        <p:nvGrpSpPr>
          <p:cNvPr id="17" name="Group 16"/>
          <p:cNvGrpSpPr/>
          <p:nvPr/>
        </p:nvGrpSpPr>
        <p:grpSpPr>
          <a:xfrm>
            <a:off x="1698586" y="4137109"/>
            <a:ext cx="2432955" cy="1617913"/>
            <a:chOff x="2189461" y="3614220"/>
            <a:chExt cx="2080340" cy="1617913"/>
          </a:xfrm>
          <a:solidFill>
            <a:srgbClr val="627981"/>
          </a:solidFill>
        </p:grpSpPr>
        <p:sp>
          <p:nvSpPr>
            <p:cNvPr id="18" name="Rectangle 17"/>
            <p:cNvSpPr/>
            <p:nvPr/>
          </p:nvSpPr>
          <p:spPr>
            <a:xfrm>
              <a:off x="2189461" y="361422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9" name="TextBox 18"/>
            <p:cNvSpPr txBox="1"/>
            <p:nvPr/>
          </p:nvSpPr>
          <p:spPr>
            <a:xfrm>
              <a:off x="2189461" y="4022468"/>
              <a:ext cx="2080340" cy="547714"/>
            </a:xfrm>
            <a:prstGeom prst="rect">
              <a:avLst/>
            </a:prstGeom>
            <a:grpFill/>
          </p:spPr>
          <p:txBody>
            <a:bodyPr wrap="square" rtlCol="0" anchor="ctr">
              <a:spAutoFit/>
            </a:bodyPr>
            <a:lstStyle/>
            <a:p>
              <a:pPr algn="ctr">
                <a:lnSpc>
                  <a:spcPct val="150000"/>
                </a:lnSpc>
              </a:pPr>
              <a:r>
                <a:rPr lang="en-US" sz="2200" dirty="0">
                  <a:solidFill>
                    <a:schemeClr val="bg1"/>
                  </a:solidFill>
                </a:rPr>
                <a:t>Services</a:t>
              </a:r>
            </a:p>
          </p:txBody>
        </p:sp>
      </p:grpSp>
      <p:grpSp>
        <p:nvGrpSpPr>
          <p:cNvPr id="23" name="Group 22"/>
          <p:cNvGrpSpPr/>
          <p:nvPr/>
        </p:nvGrpSpPr>
        <p:grpSpPr>
          <a:xfrm>
            <a:off x="6607625" y="1972710"/>
            <a:ext cx="2432958" cy="1617913"/>
            <a:chOff x="3531823" y="1747690"/>
            <a:chExt cx="2080344" cy="1617913"/>
          </a:xfrm>
          <a:solidFill>
            <a:srgbClr val="627981"/>
          </a:solidFill>
        </p:grpSpPr>
        <p:sp>
          <p:nvSpPr>
            <p:cNvPr id="24" name="Rectangle 23"/>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5" name="TextBox 24"/>
            <p:cNvSpPr txBox="1"/>
            <p:nvPr/>
          </p:nvSpPr>
          <p:spPr>
            <a:xfrm>
              <a:off x="3531823" y="2157267"/>
              <a:ext cx="2080340" cy="547714"/>
            </a:xfrm>
            <a:prstGeom prst="rect">
              <a:avLst/>
            </a:prstGeom>
            <a:grpFill/>
          </p:spPr>
          <p:txBody>
            <a:bodyPr wrap="square" rtlCol="0" anchor="ctr">
              <a:spAutoFit/>
            </a:bodyPr>
            <a:lstStyle/>
            <a:p>
              <a:pPr algn="ctr">
                <a:lnSpc>
                  <a:spcPct val="150000"/>
                </a:lnSpc>
              </a:pPr>
              <a:r>
                <a:rPr lang="en-US" sz="2200" dirty="0">
                  <a:solidFill>
                    <a:schemeClr val="bg1"/>
                  </a:solidFill>
                </a:rPr>
                <a:t>Nondurable Goods</a:t>
              </a:r>
            </a:p>
          </p:txBody>
        </p:sp>
      </p:grpSp>
      <p:grpSp>
        <p:nvGrpSpPr>
          <p:cNvPr id="27" name="Group 26">
            <a:extLst>
              <a:ext uri="{FF2B5EF4-FFF2-40B4-BE49-F238E27FC236}">
                <a16:creationId xmlns:a16="http://schemas.microsoft.com/office/drawing/2014/main" id="{7F7FD7C7-9431-E24E-93F5-87CA8C11C8D8}"/>
              </a:ext>
            </a:extLst>
          </p:cNvPr>
          <p:cNvGrpSpPr/>
          <p:nvPr/>
        </p:nvGrpSpPr>
        <p:grpSpPr>
          <a:xfrm>
            <a:off x="4879521" y="4144198"/>
            <a:ext cx="2432956" cy="1617913"/>
            <a:chOff x="2189457" y="3614220"/>
            <a:chExt cx="2080344" cy="1617913"/>
          </a:xfrm>
          <a:solidFill>
            <a:srgbClr val="627981"/>
          </a:solidFill>
        </p:grpSpPr>
        <p:sp>
          <p:nvSpPr>
            <p:cNvPr id="28" name="Rectangle 27">
              <a:extLst>
                <a:ext uri="{FF2B5EF4-FFF2-40B4-BE49-F238E27FC236}">
                  <a16:creationId xmlns:a16="http://schemas.microsoft.com/office/drawing/2014/main" id="{B6C20A7C-843D-2343-83C1-5311B3CB060C}"/>
                </a:ext>
              </a:extLst>
            </p:cNvPr>
            <p:cNvSpPr/>
            <p:nvPr/>
          </p:nvSpPr>
          <p:spPr>
            <a:xfrm>
              <a:off x="2189461" y="361422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9" name="TextBox 28">
              <a:extLst>
                <a:ext uri="{FF2B5EF4-FFF2-40B4-BE49-F238E27FC236}">
                  <a16:creationId xmlns:a16="http://schemas.microsoft.com/office/drawing/2014/main" id="{3FD67BDC-927A-AA4B-80D9-784F1281D07F}"/>
                </a:ext>
              </a:extLst>
            </p:cNvPr>
            <p:cNvSpPr txBox="1"/>
            <p:nvPr/>
          </p:nvSpPr>
          <p:spPr>
            <a:xfrm>
              <a:off x="2189457" y="4015379"/>
              <a:ext cx="2080340" cy="547714"/>
            </a:xfrm>
            <a:prstGeom prst="rect">
              <a:avLst/>
            </a:prstGeom>
            <a:grpFill/>
          </p:spPr>
          <p:txBody>
            <a:bodyPr wrap="square" rtlCol="0" anchor="ctr">
              <a:spAutoFit/>
            </a:bodyPr>
            <a:lstStyle/>
            <a:p>
              <a:pPr algn="ctr">
                <a:lnSpc>
                  <a:spcPct val="150000"/>
                </a:lnSpc>
              </a:pPr>
              <a:r>
                <a:rPr lang="en-US" sz="2200" dirty="0">
                  <a:solidFill>
                    <a:schemeClr val="bg1"/>
                  </a:solidFill>
                </a:rPr>
                <a:t>Structures</a:t>
              </a:r>
            </a:p>
          </p:txBody>
        </p:sp>
      </p:grpSp>
    </p:spTree>
    <p:extLst>
      <p:ext uri="{BB962C8B-B14F-4D97-AF65-F5344CB8AC3E}">
        <p14:creationId xmlns:p14="http://schemas.microsoft.com/office/powerpoint/2010/main" val="19498055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3999" y="313487"/>
            <a:ext cx="9144001" cy="6332628"/>
            <a:chOff x="-1" y="463132"/>
            <a:chExt cx="9144001" cy="6332628"/>
          </a:xfrm>
        </p:grpSpPr>
        <p:sp>
          <p:nvSpPr>
            <p:cNvPr id="26" name="TextBox 25"/>
            <p:cNvSpPr txBox="1"/>
            <p:nvPr/>
          </p:nvSpPr>
          <p:spPr>
            <a:xfrm>
              <a:off x="-1" y="463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Measuring GDP by the National Income Approach</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7DF3C786-0DE5-4AB3-92B1-736CBAE9158D}"/>
              </a:ext>
            </a:extLst>
          </p:cNvPr>
          <p:cNvGrpSpPr/>
          <p:nvPr/>
        </p:nvGrpSpPr>
        <p:grpSpPr>
          <a:xfrm>
            <a:off x="2066922" y="1773655"/>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8467A59C-1830-4F9C-B8E8-1BC58582B4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CED4EB1F-9237-4463-AD9D-5FA51AF35066}"/>
                </a:ext>
              </a:extLst>
            </p:cNvPr>
            <p:cNvSpPr txBox="1"/>
            <p:nvPr/>
          </p:nvSpPr>
          <p:spPr>
            <a:xfrm>
              <a:off x="633040"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Businesses use revenue to pay their bills, including wages, rent, and profit to the entrepreneur.</a:t>
              </a:r>
            </a:p>
          </p:txBody>
        </p:sp>
      </p:grpSp>
      <p:grpSp>
        <p:nvGrpSpPr>
          <p:cNvPr id="18" name="Group 17">
            <a:extLst>
              <a:ext uri="{FF2B5EF4-FFF2-40B4-BE49-F238E27FC236}">
                <a16:creationId xmlns:a16="http://schemas.microsoft.com/office/drawing/2014/main" id="{E780E0AB-F4F1-403F-913F-1AC8A078F85D}"/>
              </a:ext>
            </a:extLst>
          </p:cNvPr>
          <p:cNvGrpSpPr/>
          <p:nvPr/>
        </p:nvGrpSpPr>
        <p:grpSpPr>
          <a:xfrm>
            <a:off x="2066921" y="2685638"/>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7DD0E20B-201B-4C17-B780-49925F075DE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547984B4-A92E-4455-8833-0CCE6FCFC4CB}"/>
                </a:ext>
              </a:extLst>
            </p:cNvPr>
            <p:cNvSpPr txBox="1"/>
            <p:nvPr/>
          </p:nvSpPr>
          <p:spPr>
            <a:xfrm>
              <a:off x="63304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Adding up all the income produced in a year is another way to measure GDP.</a:t>
              </a:r>
            </a:p>
          </p:txBody>
        </p:sp>
      </p:grpSp>
      <p:grpSp>
        <p:nvGrpSpPr>
          <p:cNvPr id="28" name="Group 27">
            <a:extLst>
              <a:ext uri="{FF2B5EF4-FFF2-40B4-BE49-F238E27FC236}">
                <a16:creationId xmlns:a16="http://schemas.microsoft.com/office/drawing/2014/main" id="{4E027941-4213-4906-8AC4-344359A090AC}"/>
              </a:ext>
            </a:extLst>
          </p:cNvPr>
          <p:cNvGrpSpPr/>
          <p:nvPr/>
        </p:nvGrpSpPr>
        <p:grpSpPr>
          <a:xfrm>
            <a:off x="2066921" y="3597621"/>
            <a:ext cx="8058154" cy="806935"/>
            <a:chOff x="542923" y="1736761"/>
            <a:chExt cx="8058154" cy="806935"/>
          </a:xfrm>
          <a:solidFill>
            <a:srgbClr val="627981"/>
          </a:solidFill>
        </p:grpSpPr>
        <p:sp>
          <p:nvSpPr>
            <p:cNvPr id="29" name="Rectangle 28">
              <a:extLst>
                <a:ext uri="{FF2B5EF4-FFF2-40B4-BE49-F238E27FC236}">
                  <a16:creationId xmlns:a16="http://schemas.microsoft.com/office/drawing/2014/main" id="{D8E80630-E881-4B56-B38E-6CDF8ACCD9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1392AAF1-E671-45BD-AD6D-529E9F77307F}"/>
                </a:ext>
              </a:extLst>
            </p:cNvPr>
            <p:cNvSpPr txBox="1"/>
            <p:nvPr/>
          </p:nvSpPr>
          <p:spPr>
            <a:xfrm>
              <a:off x="633040" y="1780673"/>
              <a:ext cx="7807571" cy="58858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total value of a nation’s output is equal to the total value of its income.</a:t>
              </a:r>
            </a:p>
          </p:txBody>
        </p:sp>
      </p:grpSp>
    </p:spTree>
    <p:extLst>
      <p:ext uri="{BB962C8B-B14F-4D97-AF65-F5344CB8AC3E}">
        <p14:creationId xmlns:p14="http://schemas.microsoft.com/office/powerpoint/2010/main" val="35074246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3998" y="470587"/>
            <a:ext cx="9144002" cy="6175528"/>
            <a:chOff x="-2" y="620232"/>
            <a:chExt cx="9144002" cy="6175528"/>
          </a:xfrm>
        </p:grpSpPr>
        <p:sp>
          <p:nvSpPr>
            <p:cNvPr id="26" name="TextBox 25"/>
            <p:cNvSpPr txBox="1"/>
            <p:nvPr/>
          </p:nvSpPr>
          <p:spPr>
            <a:xfrm>
              <a:off x="-2" y="6202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The Problem of Double Counting</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7DF3C786-0DE5-4AB3-92B1-736CBAE9158D}"/>
              </a:ext>
            </a:extLst>
          </p:cNvPr>
          <p:cNvGrpSpPr/>
          <p:nvPr/>
        </p:nvGrpSpPr>
        <p:grpSpPr>
          <a:xfrm>
            <a:off x="2066922" y="1773655"/>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8467A59C-1830-4F9C-B8E8-1BC58582B4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CED4EB1F-9237-4463-AD9D-5FA51AF35066}"/>
                </a:ext>
              </a:extLst>
            </p:cNvPr>
            <p:cNvSpPr txBox="1"/>
            <p:nvPr/>
          </p:nvSpPr>
          <p:spPr>
            <a:xfrm>
              <a:off x="633040"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GDP is the value of all final goods and services, those that have reached the furthest stage of production, produced within a year.</a:t>
              </a:r>
            </a:p>
          </p:txBody>
        </p:sp>
      </p:grpSp>
      <p:grpSp>
        <p:nvGrpSpPr>
          <p:cNvPr id="18" name="Group 17">
            <a:extLst>
              <a:ext uri="{FF2B5EF4-FFF2-40B4-BE49-F238E27FC236}">
                <a16:creationId xmlns:a16="http://schemas.microsoft.com/office/drawing/2014/main" id="{E780E0AB-F4F1-403F-913F-1AC8A078F85D}"/>
              </a:ext>
            </a:extLst>
          </p:cNvPr>
          <p:cNvGrpSpPr/>
          <p:nvPr/>
        </p:nvGrpSpPr>
        <p:grpSpPr>
          <a:xfrm>
            <a:off x="2066921" y="2685638"/>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7DD0E20B-201B-4C17-B780-49925F075DE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547984B4-A92E-4455-8833-0CCE6FCFC4CB}"/>
                </a:ext>
              </a:extLst>
            </p:cNvPr>
            <p:cNvSpPr txBox="1"/>
            <p:nvPr/>
          </p:nvSpPr>
          <p:spPr>
            <a:xfrm>
              <a:off x="63304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Double counting </a:t>
              </a:r>
              <a:r>
                <a:rPr lang="en-US" sz="2000" dirty="0">
                  <a:solidFill>
                    <a:schemeClr val="bg1"/>
                  </a:solidFill>
                </a:rPr>
                <a:t>is counting output more than once as it travels through production.</a:t>
              </a:r>
            </a:p>
          </p:txBody>
        </p:sp>
      </p:grpSp>
      <p:grpSp>
        <p:nvGrpSpPr>
          <p:cNvPr id="28" name="Group 27">
            <a:extLst>
              <a:ext uri="{FF2B5EF4-FFF2-40B4-BE49-F238E27FC236}">
                <a16:creationId xmlns:a16="http://schemas.microsoft.com/office/drawing/2014/main" id="{4E027941-4213-4906-8AC4-344359A090AC}"/>
              </a:ext>
            </a:extLst>
          </p:cNvPr>
          <p:cNvGrpSpPr/>
          <p:nvPr/>
        </p:nvGrpSpPr>
        <p:grpSpPr>
          <a:xfrm>
            <a:off x="2066921" y="3597621"/>
            <a:ext cx="8058154" cy="1126779"/>
            <a:chOff x="542923" y="1736761"/>
            <a:chExt cx="8058154" cy="1059575"/>
          </a:xfrm>
          <a:solidFill>
            <a:srgbClr val="627981"/>
          </a:solidFill>
        </p:grpSpPr>
        <p:sp>
          <p:nvSpPr>
            <p:cNvPr id="29" name="Rectangle 28">
              <a:extLst>
                <a:ext uri="{FF2B5EF4-FFF2-40B4-BE49-F238E27FC236}">
                  <a16:creationId xmlns:a16="http://schemas.microsoft.com/office/drawing/2014/main" id="{D8E80630-E881-4B56-B38E-6CDF8ACCD952}"/>
                </a:ext>
              </a:extLst>
            </p:cNvPr>
            <p:cNvSpPr/>
            <p:nvPr/>
          </p:nvSpPr>
          <p:spPr>
            <a:xfrm>
              <a:off x="542923" y="1736761"/>
              <a:ext cx="8058154" cy="10595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1392AAF1-E671-45BD-AD6D-529E9F77307F}"/>
                </a:ext>
              </a:extLst>
            </p:cNvPr>
            <p:cNvSpPr txBox="1"/>
            <p:nvPr/>
          </p:nvSpPr>
          <p:spPr>
            <a:xfrm>
              <a:off x="633040" y="178067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 avoid double counting, statisticians only count the value of final goods and services, not intermediate goods (goods that go into producing other goods).</a:t>
              </a:r>
            </a:p>
          </p:txBody>
        </p:sp>
      </p:grpSp>
    </p:spTree>
    <p:extLst>
      <p:ext uri="{BB962C8B-B14F-4D97-AF65-F5344CB8AC3E}">
        <p14:creationId xmlns:p14="http://schemas.microsoft.com/office/powerpoint/2010/main" val="1455577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3999" y="313487"/>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Other Ways to Measure the Economy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1881184" y="1342788"/>
            <a:ext cx="8429625" cy="1519544"/>
            <a:chOff x="542923" y="1524384"/>
            <a:chExt cx="8058154" cy="1389139"/>
          </a:xfrm>
          <a:solidFill>
            <a:srgbClr val="627981"/>
          </a:solidFill>
        </p:grpSpPr>
        <p:sp>
          <p:nvSpPr>
            <p:cNvPr id="9" name="Rectangle 8"/>
            <p:cNvSpPr/>
            <p:nvPr/>
          </p:nvSpPr>
          <p:spPr>
            <a:xfrm>
              <a:off x="542923" y="1524384"/>
              <a:ext cx="8058154" cy="13891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4" y="1526417"/>
              <a:ext cx="8058153" cy="1306934"/>
            </a:xfrm>
            <a:prstGeom prst="rect">
              <a:avLst/>
            </a:prstGeom>
            <a:grpFill/>
          </p:spPr>
          <p:txBody>
            <a:bodyPr wrap="square" rtlCol="0">
              <a:spAutoFit/>
            </a:bodyPr>
            <a:lstStyle/>
            <a:p>
              <a:pPr algn="ctr">
                <a:lnSpc>
                  <a:spcPct val="150000"/>
                </a:lnSpc>
              </a:pPr>
              <a:r>
                <a:rPr lang="en-US" sz="2000" b="1" dirty="0">
                  <a:solidFill>
                    <a:schemeClr val="bg1"/>
                  </a:solidFill>
                </a:rPr>
                <a:t>Gross National Product (GNP):</a:t>
              </a:r>
            </a:p>
            <a:p>
              <a:pPr algn="ctr">
                <a:lnSpc>
                  <a:spcPct val="150000"/>
                </a:lnSpc>
              </a:pPr>
              <a:r>
                <a:rPr lang="en-US" sz="2000" dirty="0">
                  <a:solidFill>
                    <a:schemeClr val="bg1"/>
                  </a:solidFill>
                </a:rPr>
                <a:t>Measures what a country’s citizens and firms produce, regardless of whether it was produced domestically or internationally</a:t>
              </a:r>
            </a:p>
          </p:txBody>
        </p:sp>
      </p:grpSp>
      <p:grpSp>
        <p:nvGrpSpPr>
          <p:cNvPr id="20" name="Group 19"/>
          <p:cNvGrpSpPr/>
          <p:nvPr/>
        </p:nvGrpSpPr>
        <p:grpSpPr>
          <a:xfrm>
            <a:off x="1881186" y="3236467"/>
            <a:ext cx="8429623" cy="2561339"/>
            <a:chOff x="542921" y="1719777"/>
            <a:chExt cx="8058154" cy="2331534"/>
          </a:xfrm>
          <a:solidFill>
            <a:srgbClr val="627981"/>
          </a:solidFill>
        </p:grpSpPr>
        <p:sp>
          <p:nvSpPr>
            <p:cNvPr id="21" name="Rectangle 20"/>
            <p:cNvSpPr/>
            <p:nvPr/>
          </p:nvSpPr>
          <p:spPr>
            <a:xfrm>
              <a:off x="542921" y="1719777"/>
              <a:ext cx="8058154" cy="23315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68211" y="1844909"/>
              <a:ext cx="7807571" cy="2141844"/>
            </a:xfrm>
            <a:prstGeom prst="rect">
              <a:avLst/>
            </a:prstGeom>
            <a:grpFill/>
          </p:spPr>
          <p:txBody>
            <a:bodyPr wrap="square" rtlCol="0">
              <a:spAutoFit/>
            </a:bodyPr>
            <a:lstStyle/>
            <a:p>
              <a:pPr algn="ctr">
                <a:lnSpc>
                  <a:spcPct val="150000"/>
                </a:lnSpc>
              </a:pPr>
              <a:r>
                <a:rPr lang="en-US" sz="2000" b="1" dirty="0">
                  <a:solidFill>
                    <a:schemeClr val="bg1"/>
                  </a:solidFill>
                </a:rPr>
                <a:t>Net National Product (NNP):</a:t>
              </a:r>
            </a:p>
            <a:p>
              <a:pPr algn="ctr">
                <a:lnSpc>
                  <a:spcPct val="150000"/>
                </a:lnSpc>
              </a:pPr>
              <a:r>
                <a:rPr lang="en-US" sz="2000" dirty="0">
                  <a:solidFill>
                    <a:schemeClr val="bg1"/>
                  </a:solidFill>
                </a:rPr>
                <a:t>GNP minus how much physical capital depreciates due to aging over the course of a year</a:t>
              </a:r>
            </a:p>
            <a:p>
              <a:pPr algn="ctr">
                <a:lnSpc>
                  <a:spcPct val="150000"/>
                </a:lnSpc>
              </a:pPr>
              <a:r>
                <a:rPr lang="en-US" sz="2000" dirty="0">
                  <a:solidFill>
                    <a:schemeClr val="bg1"/>
                  </a:solidFill>
                </a:rPr>
                <a:t>Can be divided into national income (all incomes to business &amp; people) and personal income (only income to people)</a:t>
              </a:r>
            </a:p>
          </p:txBody>
        </p:sp>
      </p:grpSp>
    </p:spTree>
    <p:extLst>
      <p:ext uri="{BB962C8B-B14F-4D97-AF65-F5344CB8AC3E}">
        <p14:creationId xmlns:p14="http://schemas.microsoft.com/office/powerpoint/2010/main" val="38647115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3999" y="313487"/>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 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16" name="Straight Connector 15">
            <a:extLst>
              <a:ext uri="{FF2B5EF4-FFF2-40B4-BE49-F238E27FC236}">
                <a16:creationId xmlns:a16="http://schemas.microsoft.com/office/drawing/2014/main" id="{3D584B09-E72B-471C-B217-E2E00A022637}"/>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9A1747E6-11C4-4427-8707-2094DDCE4632}"/>
              </a:ext>
            </a:extLst>
          </p:cNvPr>
          <p:cNvSpPr txBox="1"/>
          <p:nvPr/>
        </p:nvSpPr>
        <p:spPr>
          <a:xfrm>
            <a:off x="1459464" y="1444454"/>
            <a:ext cx="9273061" cy="1938992"/>
          </a:xfrm>
          <a:prstGeom prst="rect">
            <a:avLst/>
          </a:prstGeom>
          <a:solidFill>
            <a:srgbClr val="627981"/>
          </a:solidFill>
          <a:ln>
            <a:solidFill>
              <a:srgbClr val="627981"/>
            </a:solidFill>
          </a:ln>
        </p:spPr>
        <p:txBody>
          <a:bodyPr wrap="square" rtlCol="0" anchor="ctr">
            <a:spAutoFit/>
          </a:bodyPr>
          <a:lstStyle/>
          <a:p>
            <a:pPr algn="ctr"/>
            <a:endParaRPr lang="en-US" sz="2000" b="0" dirty="0">
              <a:ea typeface="Cambria Math" panose="02040503050406030204" pitchFamily="18" charset="0"/>
            </a:endParaRPr>
          </a:p>
          <a:p>
            <a:pPr algn="ctr"/>
            <a:r>
              <a:rPr lang="en-US" sz="2000" dirty="0">
                <a:solidFill>
                  <a:schemeClr val="bg1"/>
                </a:solidFill>
              </a:rPr>
              <a:t>President Trump imposed tariffs (taxes) on many goods that the U.S. imports from China. Explain how this is likely to affect GDP (1) if China does not reciprocate with tariffs on U.S. goods exported to China and (2) if China imposes tariffs on U.S. goods exported to China.</a:t>
            </a:r>
          </a:p>
          <a:p>
            <a:pPr algn="ctr"/>
            <a:endParaRPr lang="en-US" sz="2000" dirty="0">
              <a:solidFill>
                <a:schemeClr val="bg1"/>
              </a:solidFill>
            </a:endParaRPr>
          </a:p>
        </p:txBody>
      </p:sp>
      <p:pic>
        <p:nvPicPr>
          <p:cNvPr id="5" name="Picture 4" descr="A ship sailing with cargo">
            <a:extLst>
              <a:ext uri="{FF2B5EF4-FFF2-40B4-BE49-F238E27FC236}">
                <a16:creationId xmlns:a16="http://schemas.microsoft.com/office/drawing/2014/main" id="{56F21D1E-B06C-468A-B450-E597D9636C9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23018" y="3646928"/>
            <a:ext cx="4345951" cy="2897585"/>
          </a:xfrm>
          <a:prstGeom prst="rect">
            <a:avLst/>
          </a:prstGeom>
        </p:spPr>
      </p:pic>
    </p:spTree>
    <p:extLst>
      <p:ext uri="{BB962C8B-B14F-4D97-AF65-F5344CB8AC3E}">
        <p14:creationId xmlns:p14="http://schemas.microsoft.com/office/powerpoint/2010/main" val="3013315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3999" y="313487"/>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 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16" name="Straight Connector 15">
            <a:extLst>
              <a:ext uri="{FF2B5EF4-FFF2-40B4-BE49-F238E27FC236}">
                <a16:creationId xmlns:a16="http://schemas.microsoft.com/office/drawing/2014/main" id="{3D584B09-E72B-471C-B217-E2E00A022637}"/>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9A1747E6-11C4-4427-8707-2094DDCE4632}"/>
              </a:ext>
            </a:extLst>
          </p:cNvPr>
          <p:cNvSpPr txBox="1"/>
          <p:nvPr/>
        </p:nvSpPr>
        <p:spPr>
          <a:xfrm>
            <a:off x="1459469" y="1451809"/>
            <a:ext cx="9273061" cy="4708981"/>
          </a:xfrm>
          <a:prstGeom prst="rect">
            <a:avLst/>
          </a:prstGeom>
          <a:solidFill>
            <a:srgbClr val="627981"/>
          </a:solidFill>
          <a:ln>
            <a:solidFill>
              <a:srgbClr val="627981"/>
            </a:solidFill>
          </a:ln>
        </p:spPr>
        <p:txBody>
          <a:bodyPr wrap="square" rtlCol="0" anchor="ctr">
            <a:spAutoFit/>
          </a:bodyPr>
          <a:lstStyle/>
          <a:p>
            <a:pPr algn="ctr"/>
            <a:endParaRPr lang="en-US" sz="2000" b="0" dirty="0">
              <a:ea typeface="Cambria Math" panose="02040503050406030204" pitchFamily="18" charset="0"/>
            </a:endParaRPr>
          </a:p>
          <a:p>
            <a:pPr algn="ctr"/>
            <a:r>
              <a:rPr lang="en-US" sz="2000" dirty="0">
                <a:solidFill>
                  <a:schemeClr val="bg1"/>
                </a:solidFill>
              </a:rPr>
              <a:t>President Trump imposed tariffs (taxes) on many goods that the U.S. imports from China. Explain how this is likely to affect GDP (1) if China does not reciprocate with tariffs on U.S. goods exported to China and (2) if China imposes tariffs on U.S. goods exported to China.</a:t>
            </a:r>
          </a:p>
          <a:p>
            <a:pPr algn="ctr"/>
            <a:endParaRPr lang="en-US" sz="2000" dirty="0">
              <a:solidFill>
                <a:schemeClr val="bg1"/>
              </a:solidFill>
            </a:endParaRPr>
          </a:p>
          <a:p>
            <a:pPr marL="457200" indent="-457200" algn="ctr">
              <a:buAutoNum type="arabicParenBoth"/>
            </a:pPr>
            <a:r>
              <a:rPr lang="en-US" sz="2000" i="1" dirty="0">
                <a:solidFill>
                  <a:schemeClr val="bg1"/>
                </a:solidFill>
              </a:rPr>
              <a:t>If China does not respond by imposing its own tariffs on U.S. goods, U.S. exports would not be affected, but U.S. imports from China would likely decrease. The decrease in imports with exports remaining constant would increase net exports and increase GDP.</a:t>
            </a:r>
          </a:p>
          <a:p>
            <a:pPr marL="457200" indent="-457200" algn="ctr">
              <a:buAutoNum type="arabicParenBoth"/>
            </a:pPr>
            <a:endParaRPr lang="en-US" sz="2000" i="1" dirty="0">
              <a:solidFill>
                <a:schemeClr val="bg1"/>
              </a:solidFill>
            </a:endParaRPr>
          </a:p>
          <a:p>
            <a:pPr marL="457200" indent="-457200" algn="ctr">
              <a:buAutoNum type="arabicParenBoth"/>
            </a:pPr>
            <a:r>
              <a:rPr lang="en-US" sz="2000" i="1" dirty="0">
                <a:solidFill>
                  <a:schemeClr val="bg1"/>
                </a:solidFill>
              </a:rPr>
              <a:t>However, China has already responded with tariffs on U.S. goods sold in China, which will decrease U.S. exports. If the decrease in U.S. exports is larger than the decrease in U.S. imports, net exports will decrease, causing GDP to decrease.</a:t>
            </a:r>
          </a:p>
          <a:p>
            <a:pPr algn="ctr"/>
            <a:endParaRPr lang="en-US" sz="2000" dirty="0">
              <a:solidFill>
                <a:schemeClr val="bg1"/>
              </a:solidFill>
            </a:endParaRPr>
          </a:p>
        </p:txBody>
      </p:sp>
    </p:spTree>
    <p:extLst>
      <p:ext uri="{BB962C8B-B14F-4D97-AF65-F5344CB8AC3E}">
        <p14:creationId xmlns:p14="http://schemas.microsoft.com/office/powerpoint/2010/main" val="20303534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black-and-white photo of people waiting in line during the Great Depression.">
            <a:extLst>
              <a:ext uri="{FF2B5EF4-FFF2-40B4-BE49-F238E27FC236}">
                <a16:creationId xmlns:a16="http://schemas.microsoft.com/office/drawing/2014/main" id="{B9F09A63-E1D8-41C5-B9C3-3375FB716D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92113" y="1383374"/>
            <a:ext cx="4583243" cy="316250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D5F016A1-6289-4596-A8A7-92FFA271A289}"/>
              </a:ext>
            </a:extLst>
          </p:cNvPr>
          <p:cNvSpPr txBox="1"/>
          <p:nvPr/>
        </p:nvSpPr>
        <p:spPr>
          <a:xfrm>
            <a:off x="2192214" y="4861288"/>
            <a:ext cx="7807571" cy="1631216"/>
          </a:xfrm>
          <a:prstGeom prst="rect">
            <a:avLst/>
          </a:prstGeom>
          <a:solidFill>
            <a:srgbClr val="627981"/>
          </a:solidFill>
        </p:spPr>
        <p:txBody>
          <a:bodyPr wrap="square" rtlCol="0">
            <a:spAutoFit/>
          </a:bodyPr>
          <a:lstStyle/>
          <a:p>
            <a:pPr algn="ctr"/>
            <a:r>
              <a:rPr lang="en-US" sz="2000" dirty="0">
                <a:solidFill>
                  <a:schemeClr val="bg1"/>
                </a:solidFill>
              </a:rPr>
              <a:t>People wait in line for relief checks during the Great Depression. During times like this, when many people have trouble making ends meet, it's easy to assess the condition of an economy. It can be more difficult to assess an economy at other times, such as when some people are doing well and others are not.</a:t>
            </a:r>
          </a:p>
        </p:txBody>
      </p:sp>
    </p:spTree>
    <p:extLst>
      <p:ext uri="{BB962C8B-B14F-4D97-AF65-F5344CB8AC3E}">
        <p14:creationId xmlns:p14="http://schemas.microsoft.com/office/powerpoint/2010/main" val="4434565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3999" y="313487"/>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16" name="Straight Connector 15">
            <a:extLst>
              <a:ext uri="{FF2B5EF4-FFF2-40B4-BE49-F238E27FC236}">
                <a16:creationId xmlns:a16="http://schemas.microsoft.com/office/drawing/2014/main" id="{3D584B09-E72B-471C-B217-E2E00A022637}"/>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9A1747E6-11C4-4427-8707-2094DDCE4632}"/>
              </a:ext>
            </a:extLst>
          </p:cNvPr>
          <p:cNvSpPr txBox="1"/>
          <p:nvPr/>
        </p:nvSpPr>
        <p:spPr>
          <a:xfrm>
            <a:off x="1459469" y="1605696"/>
            <a:ext cx="9273061" cy="4401205"/>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Economists generally express the size of a nation's economy as its gross domestic product (GDP), which measures the value of the output of all goods and services produced within the country in a year.</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Economists measure GDP by taking the quantities of all goods and services produced, multiplying them by their prices, and summing the total.</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can divide demand into the following categories: consumption, investment, government spending, exports and imports.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can divide what is produced in the economy into the following categories: durable goods, nondurable goods, services, structures, and change in inventories.</a:t>
            </a:r>
          </a:p>
          <a:p>
            <a:endParaRPr lang="en-US" sz="2000" dirty="0">
              <a:solidFill>
                <a:schemeClr val="bg1"/>
              </a:solidFill>
            </a:endParaRPr>
          </a:p>
        </p:txBody>
      </p:sp>
    </p:spTree>
    <p:extLst>
      <p:ext uri="{BB962C8B-B14F-4D97-AF65-F5344CB8AC3E}">
        <p14:creationId xmlns:p14="http://schemas.microsoft.com/office/powerpoint/2010/main" val="8173665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
          <p:cNvSpPr txBox="1"/>
          <p:nvPr/>
        </p:nvSpPr>
        <p:spPr>
          <a:xfrm>
            <a:off x="1524000" y="2202621"/>
            <a:ext cx="9144000" cy="175432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5400" b="0" i="0" u="none" strike="noStrike" cap="none">
                <a:solidFill>
                  <a:schemeClr val="dk1"/>
                </a:solidFill>
                <a:latin typeface="Century Gothic"/>
                <a:ea typeface="Century Gothic"/>
                <a:cs typeface="Century Gothic"/>
                <a:sym typeface="Century Gothic"/>
              </a:rPr>
              <a:t>Adjusting Nominal Values to Real Values</a:t>
            </a:r>
            <a:endParaRPr/>
          </a:p>
        </p:txBody>
      </p:sp>
      <p:cxnSp>
        <p:nvCxnSpPr>
          <p:cNvPr id="86" name="Google Shape;86;p1"/>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2DA71B46-6958-43B4-AAA4-197500337DA7}"/>
              </a:ext>
            </a:extLst>
          </p:cNvPr>
          <p:cNvGrpSpPr/>
          <p:nvPr/>
        </p:nvGrpSpPr>
        <p:grpSpPr>
          <a:xfrm>
            <a:off x="2066922" y="1585567"/>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43C4A821-3F83-4F02-8D70-DC6E0BFDAD2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159E4816-3F88-4598-A7AC-7282FD48D988}"/>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examining economic statistics, it's crucial to know how the data was measured and if it's been distorted by inflation.</a:t>
              </a:r>
            </a:p>
          </p:txBody>
        </p:sp>
      </p:grpSp>
      <p:grpSp>
        <p:nvGrpSpPr>
          <p:cNvPr id="18" name="Group 17">
            <a:extLst>
              <a:ext uri="{FF2B5EF4-FFF2-40B4-BE49-F238E27FC236}">
                <a16:creationId xmlns:a16="http://schemas.microsoft.com/office/drawing/2014/main" id="{91FB57CB-728A-4EDB-83B9-2EF1D662446F}"/>
              </a:ext>
            </a:extLst>
          </p:cNvPr>
          <p:cNvGrpSpPr/>
          <p:nvPr/>
        </p:nvGrpSpPr>
        <p:grpSpPr>
          <a:xfrm>
            <a:off x="2066922" y="335107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CFC62156-7197-4546-B134-B8F693FD48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C764EB38-D207-437D-B034-E954B79BE7B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nominal value </a:t>
              </a:r>
              <a:r>
                <a:rPr lang="en-US" sz="2000" dirty="0">
                  <a:solidFill>
                    <a:schemeClr val="bg1"/>
                  </a:solidFill>
                </a:rPr>
                <a:t>of any economic statistic means that we measure the statistic in terms of actual prices that exist at the time.</a:t>
              </a:r>
            </a:p>
          </p:txBody>
        </p:sp>
      </p:grpSp>
      <p:grpSp>
        <p:nvGrpSpPr>
          <p:cNvPr id="28" name="Group 27">
            <a:extLst>
              <a:ext uri="{FF2B5EF4-FFF2-40B4-BE49-F238E27FC236}">
                <a16:creationId xmlns:a16="http://schemas.microsoft.com/office/drawing/2014/main" id="{7B6BD57F-493B-4195-95ED-E38A78721ABC}"/>
              </a:ext>
            </a:extLst>
          </p:cNvPr>
          <p:cNvGrpSpPr/>
          <p:nvPr/>
        </p:nvGrpSpPr>
        <p:grpSpPr>
          <a:xfrm>
            <a:off x="2066922" y="2471278"/>
            <a:ext cx="8058155" cy="806935"/>
            <a:chOff x="542922" y="1736761"/>
            <a:chExt cx="8058155" cy="806935"/>
          </a:xfrm>
          <a:solidFill>
            <a:srgbClr val="627981"/>
          </a:solidFill>
        </p:grpSpPr>
        <p:sp>
          <p:nvSpPr>
            <p:cNvPr id="29" name="Rectangle 28">
              <a:extLst>
                <a:ext uri="{FF2B5EF4-FFF2-40B4-BE49-F238E27FC236}">
                  <a16:creationId xmlns:a16="http://schemas.microsoft.com/office/drawing/2014/main" id="{1DD0B19B-C55B-4D76-B369-420DC4A726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7451D819-E2AD-421A-8DB1-31058D7F15A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It's difficult to determine if a rise in GDP is due mainly to a rise in the overall level of prices or to a rise in quantities of goods produced.</a:t>
              </a:r>
            </a:p>
          </p:txBody>
        </p:sp>
      </p:grpSp>
      <p:grpSp>
        <p:nvGrpSpPr>
          <p:cNvPr id="20" name="Group 19">
            <a:extLst>
              <a:ext uri="{FF2B5EF4-FFF2-40B4-BE49-F238E27FC236}">
                <a16:creationId xmlns:a16="http://schemas.microsoft.com/office/drawing/2014/main" id="{95CC4E7A-BF05-4413-8BC1-729D613E469A}"/>
              </a:ext>
            </a:extLst>
          </p:cNvPr>
          <p:cNvGrpSpPr/>
          <p:nvPr/>
        </p:nvGrpSpPr>
        <p:grpSpPr>
          <a:xfrm>
            <a:off x="2066922" y="4230874"/>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4F51A39-81D2-4E4F-89A5-9AED480E59E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97FAE91A-11F9-4002-BF8E-C3378FD0645C}"/>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real value </a:t>
              </a:r>
              <a:r>
                <a:rPr lang="en-US" sz="2000" dirty="0">
                  <a:solidFill>
                    <a:schemeClr val="bg1"/>
                  </a:solidFill>
                </a:rPr>
                <a:t>refers to the same statistic after it has been adjusted for inflation.</a:t>
              </a:r>
            </a:p>
          </p:txBody>
        </p:sp>
      </p:grpSp>
    </p:spTree>
    <p:extLst>
      <p:ext uri="{BB962C8B-B14F-4D97-AF65-F5344CB8AC3E}">
        <p14:creationId xmlns:p14="http://schemas.microsoft.com/office/powerpoint/2010/main" val="41274243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grpSp>
        <p:nvGrpSpPr>
          <p:cNvPr id="119" name="Google Shape;119;g94591cd2a1_0_5"/>
          <p:cNvGrpSpPr/>
          <p:nvPr/>
        </p:nvGrpSpPr>
        <p:grpSpPr>
          <a:xfrm>
            <a:off x="1524001" y="338445"/>
            <a:ext cx="9144000" cy="6332730"/>
            <a:chOff x="-1" y="463132"/>
            <a:chExt cx="9144000" cy="6332730"/>
          </a:xfrm>
        </p:grpSpPr>
        <p:sp>
          <p:nvSpPr>
            <p:cNvPr id="120" name="Google Shape;120;g94591cd2a1_0_5"/>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Nominal and Real GDP</a:t>
              </a:r>
              <a:endParaRPr/>
            </a:p>
          </p:txBody>
        </p:sp>
        <p:sp>
          <p:nvSpPr>
            <p:cNvPr id="121" name="Google Shape;121;g94591cd2a1_0_5"/>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dirty="0">
                  <a:solidFill>
                    <a:schemeClr val="lt1"/>
                  </a:solidFill>
                  <a:latin typeface="Century Gothic"/>
                  <a:ea typeface="Century Gothic"/>
                  <a:cs typeface="Century Gothic"/>
                  <a:sym typeface="Century Gothic"/>
                </a:rPr>
                <a:t>HAWKES</a:t>
              </a:r>
              <a:r>
                <a:rPr lang="en-US" sz="2800" dirty="0">
                  <a:solidFill>
                    <a:schemeClr val="lt1"/>
                  </a:solidFill>
                  <a:latin typeface="Century Gothic"/>
                  <a:ea typeface="Century Gothic"/>
                  <a:cs typeface="Century Gothic"/>
                  <a:sym typeface="Century Gothic"/>
                </a:rPr>
                <a:t> LEARNING</a:t>
              </a:r>
              <a:endParaRPr dirty="0"/>
            </a:p>
          </p:txBody>
        </p:sp>
      </p:grpSp>
      <p:cxnSp>
        <p:nvCxnSpPr>
          <p:cNvPr id="122" name="Google Shape;122;g94591cd2a1_0_5"/>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26" name="Google Shape;126;g94591cd2a1_0_5"/>
          <p:cNvGrpSpPr/>
          <p:nvPr/>
        </p:nvGrpSpPr>
        <p:grpSpPr>
          <a:xfrm>
            <a:off x="2066922" y="1579027"/>
            <a:ext cx="8058300" cy="1239251"/>
            <a:chOff x="542923" y="1736761"/>
            <a:chExt cx="8058300" cy="936698"/>
          </a:xfrm>
          <a:solidFill>
            <a:srgbClr val="627981"/>
          </a:solidFill>
        </p:grpSpPr>
        <p:sp>
          <p:nvSpPr>
            <p:cNvPr id="127" name="Google Shape;127;g94591cd2a1_0_5"/>
            <p:cNvSpPr/>
            <p:nvPr/>
          </p:nvSpPr>
          <p:spPr>
            <a:xfrm>
              <a:off x="542923" y="1736761"/>
              <a:ext cx="8058300" cy="936698"/>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bg1"/>
                </a:solidFill>
                <a:latin typeface="Calibri"/>
                <a:ea typeface="Calibri"/>
                <a:cs typeface="Calibri"/>
                <a:sym typeface="Calibri"/>
              </a:endParaRPr>
            </a:p>
          </p:txBody>
        </p:sp>
        <p:sp>
          <p:nvSpPr>
            <p:cNvPr id="128" name="Google Shape;128;g94591cd2a1_0_5"/>
            <p:cNvSpPr txBox="1"/>
            <p:nvPr/>
          </p:nvSpPr>
          <p:spPr>
            <a:xfrm>
              <a:off x="633045" y="1832676"/>
              <a:ext cx="7807500" cy="302400"/>
            </a:xfrm>
            <a:prstGeom prst="rect">
              <a:avLst/>
            </a:prstGeom>
            <a:grp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bg1"/>
                </a:buClr>
                <a:buSzPts val="2000"/>
                <a:buFont typeface="Arial" panose="020B0604020202020204" pitchFamily="34" charset="0"/>
                <a:buChar char="•"/>
              </a:pPr>
              <a:r>
                <a:rPr lang="en-US" sz="2000" dirty="0">
                  <a:solidFill>
                    <a:schemeClr val="bg1"/>
                  </a:solidFill>
                  <a:latin typeface="Calibri"/>
                  <a:ea typeface="Calibri"/>
                  <a:cs typeface="Calibri"/>
                  <a:sym typeface="Calibri"/>
                </a:rPr>
                <a:t>Nominal GDP is equal to the quantity of every good or service produced, multiplied by the price at which it was sold, summed up for all goods and services.</a:t>
              </a:r>
              <a:endParaRPr dirty="0">
                <a:solidFill>
                  <a:schemeClr val="bg1"/>
                </a:solidFill>
              </a:endParaRPr>
            </a:p>
          </p:txBody>
        </p:sp>
      </p:grpSp>
      <p:grpSp>
        <p:nvGrpSpPr>
          <p:cNvPr id="12" name="Group 11">
            <a:extLst>
              <a:ext uri="{FF2B5EF4-FFF2-40B4-BE49-F238E27FC236}">
                <a16:creationId xmlns:a16="http://schemas.microsoft.com/office/drawing/2014/main" id="{C69AC92D-BE94-4CDF-ABEA-273DDDA1F89E}"/>
              </a:ext>
            </a:extLst>
          </p:cNvPr>
          <p:cNvGrpSpPr/>
          <p:nvPr/>
        </p:nvGrpSpPr>
        <p:grpSpPr>
          <a:xfrm>
            <a:off x="2067068" y="294244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19D1C836-32E7-45D5-B700-585A4FA3C18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7FE32702-CC52-4073-9FC7-0C590A1255C0}"/>
                </a:ext>
              </a:extLst>
            </p:cNvPr>
            <p:cNvSpPr txBox="1"/>
            <p:nvPr/>
          </p:nvSpPr>
          <p:spPr>
            <a:xfrm>
              <a:off x="698549"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Real GDP is equal to nominal GDP divided by the price index, also known as the GDP deflator.</a:t>
              </a: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grpSp>
        <p:nvGrpSpPr>
          <p:cNvPr id="150" name="Google Shape;150;g94591cd2a1_0_25"/>
          <p:cNvGrpSpPr/>
          <p:nvPr/>
        </p:nvGrpSpPr>
        <p:grpSpPr>
          <a:xfrm>
            <a:off x="1523994" y="525270"/>
            <a:ext cx="9144000" cy="6332730"/>
            <a:chOff x="-1" y="463132"/>
            <a:chExt cx="9144000" cy="6332730"/>
          </a:xfrm>
        </p:grpSpPr>
        <p:sp>
          <p:nvSpPr>
            <p:cNvPr id="151" name="Google Shape;151;g94591cd2a1_0_25"/>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GDP Deflator</a:t>
              </a:r>
              <a:endParaRPr sz="3000"/>
            </a:p>
          </p:txBody>
        </p:sp>
        <p:sp>
          <p:nvSpPr>
            <p:cNvPr id="152" name="Google Shape;152;g94591cd2a1_0_25"/>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dirty="0">
                  <a:solidFill>
                    <a:schemeClr val="lt1"/>
                  </a:solidFill>
                  <a:latin typeface="Century Gothic"/>
                  <a:ea typeface="Century Gothic"/>
                  <a:cs typeface="Century Gothic"/>
                  <a:sym typeface="Century Gothic"/>
                </a:rPr>
                <a:t>HAWKES</a:t>
              </a:r>
              <a:r>
                <a:rPr lang="en-US" sz="2800" dirty="0">
                  <a:solidFill>
                    <a:schemeClr val="lt1"/>
                  </a:solidFill>
                  <a:latin typeface="Century Gothic"/>
                  <a:ea typeface="Century Gothic"/>
                  <a:cs typeface="Century Gothic"/>
                  <a:sym typeface="Century Gothic"/>
                </a:rPr>
                <a:t> LEARNING</a:t>
              </a:r>
              <a:endParaRPr dirty="0"/>
            </a:p>
          </p:txBody>
        </p:sp>
      </p:grpSp>
      <p:cxnSp>
        <p:nvCxnSpPr>
          <p:cNvPr id="153" name="Google Shape;153;g94591cd2a1_0_25"/>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54" name="Google Shape;154;g94591cd2a1_0_25"/>
          <p:cNvGrpSpPr/>
          <p:nvPr/>
        </p:nvGrpSpPr>
        <p:grpSpPr>
          <a:xfrm>
            <a:off x="2066922" y="2745102"/>
            <a:ext cx="8058300" cy="1067661"/>
            <a:chOff x="542923" y="1736761"/>
            <a:chExt cx="8058300" cy="807000"/>
          </a:xfrm>
          <a:solidFill>
            <a:srgbClr val="627981"/>
          </a:solidFill>
        </p:grpSpPr>
        <p:sp>
          <p:nvSpPr>
            <p:cNvPr id="155" name="Google Shape;155;g94591cd2a1_0_25"/>
            <p:cNvSpPr/>
            <p:nvPr/>
          </p:nvSpPr>
          <p:spPr>
            <a:xfrm>
              <a:off x="542923" y="1736761"/>
              <a:ext cx="8058300" cy="80700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dk1"/>
                </a:solidFill>
                <a:latin typeface="Calibri"/>
                <a:ea typeface="Calibri"/>
                <a:cs typeface="Calibri"/>
                <a:sym typeface="Calibri"/>
              </a:endParaRPr>
            </a:p>
          </p:txBody>
        </p:sp>
        <p:sp>
          <p:nvSpPr>
            <p:cNvPr id="156" name="Google Shape;156;g94591cd2a1_0_25"/>
            <p:cNvSpPr txBox="1"/>
            <p:nvPr/>
          </p:nvSpPr>
          <p:spPr>
            <a:xfrm>
              <a:off x="633045" y="1986221"/>
              <a:ext cx="7807500" cy="302400"/>
            </a:xfrm>
            <a:prstGeom prst="rect">
              <a:avLst/>
            </a:prstGeom>
            <a:grp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bg1"/>
                </a:buClr>
                <a:buSzPts val="2000"/>
                <a:buFont typeface="Arial" panose="020B0604020202020204" pitchFamily="34" charset="0"/>
                <a:buChar char="•"/>
              </a:pPr>
              <a:r>
                <a:rPr lang="en-US" sz="2000" dirty="0">
                  <a:latin typeface="Calibri"/>
                  <a:ea typeface="Calibri"/>
                  <a:cs typeface="Calibri"/>
                  <a:sym typeface="Calibri"/>
                </a:rPr>
                <a:t> </a:t>
              </a:r>
              <a:endParaRPr sz="2000" dirty="0">
                <a:latin typeface="Calibri"/>
                <a:ea typeface="Calibri"/>
                <a:cs typeface="Calibri"/>
                <a:sym typeface="Calibri"/>
              </a:endParaRPr>
            </a:p>
          </p:txBody>
        </p:sp>
      </p:grpSp>
      <p:grpSp>
        <p:nvGrpSpPr>
          <p:cNvPr id="157" name="Google Shape;157;g94591cd2a1_0_25"/>
          <p:cNvGrpSpPr/>
          <p:nvPr/>
        </p:nvGrpSpPr>
        <p:grpSpPr>
          <a:xfrm>
            <a:off x="2066922" y="1579028"/>
            <a:ext cx="8058300" cy="1067661"/>
            <a:chOff x="542923" y="1736761"/>
            <a:chExt cx="8058300" cy="807000"/>
          </a:xfrm>
          <a:solidFill>
            <a:srgbClr val="627981"/>
          </a:solidFill>
        </p:grpSpPr>
        <p:sp>
          <p:nvSpPr>
            <p:cNvPr id="158" name="Google Shape;158;g94591cd2a1_0_25"/>
            <p:cNvSpPr/>
            <p:nvPr/>
          </p:nvSpPr>
          <p:spPr>
            <a:xfrm>
              <a:off x="542923" y="1736761"/>
              <a:ext cx="8058300" cy="80700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dk1"/>
                </a:solidFill>
                <a:latin typeface="Calibri"/>
                <a:ea typeface="Calibri"/>
                <a:cs typeface="Calibri"/>
                <a:sym typeface="Calibri"/>
              </a:endParaRPr>
            </a:p>
          </p:txBody>
        </p:sp>
        <p:sp>
          <p:nvSpPr>
            <p:cNvPr id="159" name="Google Shape;159;g94591cd2a1_0_25"/>
            <p:cNvSpPr txBox="1"/>
            <p:nvPr/>
          </p:nvSpPr>
          <p:spPr>
            <a:xfrm>
              <a:off x="607285" y="1890992"/>
              <a:ext cx="7807500" cy="302400"/>
            </a:xfrm>
            <a:prstGeom prst="rect">
              <a:avLst/>
            </a:prstGeom>
            <a:grp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bg1"/>
                </a:buClr>
                <a:buSzPts val="2000"/>
                <a:buFont typeface="Arial" panose="020B0604020202020204" pitchFamily="34" charset="0"/>
                <a:buChar char="•"/>
              </a:pPr>
              <a:r>
                <a:rPr lang="en-US" sz="2000" dirty="0">
                  <a:solidFill>
                    <a:schemeClr val="bg1"/>
                  </a:solidFill>
                  <a:latin typeface="Calibri"/>
                  <a:ea typeface="Calibri"/>
                  <a:cs typeface="Calibri"/>
                  <a:sym typeface="Calibri"/>
                </a:rPr>
                <a:t>The </a:t>
              </a:r>
              <a:r>
                <a:rPr lang="en-US" sz="2000" b="1" dirty="0">
                  <a:solidFill>
                    <a:schemeClr val="bg1"/>
                  </a:solidFill>
                  <a:latin typeface="Calibri"/>
                  <a:ea typeface="Calibri"/>
                  <a:cs typeface="Calibri"/>
                  <a:sym typeface="Calibri"/>
                </a:rPr>
                <a:t>GDP deflator </a:t>
              </a:r>
              <a:r>
                <a:rPr lang="en-US" sz="2000" dirty="0">
                  <a:solidFill>
                    <a:schemeClr val="bg1"/>
                  </a:solidFill>
                  <a:latin typeface="Calibri"/>
                  <a:ea typeface="Calibri"/>
                  <a:cs typeface="Calibri"/>
                  <a:sym typeface="Calibri"/>
                </a:rPr>
                <a:t>is a price index measuring the average prices of all final goods and services included in the economy.</a:t>
              </a:r>
              <a:endParaRPr sz="2000" dirty="0">
                <a:solidFill>
                  <a:schemeClr val="bg1"/>
                </a:solidFill>
              </a:endParaRPr>
            </a:p>
          </p:txBody>
        </p:sp>
      </p:grpSp>
      <p:grpSp>
        <p:nvGrpSpPr>
          <p:cNvPr id="160" name="Google Shape;160;g94591cd2a1_0_25"/>
          <p:cNvGrpSpPr/>
          <p:nvPr/>
        </p:nvGrpSpPr>
        <p:grpSpPr>
          <a:xfrm>
            <a:off x="2066850" y="3923935"/>
            <a:ext cx="8058300" cy="1067661"/>
            <a:chOff x="542923" y="1736761"/>
            <a:chExt cx="8058300" cy="807000"/>
          </a:xfrm>
          <a:solidFill>
            <a:srgbClr val="627981"/>
          </a:solidFill>
        </p:grpSpPr>
        <p:sp>
          <p:nvSpPr>
            <p:cNvPr id="161" name="Google Shape;161;g94591cd2a1_0_25"/>
            <p:cNvSpPr/>
            <p:nvPr/>
          </p:nvSpPr>
          <p:spPr>
            <a:xfrm>
              <a:off x="542923" y="1736761"/>
              <a:ext cx="8058300" cy="80700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62" name="Google Shape;162;g94591cd2a1_0_25"/>
            <p:cNvSpPr txBox="1"/>
            <p:nvPr/>
          </p:nvSpPr>
          <p:spPr>
            <a:xfrm>
              <a:off x="633045" y="1986221"/>
              <a:ext cx="7807500" cy="302400"/>
            </a:xfrm>
            <a:prstGeom prst="rect">
              <a:avLst/>
            </a:prstGeom>
            <a:grp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bg1"/>
                </a:buClr>
                <a:buSzPts val="2000"/>
                <a:buFont typeface="Arial" panose="020B0604020202020204" pitchFamily="34" charset="0"/>
                <a:buChar char="•"/>
              </a:pPr>
              <a:r>
                <a:rPr lang="en-US" sz="2000" dirty="0">
                  <a:solidFill>
                    <a:schemeClr val="dk1"/>
                  </a:solidFill>
                  <a:latin typeface="Calibri"/>
                  <a:ea typeface="Calibri"/>
                  <a:cs typeface="Calibri"/>
                  <a:sym typeface="Calibri"/>
                </a:rPr>
                <a:t> </a:t>
              </a:r>
              <a:endParaRPr dirty="0"/>
            </a:p>
          </p:txBody>
        </p:sp>
      </p:grpSp>
      <mc:AlternateContent xmlns:mc="http://schemas.openxmlformats.org/markup-compatibility/2006" xmlns:a14="http://schemas.microsoft.com/office/drawing/2010/main">
        <mc:Choice Requires="a14">
          <p:sp>
            <p:nvSpPr>
              <p:cNvPr id="4" name="Object 3">
                <a:extLst>
                  <a:ext uri="{FF2B5EF4-FFF2-40B4-BE49-F238E27FC236}">
                    <a16:creationId xmlns:a16="http://schemas.microsoft.com/office/drawing/2014/main" id="{2EEB54E7-A9FD-4BCE-AFA6-6A5B6D3FFAC5}"/>
                  </a:ext>
                </a:extLst>
              </p:cNvPr>
              <p:cNvSpPr txBox="1"/>
              <p:nvPr/>
            </p:nvSpPr>
            <p:spPr>
              <a:xfrm>
                <a:off x="2567868" y="2874862"/>
                <a:ext cx="4664266" cy="785650"/>
              </a:xfrm>
              <a:prstGeom prst="rect">
                <a:avLst/>
              </a:prstGeom>
            </p:spPr>
            <p:txBody>
              <a:bodyPr>
                <a:normAutofit/>
              </a:bodyPr>
              <a:lstStyle/>
              <a:p>
                <a:pPr/>
                <a14:m>
                  <m:oMathPara xmlns:m="http://schemas.openxmlformats.org/officeDocument/2006/math">
                    <m:oMathParaPr>
                      <m:jc m:val="left"/>
                    </m:oMathParaPr>
                    <m:oMath xmlns:m="http://schemas.openxmlformats.org/officeDocument/2006/math">
                      <m:r>
                        <m:rPr>
                          <m:nor/>
                        </m:rPr>
                        <a:rPr lang="en-US" sz="2000" i="0" smtClean="0">
                          <a:solidFill>
                            <a:schemeClr val="bg1"/>
                          </a:solidFill>
                          <a:latin typeface="Calibri" panose="020F0502020204030204" pitchFamily="34" charset="0"/>
                          <a:cs typeface="Calibri" panose="020F0502020204030204" pitchFamily="34" charset="0"/>
                        </a:rPr>
                        <m:t>GDP</m:t>
                      </m:r>
                      <m:r>
                        <m:rPr>
                          <m:nor/>
                        </m:rPr>
                        <a:rPr lang="en-US" sz="2000" i="0" smtClean="0">
                          <a:solidFill>
                            <a:schemeClr val="bg1"/>
                          </a:solidFill>
                          <a:latin typeface="Calibri" panose="020F0502020204030204" pitchFamily="34" charset="0"/>
                          <a:cs typeface="Calibri" panose="020F0502020204030204" pitchFamily="34" charset="0"/>
                        </a:rPr>
                        <m:t> </m:t>
                      </m:r>
                      <m:r>
                        <m:rPr>
                          <m:nor/>
                        </m:rPr>
                        <a:rPr lang="en-US" sz="2000" b="0" i="0" smtClean="0">
                          <a:solidFill>
                            <a:schemeClr val="bg1"/>
                          </a:solidFill>
                          <a:latin typeface="Calibri" panose="020F0502020204030204" pitchFamily="34" charset="0"/>
                          <a:cs typeface="Calibri" panose="020F0502020204030204" pitchFamily="34" charset="0"/>
                        </a:rPr>
                        <m:t>d</m:t>
                      </m:r>
                      <m:r>
                        <m:rPr>
                          <m:nor/>
                        </m:rPr>
                        <a:rPr lang="en-US" sz="2000" i="0" smtClean="0">
                          <a:solidFill>
                            <a:schemeClr val="bg1"/>
                          </a:solidFill>
                          <a:latin typeface="Calibri" panose="020F0502020204030204" pitchFamily="34" charset="0"/>
                          <a:cs typeface="Calibri" panose="020F0502020204030204" pitchFamily="34" charset="0"/>
                        </a:rPr>
                        <m:t>eflator</m:t>
                      </m:r>
                      <m:r>
                        <m:rPr>
                          <m:nor/>
                        </m:rPr>
                        <a:rPr lang="en-US" sz="2000" i="0" smtClean="0">
                          <a:solidFill>
                            <a:schemeClr val="bg1"/>
                          </a:solidFill>
                          <a:latin typeface="Calibri" panose="020F0502020204030204" pitchFamily="34" charset="0"/>
                          <a:cs typeface="Calibri" panose="020F0502020204030204" pitchFamily="34" charset="0"/>
                        </a:rPr>
                        <m:t> = </m:t>
                      </m:r>
                      <m:d>
                        <m:dPr>
                          <m:ctrlPr>
                            <a:rPr lang="en-US" sz="2000" b="0" i="1" smtClean="0">
                              <a:solidFill>
                                <a:schemeClr val="bg1"/>
                              </a:solidFill>
                              <a:latin typeface="Cambria Math" panose="02040503050406030204" pitchFamily="18" charset="0"/>
                              <a:cs typeface="Calibri" panose="020F0502020204030204" pitchFamily="34" charset="0"/>
                            </a:rPr>
                          </m:ctrlPr>
                        </m:dPr>
                        <m:e>
                          <m:f>
                            <m:fPr>
                              <m:ctrlPr>
                                <a:rPr lang="en-US" sz="2000" b="0" i="1" smtClean="0">
                                  <a:solidFill>
                                    <a:schemeClr val="bg1"/>
                                  </a:solidFill>
                                  <a:latin typeface="Cambria Math" panose="02040503050406030204" pitchFamily="18" charset="0"/>
                                  <a:cs typeface="Calibri" panose="020F0502020204030204" pitchFamily="34" charset="0"/>
                                </a:rPr>
                              </m:ctrlPr>
                            </m:fPr>
                            <m:num>
                              <m:r>
                                <m:rPr>
                                  <m:sty m:val="p"/>
                                </m:rPr>
                                <a:rPr lang="en-US" sz="2000" b="0" i="0" smtClean="0">
                                  <a:solidFill>
                                    <a:schemeClr val="bg1"/>
                                  </a:solidFill>
                                  <a:latin typeface="Cambria Math" panose="02040503050406030204" pitchFamily="18" charset="0"/>
                                  <a:cs typeface="Calibri" panose="020F0502020204030204" pitchFamily="34" charset="0"/>
                                </a:rPr>
                                <m:t>nominal</m:t>
                              </m:r>
                              <m:r>
                                <a:rPr lang="en-US" sz="2000" b="0" i="0" smtClean="0">
                                  <a:solidFill>
                                    <a:schemeClr val="bg1"/>
                                  </a:solidFill>
                                  <a:latin typeface="Cambria Math" panose="02040503050406030204" pitchFamily="18" charset="0"/>
                                  <a:cs typeface="Calibri" panose="020F0502020204030204" pitchFamily="34" charset="0"/>
                                </a:rPr>
                                <m:t> </m:t>
                              </m:r>
                              <m:r>
                                <m:rPr>
                                  <m:sty m:val="p"/>
                                </m:rPr>
                                <a:rPr lang="en-US" sz="2000" b="0" i="0" smtClean="0">
                                  <a:solidFill>
                                    <a:schemeClr val="bg1"/>
                                  </a:solidFill>
                                  <a:latin typeface="Cambria Math" panose="02040503050406030204" pitchFamily="18" charset="0"/>
                                  <a:cs typeface="Calibri" panose="020F0502020204030204" pitchFamily="34" charset="0"/>
                                </a:rPr>
                                <m:t>GDP</m:t>
                              </m:r>
                            </m:num>
                            <m:den>
                              <m:r>
                                <m:rPr>
                                  <m:sty m:val="p"/>
                                </m:rPr>
                                <a:rPr lang="en-US" sz="2000" b="0" i="0" smtClean="0">
                                  <a:solidFill>
                                    <a:schemeClr val="bg1"/>
                                  </a:solidFill>
                                  <a:latin typeface="Cambria Math" panose="02040503050406030204" pitchFamily="18" charset="0"/>
                                  <a:cs typeface="Calibri" panose="020F0502020204030204" pitchFamily="34" charset="0"/>
                                </a:rPr>
                                <m:t>real</m:t>
                              </m:r>
                              <m:r>
                                <a:rPr lang="en-US" sz="2000" b="0" i="0" smtClean="0">
                                  <a:solidFill>
                                    <a:schemeClr val="bg1"/>
                                  </a:solidFill>
                                  <a:latin typeface="Cambria Math" panose="02040503050406030204" pitchFamily="18" charset="0"/>
                                  <a:cs typeface="Calibri" panose="020F0502020204030204" pitchFamily="34" charset="0"/>
                                </a:rPr>
                                <m:t> </m:t>
                              </m:r>
                              <m:r>
                                <m:rPr>
                                  <m:sty m:val="p"/>
                                </m:rPr>
                                <a:rPr lang="en-US" sz="2000" b="0" i="0" smtClean="0">
                                  <a:solidFill>
                                    <a:schemeClr val="bg1"/>
                                  </a:solidFill>
                                  <a:latin typeface="Cambria Math" panose="02040503050406030204" pitchFamily="18" charset="0"/>
                                  <a:cs typeface="Calibri" panose="020F0502020204030204" pitchFamily="34" charset="0"/>
                                </a:rPr>
                                <m:t>GDP</m:t>
                              </m:r>
                            </m:den>
                          </m:f>
                        </m:e>
                      </m:d>
                      <m:r>
                        <a:rPr lang="en-US" sz="2000" i="1">
                          <a:solidFill>
                            <a:schemeClr val="bg1"/>
                          </a:solidFill>
                          <a:latin typeface="Cambria Math" panose="02040503050406030204" pitchFamily="18" charset="0"/>
                        </a:rPr>
                        <m:t>×100</m:t>
                      </m:r>
                    </m:oMath>
                  </m:oMathPara>
                </a14:m>
                <a:endParaRPr lang="en-US" sz="2000" dirty="0">
                  <a:solidFill>
                    <a:schemeClr val="bg1"/>
                  </a:solidFill>
                  <a:latin typeface="Calibri" panose="020F0502020204030204" pitchFamily="34" charset="0"/>
                  <a:cs typeface="Calibri" panose="020F0502020204030204" pitchFamily="34" charset="0"/>
                </a:endParaRPr>
              </a:p>
            </p:txBody>
          </p:sp>
        </mc:Choice>
        <mc:Fallback xmlns="">
          <p:sp>
            <p:nvSpPr>
              <p:cNvPr id="4" name="Object 3">
                <a:extLst>
                  <a:ext uri="{FF2B5EF4-FFF2-40B4-BE49-F238E27FC236}">
                    <a16:creationId xmlns:a16="http://schemas.microsoft.com/office/drawing/2014/main" id="{2EEB54E7-A9FD-4BCE-AFA6-6A5B6D3FFAC5}"/>
                  </a:ext>
                </a:extLst>
              </p:cNvPr>
              <p:cNvSpPr txBox="1">
                <a:spLocks noRot="1" noChangeAspect="1" noMove="1" noResize="1" noEditPoints="1" noAdjustHandles="1" noChangeArrowheads="1" noChangeShapeType="1" noTextEdit="1"/>
              </p:cNvSpPr>
              <p:nvPr/>
            </p:nvSpPr>
            <p:spPr>
              <a:xfrm>
                <a:off x="2567868" y="2874862"/>
                <a:ext cx="4664266" cy="785650"/>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Object 4">
                <a:extLst>
                  <a:ext uri="{FF2B5EF4-FFF2-40B4-BE49-F238E27FC236}">
                    <a16:creationId xmlns:a16="http://schemas.microsoft.com/office/drawing/2014/main" id="{54632D2D-991B-4D1F-947F-A97B74BDAB0B}"/>
                  </a:ext>
                </a:extLst>
              </p:cNvPr>
              <p:cNvSpPr txBox="1"/>
              <p:nvPr/>
            </p:nvSpPr>
            <p:spPr>
              <a:xfrm>
                <a:off x="2567868" y="4074255"/>
                <a:ext cx="4113423" cy="1067661"/>
              </a:xfrm>
              <a:prstGeom prst="rect">
                <a:avLst/>
              </a:prstGeom>
            </p:spPr>
            <p:txBody>
              <a:bodyPr>
                <a:normAutofit/>
              </a:bodyPr>
              <a:lstStyle/>
              <a:p>
                <a:pPr/>
                <a14:m>
                  <m:oMathPara xmlns:m="http://schemas.openxmlformats.org/officeDocument/2006/math">
                    <m:oMathParaPr>
                      <m:jc m:val="left"/>
                    </m:oMathParaPr>
                    <m:oMath xmlns:m="http://schemas.openxmlformats.org/officeDocument/2006/math">
                      <m:r>
                        <m:rPr>
                          <m:nor/>
                        </m:rPr>
                        <a:rPr lang="en-US" sz="2000">
                          <a:solidFill>
                            <a:schemeClr val="bg1"/>
                          </a:solidFill>
                          <a:latin typeface="Cambria Math" panose="02040503050406030204" pitchFamily="18" charset="0"/>
                          <a:cs typeface="Calibri" panose="020F0502020204030204" pitchFamily="34" charset="0"/>
                        </a:rPr>
                        <m:t>r</m:t>
                      </m:r>
                      <m:r>
                        <m:rPr>
                          <m:nor/>
                        </m:rPr>
                        <a:rPr lang="en-US" sz="2000" i="0" smtClean="0">
                          <a:solidFill>
                            <a:schemeClr val="bg1"/>
                          </a:solidFill>
                          <a:latin typeface="Calibri" panose="020F0502020204030204" pitchFamily="34" charset="0"/>
                          <a:cs typeface="Calibri" panose="020F0502020204030204" pitchFamily="34" charset="0"/>
                        </a:rPr>
                        <m:t>eal</m:t>
                      </m:r>
                      <m:r>
                        <m:rPr>
                          <m:nor/>
                        </m:rPr>
                        <a:rPr lang="en-US" sz="2000" i="0" smtClean="0">
                          <a:solidFill>
                            <a:schemeClr val="bg1"/>
                          </a:solidFill>
                          <a:latin typeface="Calibri" panose="020F0502020204030204" pitchFamily="34" charset="0"/>
                          <a:cs typeface="Calibri" panose="020F0502020204030204" pitchFamily="34" charset="0"/>
                        </a:rPr>
                        <m:t> </m:t>
                      </m:r>
                      <m:r>
                        <m:rPr>
                          <m:nor/>
                        </m:rPr>
                        <a:rPr lang="en-US" sz="2000" i="0" smtClean="0">
                          <a:solidFill>
                            <a:schemeClr val="bg1"/>
                          </a:solidFill>
                          <a:latin typeface="Calibri" panose="020F0502020204030204" pitchFamily="34" charset="0"/>
                          <a:cs typeface="Calibri" panose="020F0502020204030204" pitchFamily="34" charset="0"/>
                        </a:rPr>
                        <m:t>GDP</m:t>
                      </m:r>
                      <m:r>
                        <m:rPr>
                          <m:nor/>
                        </m:rPr>
                        <a:rPr lang="en-US" sz="2000" i="0" smtClean="0">
                          <a:solidFill>
                            <a:schemeClr val="bg1"/>
                          </a:solidFill>
                          <a:latin typeface="Calibri" panose="020F0502020204030204" pitchFamily="34" charset="0"/>
                          <a:cs typeface="Calibri" panose="020F0502020204030204" pitchFamily="34" charset="0"/>
                        </a:rPr>
                        <m:t> = </m:t>
                      </m:r>
                      <m:f>
                        <m:fPr>
                          <m:ctrlPr>
                            <a:rPr lang="en-US" sz="2000" i="1">
                              <a:solidFill>
                                <a:schemeClr val="bg1"/>
                              </a:solidFill>
                              <a:latin typeface="Cambria Math" panose="02040503050406030204" pitchFamily="18" charset="0"/>
                            </a:rPr>
                          </m:ctrlPr>
                        </m:fPr>
                        <m:num>
                          <m:r>
                            <m:rPr>
                              <m:nor/>
                            </m:rPr>
                            <a:rPr lang="en-US" sz="2000" b="0" i="0" smtClean="0">
                              <a:solidFill>
                                <a:schemeClr val="bg1"/>
                              </a:solidFill>
                              <a:latin typeface="Cambria Math" panose="02040503050406030204" pitchFamily="18" charset="0"/>
                            </a:rPr>
                            <m:t>n</m:t>
                          </m:r>
                          <m:r>
                            <m:rPr>
                              <m:nor/>
                            </m:rPr>
                            <a:rPr lang="en-US" sz="2000" i="0">
                              <a:solidFill>
                                <a:schemeClr val="bg1"/>
                              </a:solidFill>
                              <a:latin typeface="Calibri" panose="020F0502020204030204" pitchFamily="34" charset="0"/>
                              <a:cs typeface="Calibri" panose="020F0502020204030204" pitchFamily="34" charset="0"/>
                            </a:rPr>
                            <m:t>ominal</m:t>
                          </m:r>
                          <m:r>
                            <m:rPr>
                              <m:nor/>
                            </m:rPr>
                            <a:rPr lang="en-US" sz="2000" i="0">
                              <a:solidFill>
                                <a:schemeClr val="bg1"/>
                              </a:solidFill>
                              <a:latin typeface="Calibri" panose="020F0502020204030204" pitchFamily="34" charset="0"/>
                              <a:cs typeface="Calibri" panose="020F0502020204030204" pitchFamily="34" charset="0"/>
                            </a:rPr>
                            <m:t> </m:t>
                          </m:r>
                          <m:r>
                            <m:rPr>
                              <m:nor/>
                            </m:rPr>
                            <a:rPr lang="en-US" sz="2000" i="0">
                              <a:solidFill>
                                <a:schemeClr val="bg1"/>
                              </a:solidFill>
                              <a:latin typeface="Calibri" panose="020F0502020204030204" pitchFamily="34" charset="0"/>
                              <a:cs typeface="Calibri" panose="020F0502020204030204" pitchFamily="34" charset="0"/>
                            </a:rPr>
                            <m:t>GDP</m:t>
                          </m:r>
                        </m:num>
                        <m:den>
                          <m:r>
                            <m:rPr>
                              <m:nor/>
                            </m:rPr>
                            <a:rPr lang="en-US" sz="2000" b="0" i="0" smtClean="0">
                              <a:solidFill>
                                <a:schemeClr val="bg1"/>
                              </a:solidFill>
                              <a:latin typeface="Cambria Math" panose="02040503050406030204" pitchFamily="18" charset="0"/>
                              <a:cs typeface="Calibri" panose="020F0502020204030204" pitchFamily="34" charset="0"/>
                            </a:rPr>
                            <m:t>p</m:t>
                          </m:r>
                          <m:r>
                            <m:rPr>
                              <m:nor/>
                            </m:rPr>
                            <a:rPr lang="en-US" sz="2000" i="0">
                              <a:solidFill>
                                <a:schemeClr val="bg1"/>
                              </a:solidFill>
                              <a:latin typeface="Calibri" panose="020F0502020204030204" pitchFamily="34" charset="0"/>
                              <a:cs typeface="Calibri" panose="020F0502020204030204" pitchFamily="34" charset="0"/>
                            </a:rPr>
                            <m:t>rice</m:t>
                          </m:r>
                          <m:r>
                            <m:rPr>
                              <m:nor/>
                            </m:rPr>
                            <a:rPr lang="en-US" sz="2000" i="0">
                              <a:solidFill>
                                <a:schemeClr val="bg1"/>
                              </a:solidFill>
                              <a:latin typeface="Calibri" panose="020F0502020204030204" pitchFamily="34" charset="0"/>
                              <a:cs typeface="Calibri" panose="020F0502020204030204" pitchFamily="34" charset="0"/>
                            </a:rPr>
                            <m:t> </m:t>
                          </m:r>
                          <m:r>
                            <m:rPr>
                              <m:nor/>
                            </m:rPr>
                            <a:rPr lang="en-US" sz="2000" b="0" i="0" smtClean="0">
                              <a:solidFill>
                                <a:schemeClr val="bg1"/>
                              </a:solidFill>
                              <a:latin typeface="Calibri" panose="020F0502020204030204" pitchFamily="34" charset="0"/>
                              <a:cs typeface="Calibri" panose="020F0502020204030204" pitchFamily="34" charset="0"/>
                            </a:rPr>
                            <m:t>i</m:t>
                          </m:r>
                          <m:r>
                            <m:rPr>
                              <m:nor/>
                            </m:rPr>
                            <a:rPr lang="en-US" sz="2000" i="0">
                              <a:solidFill>
                                <a:schemeClr val="bg1"/>
                              </a:solidFill>
                              <a:latin typeface="Calibri" panose="020F0502020204030204" pitchFamily="34" charset="0"/>
                              <a:cs typeface="Calibri" panose="020F0502020204030204" pitchFamily="34" charset="0"/>
                            </a:rPr>
                            <m:t>ndex</m:t>
                          </m:r>
                          <m:r>
                            <m:rPr>
                              <m:nor/>
                            </m:rPr>
                            <a:rPr lang="en-US" sz="2000" i="0">
                              <a:solidFill>
                                <a:schemeClr val="bg1"/>
                              </a:solidFill>
                              <a:latin typeface="Calibri" panose="020F0502020204030204" pitchFamily="34" charset="0"/>
                              <a:cs typeface="Calibri" panose="020F0502020204030204" pitchFamily="34" charset="0"/>
                            </a:rPr>
                            <m:t>/</m:t>
                          </m:r>
                          <m:r>
                            <a:rPr lang="en-US" sz="2000" i="1">
                              <a:solidFill>
                                <a:schemeClr val="bg1"/>
                              </a:solidFill>
                              <a:latin typeface="Cambria Math" panose="02040503050406030204" pitchFamily="18" charset="0"/>
                            </a:rPr>
                            <m:t>100</m:t>
                          </m:r>
                        </m:den>
                      </m:f>
                    </m:oMath>
                  </m:oMathPara>
                </a14:m>
                <a:endParaRPr lang="en-US" sz="2000" dirty="0">
                  <a:solidFill>
                    <a:schemeClr val="bg1"/>
                  </a:solidFill>
                  <a:latin typeface="Calibri" panose="020F0502020204030204" pitchFamily="34" charset="0"/>
                  <a:cs typeface="Calibri" panose="020F0502020204030204" pitchFamily="34" charset="0"/>
                </a:endParaRPr>
              </a:p>
            </p:txBody>
          </p:sp>
        </mc:Choice>
        <mc:Fallback xmlns="">
          <p:sp>
            <p:nvSpPr>
              <p:cNvPr id="5" name="Object 4">
                <a:extLst>
                  <a:ext uri="{FF2B5EF4-FFF2-40B4-BE49-F238E27FC236}">
                    <a16:creationId xmlns:a16="http://schemas.microsoft.com/office/drawing/2014/main" id="{54632D2D-991B-4D1F-947F-A97B74BDAB0B}"/>
                  </a:ext>
                </a:extLst>
              </p:cNvPr>
              <p:cNvSpPr txBox="1">
                <a:spLocks noRot="1" noChangeAspect="1" noMove="1" noResize="1" noEditPoints="1" noAdjustHandles="1" noChangeArrowheads="1" noChangeShapeType="1" noTextEdit="1"/>
              </p:cNvSpPr>
              <p:nvPr/>
            </p:nvSpPr>
            <p:spPr>
              <a:xfrm>
                <a:off x="2567868" y="4074255"/>
                <a:ext cx="4113423" cy="1067661"/>
              </a:xfrm>
              <a:prstGeom prst="rect">
                <a:avLst/>
              </a:prstGeom>
              <a:blipFill>
                <a:blip r:embed="rId4"/>
                <a:stretch>
                  <a:fillRect/>
                </a:stretch>
              </a:blipFill>
            </p:spPr>
            <p:txBody>
              <a:bodyPr/>
              <a:lstStyle/>
              <a:p>
                <a:r>
                  <a:rPr lang="en-US">
                    <a:noFill/>
                  </a:rPr>
                  <a:t> </a:t>
                </a:r>
              </a:p>
            </p:txBody>
          </p:sp>
        </mc:Fallback>
      </mc:AlternateContent>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grpSp>
        <p:nvGrpSpPr>
          <p:cNvPr id="150" name="Google Shape;150;g94591cd2a1_0_25"/>
          <p:cNvGrpSpPr/>
          <p:nvPr/>
        </p:nvGrpSpPr>
        <p:grpSpPr>
          <a:xfrm>
            <a:off x="1523994" y="525270"/>
            <a:ext cx="9144000" cy="6332730"/>
            <a:chOff x="-1" y="463132"/>
            <a:chExt cx="9144000" cy="6332730"/>
          </a:xfrm>
        </p:grpSpPr>
        <p:sp>
          <p:nvSpPr>
            <p:cNvPr id="151" name="Google Shape;151;g94591cd2a1_0_25"/>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GDP Deflator</a:t>
              </a:r>
              <a:endParaRPr sz="3000"/>
            </a:p>
          </p:txBody>
        </p:sp>
        <p:sp>
          <p:nvSpPr>
            <p:cNvPr id="152" name="Google Shape;152;g94591cd2a1_0_25"/>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dirty="0">
                  <a:solidFill>
                    <a:schemeClr val="lt1"/>
                  </a:solidFill>
                  <a:latin typeface="Century Gothic"/>
                  <a:ea typeface="Century Gothic"/>
                  <a:cs typeface="Century Gothic"/>
                  <a:sym typeface="Century Gothic"/>
                </a:rPr>
                <a:t>HAWKES</a:t>
              </a:r>
              <a:r>
                <a:rPr lang="en-US" sz="2800" dirty="0">
                  <a:solidFill>
                    <a:schemeClr val="lt1"/>
                  </a:solidFill>
                  <a:latin typeface="Century Gothic"/>
                  <a:ea typeface="Century Gothic"/>
                  <a:cs typeface="Century Gothic"/>
                  <a:sym typeface="Century Gothic"/>
                </a:rPr>
                <a:t> LEARNING</a:t>
              </a:r>
              <a:endParaRPr dirty="0"/>
            </a:p>
          </p:txBody>
        </p:sp>
      </p:grpSp>
      <p:cxnSp>
        <p:nvCxnSpPr>
          <p:cNvPr id="153" name="Google Shape;153;g94591cd2a1_0_25"/>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sp>
        <p:nvSpPr>
          <p:cNvPr id="162" name="Google Shape;162;g94591cd2a1_0_25"/>
          <p:cNvSpPr txBox="1"/>
          <p:nvPr/>
        </p:nvSpPr>
        <p:spPr>
          <a:xfrm>
            <a:off x="3128242" y="5962951"/>
            <a:ext cx="6252214" cy="554085"/>
          </a:xfrm>
          <a:prstGeom prst="rect">
            <a:avLst/>
          </a:prstGeom>
          <a:solidFill>
            <a:srgbClr val="627981"/>
          </a:solidFill>
          <a:ln>
            <a:noFill/>
          </a:ln>
        </p:spPr>
        <p:txBody>
          <a:bodyPr spcFirstLastPara="1" wrap="square" lIns="91425" tIns="45700" rIns="91425" bIns="45700" anchor="ctr" anchorCtr="0">
            <a:noAutofit/>
          </a:bodyPr>
          <a:lstStyle/>
          <a:p>
            <a:pPr marL="101600" marR="0" lvl="0" algn="ctr" rtl="0">
              <a:spcBef>
                <a:spcPts val="0"/>
              </a:spcBef>
              <a:spcAft>
                <a:spcPts val="0"/>
              </a:spcAft>
              <a:buClr>
                <a:schemeClr val="bg1"/>
              </a:buClr>
              <a:buSzPts val="2000"/>
            </a:pPr>
            <a:r>
              <a:rPr lang="en-US" sz="2000" dirty="0">
                <a:solidFill>
                  <a:schemeClr val="bg1"/>
                </a:solidFill>
                <a:latin typeface="Calibri"/>
                <a:ea typeface="Calibri"/>
                <a:cs typeface="Calibri"/>
                <a:sym typeface="Calibri"/>
              </a:rPr>
              <a:t>The GDP deflator from 1960 to 2015.</a:t>
            </a:r>
            <a:endParaRPr dirty="0">
              <a:solidFill>
                <a:schemeClr val="bg1"/>
              </a:solidFill>
            </a:endParaRPr>
          </a:p>
        </p:txBody>
      </p:sp>
      <mc:AlternateContent xmlns:mc="http://schemas.openxmlformats.org/markup-compatibility/2006" xmlns:a14="http://schemas.microsoft.com/office/drawing/2010/main">
        <mc:Choice Requires="a14">
          <p:sp>
            <p:nvSpPr>
              <p:cNvPr id="4" name="Object 3">
                <a:extLst>
                  <a:ext uri="{FF2B5EF4-FFF2-40B4-BE49-F238E27FC236}">
                    <a16:creationId xmlns:a16="http://schemas.microsoft.com/office/drawing/2014/main" id="{2EEB54E7-A9FD-4BCE-AFA6-6A5B6D3FFAC5}"/>
                  </a:ext>
                </a:extLst>
              </p:cNvPr>
              <p:cNvSpPr txBox="1"/>
              <p:nvPr/>
            </p:nvSpPr>
            <p:spPr>
              <a:xfrm>
                <a:off x="2567940" y="2931484"/>
                <a:ext cx="4664266" cy="785650"/>
              </a:xfrm>
              <a:prstGeom prst="rect">
                <a:avLst/>
              </a:prstGeom>
            </p:spPr>
            <p:txBody>
              <a:bodyPr>
                <a:normAutofit/>
              </a:bodyPr>
              <a:lstStyle/>
              <a:p>
                <a:pPr/>
                <a14:m>
                  <m:oMathPara xmlns:m="http://schemas.openxmlformats.org/officeDocument/2006/math">
                    <m:oMathParaPr>
                      <m:jc m:val="left"/>
                    </m:oMathParaPr>
                    <m:oMath xmlns:m="http://schemas.openxmlformats.org/officeDocument/2006/math">
                      <m:r>
                        <m:rPr>
                          <m:nor/>
                        </m:rPr>
                        <a:rPr lang="en-US" sz="2000" i="0" smtClean="0">
                          <a:solidFill>
                            <a:schemeClr val="bg1"/>
                          </a:solidFill>
                          <a:latin typeface="Calibri" panose="020F0502020204030204" pitchFamily="34" charset="0"/>
                          <a:cs typeface="Calibri" panose="020F0502020204030204" pitchFamily="34" charset="0"/>
                        </a:rPr>
                        <m:t>GDP</m:t>
                      </m:r>
                      <m:r>
                        <m:rPr>
                          <m:nor/>
                        </m:rPr>
                        <a:rPr lang="en-US" sz="2000" i="0" smtClean="0">
                          <a:solidFill>
                            <a:schemeClr val="bg1"/>
                          </a:solidFill>
                          <a:latin typeface="Calibri" panose="020F0502020204030204" pitchFamily="34" charset="0"/>
                          <a:cs typeface="Calibri" panose="020F0502020204030204" pitchFamily="34" charset="0"/>
                        </a:rPr>
                        <m:t> </m:t>
                      </m:r>
                      <m:r>
                        <m:rPr>
                          <m:nor/>
                        </m:rPr>
                        <a:rPr lang="en-US" sz="2000" i="0" smtClean="0">
                          <a:solidFill>
                            <a:schemeClr val="bg1"/>
                          </a:solidFill>
                          <a:latin typeface="Calibri" panose="020F0502020204030204" pitchFamily="34" charset="0"/>
                          <a:cs typeface="Calibri" panose="020F0502020204030204" pitchFamily="34" charset="0"/>
                        </a:rPr>
                        <m:t>Deflator</m:t>
                      </m:r>
                      <m:r>
                        <m:rPr>
                          <m:nor/>
                        </m:rPr>
                        <a:rPr lang="en-US" sz="2000" i="0" smtClean="0">
                          <a:solidFill>
                            <a:schemeClr val="bg1"/>
                          </a:solidFill>
                          <a:latin typeface="Calibri" panose="020F0502020204030204" pitchFamily="34" charset="0"/>
                          <a:cs typeface="Calibri" panose="020F0502020204030204" pitchFamily="34" charset="0"/>
                        </a:rPr>
                        <m:t> = </m:t>
                      </m:r>
                      <m:r>
                        <a:rPr lang="en-US" sz="2000" i="1">
                          <a:solidFill>
                            <a:schemeClr val="bg1"/>
                          </a:solidFill>
                          <a:latin typeface="Cambria Math" panose="02040503050406030204" pitchFamily="18" charset="0"/>
                        </a:rPr>
                        <m:t>(</m:t>
                      </m:r>
                      <m:f>
                        <m:fPr>
                          <m:ctrlPr>
                            <a:rPr lang="en-US" sz="2000" i="1">
                              <a:solidFill>
                                <a:schemeClr val="bg1"/>
                              </a:solidFill>
                              <a:latin typeface="Cambria Math" panose="02040503050406030204" pitchFamily="18" charset="0"/>
                            </a:rPr>
                          </m:ctrlPr>
                        </m:fPr>
                        <m:num>
                          <m:r>
                            <m:rPr>
                              <m:nor/>
                            </m:rPr>
                            <a:rPr lang="en-US" sz="2000" i="0">
                              <a:solidFill>
                                <a:schemeClr val="bg1"/>
                              </a:solidFill>
                              <a:latin typeface="Calibri" panose="020F0502020204030204" pitchFamily="34" charset="0"/>
                              <a:cs typeface="Calibri" panose="020F0502020204030204" pitchFamily="34" charset="0"/>
                            </a:rPr>
                            <m:t>Nominal</m:t>
                          </m:r>
                          <m:r>
                            <m:rPr>
                              <m:nor/>
                            </m:rPr>
                            <a:rPr lang="en-US" sz="2000" i="0">
                              <a:solidFill>
                                <a:schemeClr val="bg1"/>
                              </a:solidFill>
                              <a:latin typeface="Calibri" panose="020F0502020204030204" pitchFamily="34" charset="0"/>
                              <a:cs typeface="Calibri" panose="020F0502020204030204" pitchFamily="34" charset="0"/>
                            </a:rPr>
                            <m:t> </m:t>
                          </m:r>
                          <m:r>
                            <m:rPr>
                              <m:nor/>
                            </m:rPr>
                            <a:rPr lang="en-US" sz="2000" i="0">
                              <a:solidFill>
                                <a:schemeClr val="bg1"/>
                              </a:solidFill>
                              <a:latin typeface="Calibri" panose="020F0502020204030204" pitchFamily="34" charset="0"/>
                              <a:cs typeface="Calibri" panose="020F0502020204030204" pitchFamily="34" charset="0"/>
                            </a:rPr>
                            <m:t>GDP</m:t>
                          </m:r>
                        </m:num>
                        <m:den>
                          <m:r>
                            <m:rPr>
                              <m:nor/>
                            </m:rPr>
                            <a:rPr lang="en-US" sz="2000" i="0">
                              <a:solidFill>
                                <a:schemeClr val="bg1"/>
                              </a:solidFill>
                              <a:latin typeface="Calibri" panose="020F0502020204030204" pitchFamily="34" charset="0"/>
                              <a:cs typeface="Calibri" panose="020F0502020204030204" pitchFamily="34" charset="0"/>
                            </a:rPr>
                            <m:t>Real</m:t>
                          </m:r>
                          <m:r>
                            <m:rPr>
                              <m:nor/>
                            </m:rPr>
                            <a:rPr lang="en-US" sz="2000" i="0">
                              <a:solidFill>
                                <a:schemeClr val="bg1"/>
                              </a:solidFill>
                              <a:latin typeface="Calibri" panose="020F0502020204030204" pitchFamily="34" charset="0"/>
                              <a:cs typeface="Calibri" panose="020F0502020204030204" pitchFamily="34" charset="0"/>
                            </a:rPr>
                            <m:t> </m:t>
                          </m:r>
                          <m:r>
                            <m:rPr>
                              <m:nor/>
                            </m:rPr>
                            <a:rPr lang="en-US" sz="2000" i="0">
                              <a:solidFill>
                                <a:schemeClr val="bg1"/>
                              </a:solidFill>
                              <a:latin typeface="Calibri" panose="020F0502020204030204" pitchFamily="34" charset="0"/>
                              <a:cs typeface="Calibri" panose="020F0502020204030204" pitchFamily="34" charset="0"/>
                            </a:rPr>
                            <m:t>GDP</m:t>
                          </m:r>
                        </m:den>
                      </m:f>
                      <m:r>
                        <a:rPr lang="en-US" sz="2000" i="1">
                          <a:solidFill>
                            <a:schemeClr val="bg1"/>
                          </a:solidFill>
                          <a:latin typeface="Cambria Math" panose="02040503050406030204" pitchFamily="18" charset="0"/>
                        </a:rPr>
                        <m:t>)×100</m:t>
                      </m:r>
                    </m:oMath>
                  </m:oMathPara>
                </a14:m>
                <a:endParaRPr lang="en-US" sz="2000" dirty="0">
                  <a:solidFill>
                    <a:schemeClr val="bg1"/>
                  </a:solidFill>
                  <a:latin typeface="Calibri" panose="020F0502020204030204" pitchFamily="34" charset="0"/>
                  <a:cs typeface="Calibri" panose="020F0502020204030204" pitchFamily="34" charset="0"/>
                </a:endParaRPr>
              </a:p>
            </p:txBody>
          </p:sp>
        </mc:Choice>
        <mc:Fallback xmlns="">
          <p:sp>
            <p:nvSpPr>
              <p:cNvPr id="4" name="Object 3">
                <a:extLst>
                  <a:ext uri="{FF2B5EF4-FFF2-40B4-BE49-F238E27FC236}">
                    <a16:creationId xmlns:a16="http://schemas.microsoft.com/office/drawing/2014/main" id="{2EEB54E7-A9FD-4BCE-AFA6-6A5B6D3FFAC5}"/>
                  </a:ext>
                </a:extLst>
              </p:cNvPr>
              <p:cNvSpPr txBox="1">
                <a:spLocks noRot="1" noChangeAspect="1" noMove="1" noResize="1" noEditPoints="1" noAdjustHandles="1" noChangeArrowheads="1" noChangeShapeType="1" noTextEdit="1"/>
              </p:cNvSpPr>
              <p:nvPr/>
            </p:nvSpPr>
            <p:spPr>
              <a:xfrm>
                <a:off x="2567940" y="2931484"/>
                <a:ext cx="4664266" cy="785650"/>
              </a:xfrm>
              <a:prstGeom prst="rect">
                <a:avLst/>
              </a:prstGeom>
              <a:blipFill>
                <a:blip r:embed="rId3"/>
                <a:stretch>
                  <a:fillRect/>
                </a:stretch>
              </a:blipFill>
            </p:spPr>
            <p:txBody>
              <a:bodyPr/>
              <a:lstStyle/>
              <a:p>
                <a:r>
                  <a:rPr lang="en-US">
                    <a:noFill/>
                  </a:rPr>
                  <a:t> </a:t>
                </a:r>
              </a:p>
            </p:txBody>
          </p:sp>
        </mc:Fallback>
      </mc:AlternateContent>
      <p:pic>
        <p:nvPicPr>
          <p:cNvPr id="3" name="Picture 2" descr="A line graph of the GDP deflator over time.">
            <a:extLst>
              <a:ext uri="{FF2B5EF4-FFF2-40B4-BE49-F238E27FC236}">
                <a16:creationId xmlns:a16="http://schemas.microsoft.com/office/drawing/2014/main" id="{F183A751-A7DE-4698-8CDD-68AA695A5377}"/>
              </a:ext>
            </a:extLst>
          </p:cNvPr>
          <p:cNvPicPr>
            <a:picLocks noChangeAspect="1"/>
          </p:cNvPicPr>
          <p:nvPr/>
        </p:nvPicPr>
        <p:blipFill>
          <a:blip r:embed="rId4"/>
          <a:stretch>
            <a:fillRect/>
          </a:stretch>
        </p:blipFill>
        <p:spPr>
          <a:xfrm>
            <a:off x="1597206" y="1298049"/>
            <a:ext cx="9314286" cy="4504762"/>
          </a:xfrm>
          <a:prstGeom prst="rect">
            <a:avLst/>
          </a:prstGeom>
        </p:spPr>
      </p:pic>
    </p:spTree>
    <p:extLst>
      <p:ext uri="{BB962C8B-B14F-4D97-AF65-F5344CB8AC3E}">
        <p14:creationId xmlns:p14="http://schemas.microsoft.com/office/powerpoint/2010/main" val="210959617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grpSp>
        <p:nvGrpSpPr>
          <p:cNvPr id="12" name="Group 11">
            <a:extLst>
              <a:ext uri="{FF2B5EF4-FFF2-40B4-BE49-F238E27FC236}">
                <a16:creationId xmlns:a16="http://schemas.microsoft.com/office/drawing/2014/main" id="{3062F619-D475-4953-9452-6BEB889FBCC1}"/>
              </a:ext>
            </a:extLst>
          </p:cNvPr>
          <p:cNvGrpSpPr/>
          <p:nvPr/>
        </p:nvGrpSpPr>
        <p:grpSpPr>
          <a:xfrm>
            <a:off x="2066922" y="1585567"/>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57BC5FFA-EF37-4F09-99DC-583DD59C136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B182B568-CE85-4AF6-AC0A-4029EFC86DA8}"/>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Whenever you compute a statistic in real terms instead of nominal terms across a period of time, one year/period plays a special role.</a:t>
              </a:r>
            </a:p>
          </p:txBody>
        </p:sp>
      </p:grpSp>
      <p:grpSp>
        <p:nvGrpSpPr>
          <p:cNvPr id="15" name="Group 14">
            <a:extLst>
              <a:ext uri="{FF2B5EF4-FFF2-40B4-BE49-F238E27FC236}">
                <a16:creationId xmlns:a16="http://schemas.microsoft.com/office/drawing/2014/main" id="{33FFDE3B-4E54-40A9-856B-EBBD494BBD49}"/>
              </a:ext>
            </a:extLst>
          </p:cNvPr>
          <p:cNvGrpSpPr/>
          <p:nvPr/>
        </p:nvGrpSpPr>
        <p:grpSpPr>
          <a:xfrm>
            <a:off x="2066922" y="2471278"/>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CD6B3452-6178-4F00-A316-B966012DA2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32A6E56-530C-41F2-98ED-5390C033A33B}"/>
                </a:ext>
              </a:extLst>
            </p:cNvPr>
            <p:cNvSpPr txBox="1"/>
            <p:nvPr/>
          </p:nvSpPr>
          <p:spPr>
            <a:xfrm>
              <a:off x="542922" y="190969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use the prices in the base year to compute the real statistic.</a:t>
              </a:r>
            </a:p>
          </p:txBody>
        </p:sp>
      </p:grpSp>
      <p:grpSp>
        <p:nvGrpSpPr>
          <p:cNvPr id="133" name="Google Shape;133;p4"/>
          <p:cNvGrpSpPr/>
          <p:nvPr/>
        </p:nvGrpSpPr>
        <p:grpSpPr>
          <a:xfrm>
            <a:off x="1524001" y="338445"/>
            <a:ext cx="9144001" cy="6332628"/>
            <a:chOff x="-1" y="463132"/>
            <a:chExt cx="9144001" cy="6332628"/>
          </a:xfrm>
        </p:grpSpPr>
        <p:sp>
          <p:nvSpPr>
            <p:cNvPr id="134" name="Google Shape;134;p4"/>
            <p:cNvSpPr txBox="1"/>
            <p:nvPr/>
          </p:nvSpPr>
          <p:spPr>
            <a:xfrm>
              <a:off x="-1" y="463132"/>
              <a:ext cx="9144000" cy="55399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The Role of the Base Year</a:t>
              </a:r>
              <a:endParaRPr dirty="0"/>
            </a:p>
          </p:txBody>
        </p:sp>
        <p:sp>
          <p:nvSpPr>
            <p:cNvPr id="135" name="Google Shape;135;p4"/>
            <p:cNvSpPr txBox="1"/>
            <p:nvPr/>
          </p:nvSpPr>
          <p:spPr>
            <a:xfrm>
              <a:off x="5477039" y="6241762"/>
              <a:ext cx="3666961" cy="55399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36" name="Google Shape;136;p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aphicFrame>
        <p:nvGraphicFramePr>
          <p:cNvPr id="2" name="Object 1">
            <a:extLst>
              <a:ext uri="{FF2B5EF4-FFF2-40B4-BE49-F238E27FC236}">
                <a16:creationId xmlns:a16="http://schemas.microsoft.com/office/drawing/2014/main" id="{6F8402C9-4568-457F-80E3-EF9C4AC7DA5E}"/>
              </a:ext>
            </a:extLst>
          </p:cNvPr>
          <p:cNvGraphicFramePr>
            <a:graphicFrameLocks noChangeAspect="1"/>
          </p:cNvGraphicFramePr>
          <p:nvPr/>
        </p:nvGraphicFramePr>
        <p:xfrm>
          <a:off x="4394200" y="2362200"/>
          <a:ext cx="914400" cy="180975"/>
        </p:xfrm>
        <a:graphic>
          <a:graphicData uri="http://schemas.openxmlformats.org/presentationml/2006/ole">
            <mc:AlternateContent xmlns:mc="http://schemas.openxmlformats.org/markup-compatibility/2006">
              <mc:Choice xmlns:v="urn:schemas-microsoft-com:vml" Requires="v">
                <p:oleObj spid="_x0000_s1026" name="Equation" r:id="rId4" imgW="914400" imgH="181440" progId="Equation.DSMT4">
                  <p:embed/>
                </p:oleObj>
              </mc:Choice>
              <mc:Fallback>
                <p:oleObj name="Equation" r:id="rId4" imgW="914400" imgH="181440" progId="Equation.DSMT4">
                  <p:embed/>
                  <p:pic>
                    <p:nvPicPr>
                      <p:cNvPr id="2" name="Object 1">
                        <a:extLst>
                          <a:ext uri="{FF2B5EF4-FFF2-40B4-BE49-F238E27FC236}">
                            <a16:creationId xmlns:a16="http://schemas.microsoft.com/office/drawing/2014/main" id="{6F8402C9-4568-457F-80E3-EF9C4AC7DA5E}"/>
                          </a:ext>
                        </a:extLst>
                      </p:cNvPr>
                      <p:cNvPicPr/>
                      <p:nvPr/>
                    </p:nvPicPr>
                    <p:blipFill>
                      <a:blip r:embed="rId5"/>
                      <a:stretch>
                        <a:fillRect/>
                      </a:stretch>
                    </p:blipFill>
                    <p:spPr>
                      <a:xfrm>
                        <a:off x="4394200" y="2362200"/>
                        <a:ext cx="914400" cy="180975"/>
                      </a:xfrm>
                      <a:prstGeom prst="rect">
                        <a:avLst/>
                      </a:prstGeom>
                    </p:spPr>
                  </p:pic>
                </p:oleObj>
              </mc:Fallback>
            </mc:AlternateContent>
          </a:graphicData>
        </a:graphic>
      </p:graphicFrame>
      <p:grpSp>
        <p:nvGrpSpPr>
          <p:cNvPr id="21" name="Group 20">
            <a:extLst>
              <a:ext uri="{FF2B5EF4-FFF2-40B4-BE49-F238E27FC236}">
                <a16:creationId xmlns:a16="http://schemas.microsoft.com/office/drawing/2014/main" id="{A43A3AF5-CC76-4484-8E4E-A3573DF5EA6D}"/>
              </a:ext>
            </a:extLst>
          </p:cNvPr>
          <p:cNvGrpSpPr/>
          <p:nvPr/>
        </p:nvGrpSpPr>
        <p:grpSpPr>
          <a:xfrm>
            <a:off x="2066922" y="3348509"/>
            <a:ext cx="8058155" cy="806935"/>
            <a:chOff x="542922" y="1736761"/>
            <a:chExt cx="8058155" cy="806935"/>
          </a:xfrm>
          <a:solidFill>
            <a:srgbClr val="627981"/>
          </a:solidFill>
        </p:grpSpPr>
        <p:sp>
          <p:nvSpPr>
            <p:cNvPr id="22" name="Rectangle 21">
              <a:extLst>
                <a:ext uri="{FF2B5EF4-FFF2-40B4-BE49-F238E27FC236}">
                  <a16:creationId xmlns:a16="http://schemas.microsoft.com/office/drawing/2014/main" id="{56725553-E37D-44AD-B738-187CA078ACE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F4133B2B-0F53-4767-BFE8-A26562B5F122}"/>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 calculate real GDP, we take the quantities of goods and services produced in each year and multiply them by their base year price.</a:t>
              </a: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grpSp>
        <p:nvGrpSpPr>
          <p:cNvPr id="12" name="Group 11">
            <a:extLst>
              <a:ext uri="{FF2B5EF4-FFF2-40B4-BE49-F238E27FC236}">
                <a16:creationId xmlns:a16="http://schemas.microsoft.com/office/drawing/2014/main" id="{3062F619-D475-4953-9452-6BEB889FBCC1}"/>
              </a:ext>
            </a:extLst>
          </p:cNvPr>
          <p:cNvGrpSpPr/>
          <p:nvPr/>
        </p:nvGrpSpPr>
        <p:grpSpPr>
          <a:xfrm>
            <a:off x="2066922" y="1405905"/>
            <a:ext cx="8058155" cy="1062231"/>
            <a:chOff x="542922" y="1736761"/>
            <a:chExt cx="8058155" cy="1062231"/>
          </a:xfrm>
          <a:solidFill>
            <a:srgbClr val="627981"/>
          </a:solidFill>
        </p:grpSpPr>
        <p:sp>
          <p:nvSpPr>
            <p:cNvPr id="13" name="Rectangle 12">
              <a:extLst>
                <a:ext uri="{FF2B5EF4-FFF2-40B4-BE49-F238E27FC236}">
                  <a16:creationId xmlns:a16="http://schemas.microsoft.com/office/drawing/2014/main" id="{57BC5FFA-EF37-4F09-99DC-583DD59C1369}"/>
                </a:ext>
              </a:extLst>
            </p:cNvPr>
            <p:cNvSpPr/>
            <p:nvPr/>
          </p:nvSpPr>
          <p:spPr>
            <a:xfrm>
              <a:off x="542923" y="1736761"/>
              <a:ext cx="8058154" cy="10622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B182B568-CE85-4AF6-AC0A-4029EFC86DA8}"/>
                </a:ext>
              </a:extLst>
            </p:cNvPr>
            <p:cNvSpPr txBox="1"/>
            <p:nvPr/>
          </p:nvSpPr>
          <p:spPr>
            <a:xfrm>
              <a:off x="542922" y="1783329"/>
              <a:ext cx="7961981" cy="1015663"/>
            </a:xfrm>
            <a:prstGeom prst="rect">
              <a:avLst/>
            </a:prstGeom>
            <a:grpFill/>
          </p:spPr>
          <p:txBody>
            <a:bodyPr wrap="square" rtlCol="0">
              <a:spAutoFit/>
            </a:bodyPr>
            <a:lstStyle/>
            <a:p>
              <a:pPr algn="ctr"/>
              <a:r>
                <a:rPr lang="en-US" sz="2000" dirty="0">
                  <a:solidFill>
                    <a:schemeClr val="bg1"/>
                  </a:solidFill>
                </a:rPr>
                <a:t>In this example, real GDP is constructed using prices that existed in 2012. Any year can be used as the base year. In 2012, the nominal GDP (in billions of dollars) was $16,197.0, and the price index was 100.</a:t>
              </a:r>
            </a:p>
          </p:txBody>
        </p:sp>
      </p:grpSp>
      <p:grpSp>
        <p:nvGrpSpPr>
          <p:cNvPr id="133" name="Google Shape;133;p4"/>
          <p:cNvGrpSpPr/>
          <p:nvPr/>
        </p:nvGrpSpPr>
        <p:grpSpPr>
          <a:xfrm>
            <a:off x="1524001" y="338445"/>
            <a:ext cx="9144001" cy="6332628"/>
            <a:chOff x="-1" y="463132"/>
            <a:chExt cx="9144001" cy="6332628"/>
          </a:xfrm>
        </p:grpSpPr>
        <p:sp>
          <p:nvSpPr>
            <p:cNvPr id="134" name="Google Shape;134;p4"/>
            <p:cNvSpPr txBox="1"/>
            <p:nvPr/>
          </p:nvSpPr>
          <p:spPr>
            <a:xfrm>
              <a:off x="-1" y="463132"/>
              <a:ext cx="9144000" cy="55399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The Role of the Base Year</a:t>
              </a:r>
              <a:endParaRPr dirty="0"/>
            </a:p>
          </p:txBody>
        </p:sp>
        <p:sp>
          <p:nvSpPr>
            <p:cNvPr id="135" name="Google Shape;135;p4"/>
            <p:cNvSpPr txBox="1"/>
            <p:nvPr/>
          </p:nvSpPr>
          <p:spPr>
            <a:xfrm>
              <a:off x="5477039" y="6241762"/>
              <a:ext cx="3666961" cy="55399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36" name="Google Shape;136;p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aphicFrame>
        <p:nvGraphicFramePr>
          <p:cNvPr id="2" name="Object 1">
            <a:extLst>
              <a:ext uri="{FF2B5EF4-FFF2-40B4-BE49-F238E27FC236}">
                <a16:creationId xmlns:a16="http://schemas.microsoft.com/office/drawing/2014/main" id="{6F8402C9-4568-457F-80E3-EF9C4AC7DA5E}"/>
              </a:ext>
            </a:extLst>
          </p:cNvPr>
          <p:cNvGraphicFramePr>
            <a:graphicFrameLocks noChangeAspect="1"/>
          </p:cNvGraphicFramePr>
          <p:nvPr/>
        </p:nvGraphicFramePr>
        <p:xfrm>
          <a:off x="4394200" y="2362200"/>
          <a:ext cx="914400" cy="180975"/>
        </p:xfrm>
        <a:graphic>
          <a:graphicData uri="http://schemas.openxmlformats.org/presentationml/2006/ole">
            <mc:AlternateContent xmlns:mc="http://schemas.openxmlformats.org/markup-compatibility/2006">
              <mc:Choice xmlns:v="urn:schemas-microsoft-com:vml" Requires="v">
                <p:oleObj spid="_x0000_s2050" name="Equation" r:id="rId4" imgW="914400" imgH="181440" progId="Equation.DSMT4">
                  <p:embed/>
                </p:oleObj>
              </mc:Choice>
              <mc:Fallback>
                <p:oleObj name="Equation" r:id="rId4" imgW="914400" imgH="181440" progId="Equation.DSMT4">
                  <p:embed/>
                  <p:pic>
                    <p:nvPicPr>
                      <p:cNvPr id="2" name="Object 1">
                        <a:extLst>
                          <a:ext uri="{FF2B5EF4-FFF2-40B4-BE49-F238E27FC236}">
                            <a16:creationId xmlns:a16="http://schemas.microsoft.com/office/drawing/2014/main" id="{6F8402C9-4568-457F-80E3-EF9C4AC7DA5E}"/>
                          </a:ext>
                        </a:extLst>
                      </p:cNvPr>
                      <p:cNvPicPr/>
                      <p:nvPr/>
                    </p:nvPicPr>
                    <p:blipFill>
                      <a:blip r:embed="rId5"/>
                      <a:stretch>
                        <a:fillRect/>
                      </a:stretch>
                    </p:blipFill>
                    <p:spPr>
                      <a:xfrm>
                        <a:off x="4394200" y="2362200"/>
                        <a:ext cx="914400" cy="180975"/>
                      </a:xfrm>
                      <a:prstGeom prst="rect">
                        <a:avLst/>
                      </a:prstGeom>
                    </p:spPr>
                  </p:pic>
                </p:oleObj>
              </mc:Fallback>
            </mc:AlternateContent>
          </a:graphicData>
        </a:graphic>
      </p:graphicFrame>
      <mc:AlternateContent xmlns:mc="http://schemas.openxmlformats.org/markup-compatibility/2006" xmlns:a14="http://schemas.microsoft.com/office/drawing/2010/main">
        <mc:Choice Requires="a14">
          <p:sp>
            <p:nvSpPr>
              <p:cNvPr id="3" name="Rectangle 2">
                <a:extLst>
                  <a:ext uri="{FF2B5EF4-FFF2-40B4-BE49-F238E27FC236}">
                    <a16:creationId xmlns:a16="http://schemas.microsoft.com/office/drawing/2014/main" id="{B27CD38A-A4BA-4170-A7AD-A11E947A79CE}"/>
                  </a:ext>
                </a:extLst>
              </p:cNvPr>
              <p:cNvSpPr/>
              <p:nvPr/>
            </p:nvSpPr>
            <p:spPr>
              <a:xfrm>
                <a:off x="2066923" y="2713602"/>
                <a:ext cx="8058154" cy="364893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
                    </m:oMathParaPr>
                    <m:oMath xmlns:m="http://schemas.openxmlformats.org/officeDocument/2006/math">
                      <m:r>
                        <m:rPr>
                          <m:nor/>
                        </m:rPr>
                        <a:rPr lang="en-US" sz="1800" i="0" smtClean="0">
                          <a:solidFill>
                            <a:schemeClr val="bg1"/>
                          </a:solidFill>
                          <a:latin typeface="Calibri" panose="020F0502020204030204" pitchFamily="34" charset="0"/>
                          <a:cs typeface="Calibri" panose="020F0502020204030204" pitchFamily="34" charset="0"/>
                        </a:rPr>
                        <m:t>GDP</m:t>
                      </m:r>
                      <m:r>
                        <m:rPr>
                          <m:nor/>
                        </m:rPr>
                        <a:rPr lang="en-US" sz="1800" i="0" smtClean="0">
                          <a:solidFill>
                            <a:schemeClr val="bg1"/>
                          </a:solidFill>
                          <a:latin typeface="Calibri" panose="020F0502020204030204" pitchFamily="34" charset="0"/>
                          <a:cs typeface="Calibri" panose="020F0502020204030204" pitchFamily="34" charset="0"/>
                        </a:rPr>
                        <m:t> </m:t>
                      </m:r>
                      <m:r>
                        <m:rPr>
                          <m:nor/>
                        </m:rPr>
                        <a:rPr lang="en-US" sz="1800" b="0" i="0" smtClean="0">
                          <a:solidFill>
                            <a:schemeClr val="bg1"/>
                          </a:solidFill>
                          <a:latin typeface="Calibri" panose="020F0502020204030204" pitchFamily="34" charset="0"/>
                          <a:cs typeface="Calibri" panose="020F0502020204030204" pitchFamily="34" charset="0"/>
                        </a:rPr>
                        <m:t>d</m:t>
                      </m:r>
                      <m:r>
                        <m:rPr>
                          <m:nor/>
                        </m:rPr>
                        <a:rPr lang="en-US" sz="1800" i="0" smtClean="0">
                          <a:solidFill>
                            <a:schemeClr val="bg1"/>
                          </a:solidFill>
                          <a:latin typeface="Calibri" panose="020F0502020204030204" pitchFamily="34" charset="0"/>
                          <a:cs typeface="Calibri" panose="020F0502020204030204" pitchFamily="34" charset="0"/>
                        </a:rPr>
                        <m:t>eflator</m:t>
                      </m:r>
                      <m:r>
                        <m:rPr>
                          <m:nor/>
                        </m:rPr>
                        <a:rPr lang="en-US" sz="1800" i="0" smtClean="0">
                          <a:solidFill>
                            <a:schemeClr val="bg1"/>
                          </a:solidFill>
                          <a:latin typeface="Calibri" panose="020F0502020204030204" pitchFamily="34" charset="0"/>
                          <a:cs typeface="Calibri" panose="020F0502020204030204" pitchFamily="34" charset="0"/>
                        </a:rPr>
                        <m:t> = </m:t>
                      </m:r>
                      <m:d>
                        <m:dPr>
                          <m:ctrlPr>
                            <a:rPr lang="en-US" sz="1800" i="1">
                              <a:solidFill>
                                <a:schemeClr val="bg1"/>
                              </a:solidFill>
                              <a:latin typeface="Cambria Math" panose="02040503050406030204" pitchFamily="18" charset="0"/>
                              <a:cs typeface="Calibri" panose="020F0502020204030204" pitchFamily="34" charset="0"/>
                            </a:rPr>
                          </m:ctrlPr>
                        </m:dPr>
                        <m:e>
                          <m:f>
                            <m:fPr>
                              <m:ctrlPr>
                                <a:rPr lang="en-US" sz="1800" i="1">
                                  <a:solidFill>
                                    <a:schemeClr val="bg1"/>
                                  </a:solidFill>
                                  <a:latin typeface="Cambria Math" panose="02040503050406030204" pitchFamily="18" charset="0"/>
                                </a:rPr>
                              </m:ctrlPr>
                            </m:fPr>
                            <m:num>
                              <m:r>
                                <m:rPr>
                                  <m:nor/>
                                </m:rPr>
                                <a:rPr lang="en-US" sz="1800" b="0" i="0" smtClean="0">
                                  <a:solidFill>
                                    <a:schemeClr val="bg1"/>
                                  </a:solidFill>
                                  <a:latin typeface="Cambria Math" panose="02040503050406030204" pitchFamily="18" charset="0"/>
                                </a:rPr>
                                <m:t>n</m:t>
                              </m:r>
                              <m:r>
                                <m:rPr>
                                  <m:nor/>
                                </m:rPr>
                                <a:rPr lang="en-US" sz="1800" i="0">
                                  <a:solidFill>
                                    <a:schemeClr val="bg1"/>
                                  </a:solidFill>
                                  <a:latin typeface="Calibri" panose="020F0502020204030204" pitchFamily="34" charset="0"/>
                                  <a:cs typeface="Calibri" panose="020F0502020204030204" pitchFamily="34" charset="0"/>
                                </a:rPr>
                                <m:t>ominal</m:t>
                              </m:r>
                              <m:r>
                                <m:rPr>
                                  <m:nor/>
                                </m:rPr>
                                <a:rPr lang="en-US" sz="1800" i="0">
                                  <a:solidFill>
                                    <a:schemeClr val="bg1"/>
                                  </a:solidFill>
                                  <a:latin typeface="Calibri" panose="020F0502020204030204" pitchFamily="34" charset="0"/>
                                  <a:cs typeface="Calibri" panose="020F0502020204030204" pitchFamily="34" charset="0"/>
                                </a:rPr>
                                <m:t> </m:t>
                              </m:r>
                              <m:r>
                                <m:rPr>
                                  <m:nor/>
                                </m:rPr>
                                <a:rPr lang="en-US" sz="1800" i="0">
                                  <a:solidFill>
                                    <a:schemeClr val="bg1"/>
                                  </a:solidFill>
                                  <a:latin typeface="Calibri" panose="020F0502020204030204" pitchFamily="34" charset="0"/>
                                  <a:cs typeface="Calibri" panose="020F0502020204030204" pitchFamily="34" charset="0"/>
                                </a:rPr>
                                <m:t>GDP</m:t>
                              </m:r>
                            </m:num>
                            <m:den>
                              <m:r>
                                <m:rPr>
                                  <m:nor/>
                                </m:rPr>
                                <a:rPr lang="en-US" sz="1800" b="0" i="0" smtClean="0">
                                  <a:solidFill>
                                    <a:schemeClr val="bg1"/>
                                  </a:solidFill>
                                  <a:latin typeface="Cambria Math" panose="02040503050406030204" pitchFamily="18" charset="0"/>
                                  <a:cs typeface="Calibri" panose="020F0502020204030204" pitchFamily="34" charset="0"/>
                                </a:rPr>
                                <m:t>r</m:t>
                              </m:r>
                              <m:r>
                                <m:rPr>
                                  <m:nor/>
                                </m:rPr>
                                <a:rPr lang="en-US" sz="1800" i="0">
                                  <a:solidFill>
                                    <a:schemeClr val="bg1"/>
                                  </a:solidFill>
                                  <a:latin typeface="Calibri" panose="020F0502020204030204" pitchFamily="34" charset="0"/>
                                  <a:cs typeface="Calibri" panose="020F0502020204030204" pitchFamily="34" charset="0"/>
                                </a:rPr>
                                <m:t>eal</m:t>
                              </m:r>
                              <m:r>
                                <m:rPr>
                                  <m:nor/>
                                </m:rPr>
                                <a:rPr lang="en-US" sz="1800" i="0">
                                  <a:solidFill>
                                    <a:schemeClr val="bg1"/>
                                  </a:solidFill>
                                  <a:latin typeface="Calibri" panose="020F0502020204030204" pitchFamily="34" charset="0"/>
                                  <a:cs typeface="Calibri" panose="020F0502020204030204" pitchFamily="34" charset="0"/>
                                </a:rPr>
                                <m:t> </m:t>
                              </m:r>
                              <m:r>
                                <m:rPr>
                                  <m:nor/>
                                </m:rPr>
                                <a:rPr lang="en-US" sz="1800" i="0">
                                  <a:solidFill>
                                    <a:schemeClr val="bg1"/>
                                  </a:solidFill>
                                  <a:latin typeface="Calibri" panose="020F0502020204030204" pitchFamily="34" charset="0"/>
                                  <a:cs typeface="Calibri" panose="020F0502020204030204" pitchFamily="34" charset="0"/>
                                </a:rPr>
                                <m:t>GDP</m:t>
                              </m:r>
                            </m:den>
                          </m:f>
                        </m:e>
                      </m:d>
                      <m:r>
                        <a:rPr lang="en-US" sz="1800" i="1">
                          <a:solidFill>
                            <a:schemeClr val="bg1"/>
                          </a:solidFill>
                          <a:latin typeface="Cambria Math" panose="02040503050406030204" pitchFamily="18" charset="0"/>
                        </a:rPr>
                        <m:t>×100</m:t>
                      </m:r>
                    </m:oMath>
                  </m:oMathPara>
                </a14:m>
                <a:endParaRPr lang="en-US" sz="1800" dirty="0">
                  <a:solidFill>
                    <a:schemeClr val="bg1"/>
                  </a:solidFill>
                  <a:latin typeface="Calibri" panose="020F0502020204030204" pitchFamily="34" charset="0"/>
                </a:endParaRPr>
              </a:p>
              <a:p>
                <a:pPr algn="ctr"/>
                <a:endParaRPr lang="en-US" sz="1800" dirty="0">
                  <a:solidFill>
                    <a:schemeClr val="bg1"/>
                  </a:solidFill>
                  <a:latin typeface="Calibri" panose="020F0502020204030204" pitchFamily="34" charset="0"/>
                </a:endParaRPr>
              </a:p>
              <a:p>
                <a:pPr algn="ctr"/>
                <a:r>
                  <a:rPr lang="en-US" sz="1800" dirty="0">
                    <a:solidFill>
                      <a:schemeClr val="bg1"/>
                    </a:solidFill>
                    <a:latin typeface="Calibri" panose="020F0502020204030204" pitchFamily="34" charset="0"/>
                  </a:rPr>
                  <a:t>Rearrange the formula and use the data from 2012:</a:t>
                </a:r>
              </a:p>
              <a:p>
                <a:pPr algn="ctr"/>
                <a:endParaRPr lang="en-US" dirty="0">
                  <a:solidFill>
                    <a:schemeClr val="bg1"/>
                  </a:solidFill>
                  <a:latin typeface="Calibri" panose="020F0502020204030204" pitchFamily="34" charset="0"/>
                </a:endParaRPr>
              </a:p>
              <a:p>
                <a:pPr algn="ctr"/>
                <a:r>
                  <a:rPr lang="en-US" dirty="0">
                    <a:solidFill>
                      <a:schemeClr val="bg1"/>
                    </a:solidFill>
                    <a:latin typeface="Calibri" panose="020F0502020204030204" pitchFamily="34" charset="0"/>
                  </a:rPr>
                  <a:t>real GDP= </a:t>
                </a:r>
                <a14:m>
                  <m:oMath xmlns:m="http://schemas.openxmlformats.org/officeDocument/2006/math">
                    <m:f>
                      <m:fPr>
                        <m:ctrlPr>
                          <a:rPr lang="en-US" i="1" smtClean="0">
                            <a:solidFill>
                              <a:schemeClr val="bg1"/>
                            </a:solidFill>
                            <a:latin typeface="Cambria Math" panose="02040503050406030204" pitchFamily="18" charset="0"/>
                          </a:rPr>
                        </m:ctrlPr>
                      </m:fPr>
                      <m:num>
                        <m:r>
                          <m:rPr>
                            <m:nor/>
                          </m:rPr>
                          <a:rPr lang="en-US" b="0" i="0" smtClean="0">
                            <a:solidFill>
                              <a:schemeClr val="bg1"/>
                            </a:solidFill>
                            <a:latin typeface="Cambria Math" panose="02040503050406030204" pitchFamily="18" charset="0"/>
                          </a:rPr>
                          <m:t>nominal</m:t>
                        </m:r>
                        <m:r>
                          <m:rPr>
                            <m:nor/>
                          </m:rPr>
                          <a:rPr lang="en-US" b="0" i="0" smtClean="0">
                            <a:solidFill>
                              <a:schemeClr val="bg1"/>
                            </a:solidFill>
                            <a:latin typeface="Cambria Math" panose="02040503050406030204" pitchFamily="18" charset="0"/>
                          </a:rPr>
                          <m:t> </m:t>
                        </m:r>
                        <m:r>
                          <m:rPr>
                            <m:nor/>
                          </m:rPr>
                          <a:rPr lang="en-US" b="0" i="0" smtClean="0">
                            <a:solidFill>
                              <a:schemeClr val="bg1"/>
                            </a:solidFill>
                            <a:latin typeface="Cambria Math" panose="02040503050406030204" pitchFamily="18" charset="0"/>
                          </a:rPr>
                          <m:t>GDP</m:t>
                        </m:r>
                      </m:num>
                      <m:den>
                        <m:r>
                          <m:rPr>
                            <m:nor/>
                          </m:rPr>
                          <a:rPr lang="en-US" b="0" i="0" smtClean="0">
                            <a:solidFill>
                              <a:schemeClr val="bg1"/>
                            </a:solidFill>
                            <a:latin typeface="Cambria Math" panose="02040503050406030204" pitchFamily="18" charset="0"/>
                          </a:rPr>
                          <m:t>GDP</m:t>
                        </m:r>
                        <m:r>
                          <m:rPr>
                            <m:nor/>
                          </m:rPr>
                          <a:rPr lang="en-US" b="0" i="0" smtClean="0">
                            <a:solidFill>
                              <a:schemeClr val="bg1"/>
                            </a:solidFill>
                            <a:latin typeface="Cambria Math" panose="02040503050406030204" pitchFamily="18" charset="0"/>
                          </a:rPr>
                          <m:t> </m:t>
                        </m:r>
                        <m:r>
                          <m:rPr>
                            <m:nor/>
                          </m:rPr>
                          <a:rPr lang="en-US" b="0" i="0" smtClean="0">
                            <a:solidFill>
                              <a:schemeClr val="bg1"/>
                            </a:solidFill>
                            <a:latin typeface="Cambria Math" panose="02040503050406030204" pitchFamily="18" charset="0"/>
                          </a:rPr>
                          <m:t>d</m:t>
                        </m:r>
                        <m:r>
                          <m:rPr>
                            <m:nor/>
                          </m:rPr>
                          <a:rPr lang="en-US" b="0" i="0" smtClean="0">
                            <a:solidFill>
                              <a:schemeClr val="bg1"/>
                            </a:solidFill>
                            <a:latin typeface="Calibri" panose="020F0502020204030204" pitchFamily="34" charset="0"/>
                            <a:cs typeface="Calibri" panose="020F0502020204030204" pitchFamily="34" charset="0"/>
                          </a:rPr>
                          <m:t>eflator</m:t>
                        </m:r>
                        <m:r>
                          <m:rPr>
                            <m:nor/>
                          </m:rPr>
                          <a:rPr lang="en-US" b="0" i="0" smtClean="0">
                            <a:solidFill>
                              <a:schemeClr val="bg1"/>
                            </a:solidFill>
                            <a:latin typeface="Cambria Math" panose="02040503050406030204" pitchFamily="18" charset="0"/>
                          </a:rPr>
                          <m:t>/100</m:t>
                        </m:r>
                      </m:den>
                    </m:f>
                  </m:oMath>
                </a14:m>
                <a:endParaRPr lang="en-US" sz="1800" dirty="0">
                  <a:solidFill>
                    <a:schemeClr val="bg1"/>
                  </a:solidFill>
                  <a:latin typeface="Calibri" panose="020F0502020204030204" pitchFamily="34" charset="0"/>
                </a:endParaRPr>
              </a:p>
              <a:p>
                <a:pPr algn="ctr"/>
                <a:endParaRPr lang="en-US" sz="1800" dirty="0">
                  <a:solidFill>
                    <a:schemeClr val="bg1"/>
                  </a:solidFill>
                  <a:latin typeface="Calibri" panose="020F0502020204030204" pitchFamily="34" charset="0"/>
                </a:endParaRPr>
              </a:p>
              <a:p>
                <a:pPr algn="ctr"/>
                <a:r>
                  <a:rPr lang="en-US" dirty="0">
                    <a:solidFill>
                      <a:schemeClr val="bg1"/>
                    </a:solidFill>
                    <a:latin typeface="Calibri" panose="020F0502020204030204" pitchFamily="34" charset="0"/>
                  </a:rPr>
                  <a:t>real GDP= </a:t>
                </a:r>
                <a14:m>
                  <m:oMath xmlns:m="http://schemas.openxmlformats.org/officeDocument/2006/math">
                    <m:f>
                      <m:fPr>
                        <m:ctrlPr>
                          <a:rPr lang="en-US" i="1" smtClean="0">
                            <a:solidFill>
                              <a:schemeClr val="bg1"/>
                            </a:solidFill>
                            <a:latin typeface="Cambria Math" panose="02040503050406030204" pitchFamily="18" charset="0"/>
                          </a:rPr>
                        </m:ctrlPr>
                      </m:fPr>
                      <m:num>
                        <m:r>
                          <m:rPr>
                            <m:nor/>
                          </m:rPr>
                          <a:rPr lang="en-US" b="0" i="0" smtClean="0">
                            <a:solidFill>
                              <a:schemeClr val="bg1"/>
                            </a:solidFill>
                            <a:latin typeface="Cambria Math" panose="02040503050406030204" pitchFamily="18" charset="0"/>
                          </a:rPr>
                          <m:t>$16,197.0 </m:t>
                        </m:r>
                        <m:r>
                          <m:rPr>
                            <m:nor/>
                          </m:rPr>
                          <a:rPr lang="en-US" b="0" i="0" smtClean="0">
                            <a:solidFill>
                              <a:schemeClr val="bg1"/>
                            </a:solidFill>
                            <a:latin typeface="Cambria Math" panose="02040503050406030204" pitchFamily="18" charset="0"/>
                          </a:rPr>
                          <m:t>billion</m:t>
                        </m:r>
                      </m:num>
                      <m:den>
                        <m:r>
                          <m:rPr>
                            <m:nor/>
                          </m:rPr>
                          <a:rPr lang="en-US" b="0" i="0" smtClean="0">
                            <a:solidFill>
                              <a:schemeClr val="bg1"/>
                            </a:solidFill>
                            <a:latin typeface="Cambria Math" panose="02040503050406030204" pitchFamily="18" charset="0"/>
                          </a:rPr>
                          <m:t>100/100</m:t>
                        </m:r>
                      </m:den>
                    </m:f>
                  </m:oMath>
                </a14:m>
                <a:endParaRPr lang="en-US" sz="1800" dirty="0">
                  <a:solidFill>
                    <a:schemeClr val="bg1"/>
                  </a:solidFill>
                  <a:latin typeface="Calibri" panose="020F0502020204030204" pitchFamily="34" charset="0"/>
                </a:endParaRPr>
              </a:p>
              <a:p>
                <a:pPr algn="ctr"/>
                <a:endParaRPr lang="en-US" sz="1800" dirty="0">
                  <a:solidFill>
                    <a:schemeClr val="bg1"/>
                  </a:solidFill>
                  <a:latin typeface="Calibri" panose="020F0502020204030204" pitchFamily="34" charset="0"/>
                </a:endParaRPr>
              </a:p>
              <a:p>
                <a:pPr algn="ctr"/>
                <a:r>
                  <a:rPr lang="en-US" dirty="0">
                    <a:solidFill>
                      <a:schemeClr val="bg1"/>
                    </a:solidFill>
                    <a:latin typeface="Calibri" panose="020F0502020204030204" pitchFamily="34" charset="0"/>
                  </a:rPr>
                  <a:t>real GDP= </a:t>
                </a:r>
                <a14:m>
                  <m:oMath xmlns:m="http://schemas.openxmlformats.org/officeDocument/2006/math">
                    <m:r>
                      <m:rPr>
                        <m:nor/>
                      </m:rPr>
                      <a:rPr lang="en-US" i="0" smtClean="0">
                        <a:solidFill>
                          <a:schemeClr val="bg1"/>
                        </a:solidFill>
                        <a:latin typeface="Cambria Math" panose="02040503050406030204" pitchFamily="18" charset="0"/>
                      </a:rPr>
                      <m:t>$</m:t>
                    </m:r>
                    <m:r>
                      <m:rPr>
                        <m:nor/>
                      </m:rPr>
                      <a:rPr lang="en-US" b="0" i="0" smtClean="0">
                        <a:solidFill>
                          <a:schemeClr val="bg1"/>
                        </a:solidFill>
                        <a:latin typeface="Cambria Math" panose="02040503050406030204" pitchFamily="18" charset="0"/>
                      </a:rPr>
                      <m:t>16,197.0 </m:t>
                    </m:r>
                    <m:r>
                      <m:rPr>
                        <m:nor/>
                      </m:rPr>
                      <a:rPr lang="en-US" b="0" i="0" smtClean="0">
                        <a:solidFill>
                          <a:schemeClr val="bg1"/>
                        </a:solidFill>
                        <a:latin typeface="Cambria Math" panose="02040503050406030204" pitchFamily="18" charset="0"/>
                      </a:rPr>
                      <m:t>billion</m:t>
                    </m:r>
                  </m:oMath>
                </a14:m>
                <a:endParaRPr lang="en-US" sz="1800" dirty="0">
                  <a:solidFill>
                    <a:schemeClr val="bg1"/>
                  </a:solidFill>
                  <a:latin typeface="Calibri" panose="020F0502020204030204" pitchFamily="34" charset="0"/>
                  <a:cs typeface="Calibri" panose="020F0502020204030204" pitchFamily="34" charset="0"/>
                </a:endParaRPr>
              </a:p>
              <a:p>
                <a:pPr algn="ctr"/>
                <a:endParaRPr lang="en-US" sz="1800" dirty="0">
                  <a:solidFill>
                    <a:schemeClr val="bg1"/>
                  </a:solidFill>
                  <a:latin typeface="Calibri" panose="020F0502020204030204" pitchFamily="34" charset="0"/>
                  <a:cs typeface="Calibri" panose="020F0502020204030204" pitchFamily="34" charset="0"/>
                </a:endParaRPr>
              </a:p>
            </p:txBody>
          </p:sp>
        </mc:Choice>
        <mc:Fallback xmlns="">
          <p:sp>
            <p:nvSpPr>
              <p:cNvPr id="3" name="Rectangle 2">
                <a:extLst>
                  <a:ext uri="{FF2B5EF4-FFF2-40B4-BE49-F238E27FC236}">
                    <a16:creationId xmlns:a16="http://schemas.microsoft.com/office/drawing/2014/main" id="{B27CD38A-A4BA-4170-A7AD-A11E947A79CE}"/>
                  </a:ext>
                </a:extLst>
              </p:cNvPr>
              <p:cNvSpPr>
                <a:spLocks noRot="1" noChangeAspect="1" noMove="1" noResize="1" noEditPoints="1" noAdjustHandles="1" noChangeArrowheads="1" noChangeShapeType="1" noTextEdit="1"/>
              </p:cNvSpPr>
              <p:nvPr/>
            </p:nvSpPr>
            <p:spPr>
              <a:xfrm>
                <a:off x="2066923" y="2713602"/>
                <a:ext cx="8058154" cy="3648939"/>
              </a:xfrm>
              <a:prstGeom prst="rect">
                <a:avLst/>
              </a:prstGeom>
              <a:blipFill>
                <a:blip r:embed="rId6"/>
                <a:stretch>
                  <a:fillRect/>
                </a:stretch>
              </a:blipFill>
              <a:ln>
                <a:noFill/>
              </a:ln>
            </p:spPr>
            <p:txBody>
              <a:bodyPr/>
              <a:lstStyle/>
              <a:p>
                <a:r>
                  <a:rPr lang="en-US">
                    <a:noFill/>
                  </a:rPr>
                  <a:t> </a:t>
                </a:r>
              </a:p>
            </p:txBody>
          </p:sp>
        </mc:Fallback>
      </mc:AlternateContent>
    </p:spTree>
    <p:extLst>
      <p:ext uri="{BB962C8B-B14F-4D97-AF65-F5344CB8AC3E}">
        <p14:creationId xmlns:p14="http://schemas.microsoft.com/office/powerpoint/2010/main" val="34038797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grpSp>
        <p:nvGrpSpPr>
          <p:cNvPr id="12" name="Group 11">
            <a:extLst>
              <a:ext uri="{FF2B5EF4-FFF2-40B4-BE49-F238E27FC236}">
                <a16:creationId xmlns:a16="http://schemas.microsoft.com/office/drawing/2014/main" id="{3062F619-D475-4953-9452-6BEB889FBCC1}"/>
              </a:ext>
            </a:extLst>
          </p:cNvPr>
          <p:cNvGrpSpPr/>
          <p:nvPr/>
        </p:nvGrpSpPr>
        <p:grpSpPr>
          <a:xfrm>
            <a:off x="2066922" y="1267599"/>
            <a:ext cx="8058155" cy="1062231"/>
            <a:chOff x="542922" y="1736761"/>
            <a:chExt cx="8058155" cy="1062231"/>
          </a:xfrm>
          <a:solidFill>
            <a:srgbClr val="627981"/>
          </a:solidFill>
        </p:grpSpPr>
        <p:sp>
          <p:nvSpPr>
            <p:cNvPr id="13" name="Rectangle 12">
              <a:extLst>
                <a:ext uri="{FF2B5EF4-FFF2-40B4-BE49-F238E27FC236}">
                  <a16:creationId xmlns:a16="http://schemas.microsoft.com/office/drawing/2014/main" id="{57BC5FFA-EF37-4F09-99DC-583DD59C1369}"/>
                </a:ext>
              </a:extLst>
            </p:cNvPr>
            <p:cNvSpPr/>
            <p:nvPr/>
          </p:nvSpPr>
          <p:spPr>
            <a:xfrm>
              <a:off x="542923" y="1736761"/>
              <a:ext cx="8058154" cy="10622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B182B568-CE85-4AF6-AC0A-4029EFC86DA8}"/>
                </a:ext>
              </a:extLst>
            </p:cNvPr>
            <p:cNvSpPr txBox="1"/>
            <p:nvPr/>
          </p:nvSpPr>
          <p:spPr>
            <a:xfrm>
              <a:off x="542922" y="1783329"/>
              <a:ext cx="7961981" cy="1015663"/>
            </a:xfrm>
            <a:prstGeom prst="rect">
              <a:avLst/>
            </a:prstGeom>
            <a:grpFill/>
          </p:spPr>
          <p:txBody>
            <a:bodyPr wrap="square" rtlCol="0">
              <a:spAutoFit/>
            </a:bodyPr>
            <a:lstStyle/>
            <a:p>
              <a:pPr algn="ctr"/>
              <a:r>
                <a:rPr lang="en-US" sz="2000" dirty="0">
                  <a:solidFill>
                    <a:schemeClr val="bg1"/>
                  </a:solidFill>
                </a:rPr>
                <a:t>In this example, real GDP is constructed using prices that existed in 2012. Any year can be used as the base year. In 2012, the nominal GDP (in billions of dollars) was $16,197.0, and the price index was 100.</a:t>
              </a:r>
            </a:p>
          </p:txBody>
        </p:sp>
      </p:grpSp>
      <p:grpSp>
        <p:nvGrpSpPr>
          <p:cNvPr id="133" name="Google Shape;133;p4"/>
          <p:cNvGrpSpPr/>
          <p:nvPr/>
        </p:nvGrpSpPr>
        <p:grpSpPr>
          <a:xfrm>
            <a:off x="1524001" y="338445"/>
            <a:ext cx="9144001" cy="6332628"/>
            <a:chOff x="-1" y="463132"/>
            <a:chExt cx="9144001" cy="6332628"/>
          </a:xfrm>
        </p:grpSpPr>
        <p:sp>
          <p:nvSpPr>
            <p:cNvPr id="134" name="Google Shape;134;p4"/>
            <p:cNvSpPr txBox="1"/>
            <p:nvPr/>
          </p:nvSpPr>
          <p:spPr>
            <a:xfrm>
              <a:off x="-1" y="463132"/>
              <a:ext cx="9144000" cy="55399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The Role of the Base Year</a:t>
              </a:r>
              <a:endParaRPr dirty="0"/>
            </a:p>
          </p:txBody>
        </p:sp>
        <p:sp>
          <p:nvSpPr>
            <p:cNvPr id="135" name="Google Shape;135;p4"/>
            <p:cNvSpPr txBox="1"/>
            <p:nvPr/>
          </p:nvSpPr>
          <p:spPr>
            <a:xfrm>
              <a:off x="5477039" y="6241762"/>
              <a:ext cx="3666961" cy="55399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36" name="Google Shape;136;p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aphicFrame>
        <p:nvGraphicFramePr>
          <p:cNvPr id="2" name="Object 1">
            <a:extLst>
              <a:ext uri="{FF2B5EF4-FFF2-40B4-BE49-F238E27FC236}">
                <a16:creationId xmlns:a16="http://schemas.microsoft.com/office/drawing/2014/main" id="{6F8402C9-4568-457F-80E3-EF9C4AC7DA5E}"/>
              </a:ext>
            </a:extLst>
          </p:cNvPr>
          <p:cNvGraphicFramePr>
            <a:graphicFrameLocks noChangeAspect="1"/>
          </p:cNvGraphicFramePr>
          <p:nvPr/>
        </p:nvGraphicFramePr>
        <p:xfrm>
          <a:off x="4394200" y="2362200"/>
          <a:ext cx="914400" cy="180975"/>
        </p:xfrm>
        <a:graphic>
          <a:graphicData uri="http://schemas.openxmlformats.org/presentationml/2006/ole">
            <mc:AlternateContent xmlns:mc="http://schemas.openxmlformats.org/markup-compatibility/2006">
              <mc:Choice xmlns:v="urn:schemas-microsoft-com:vml" Requires="v">
                <p:oleObj spid="_x0000_s3074" name="Equation" r:id="rId4" imgW="914400" imgH="181440" progId="Equation.DSMT4">
                  <p:embed/>
                </p:oleObj>
              </mc:Choice>
              <mc:Fallback>
                <p:oleObj name="Equation" r:id="rId4" imgW="914400" imgH="181440" progId="Equation.DSMT4">
                  <p:embed/>
                  <p:pic>
                    <p:nvPicPr>
                      <p:cNvPr id="2" name="Object 1">
                        <a:extLst>
                          <a:ext uri="{FF2B5EF4-FFF2-40B4-BE49-F238E27FC236}">
                            <a16:creationId xmlns:a16="http://schemas.microsoft.com/office/drawing/2014/main" id="{6F8402C9-4568-457F-80E3-EF9C4AC7DA5E}"/>
                          </a:ext>
                        </a:extLst>
                      </p:cNvPr>
                      <p:cNvPicPr/>
                      <p:nvPr/>
                    </p:nvPicPr>
                    <p:blipFill>
                      <a:blip r:embed="rId5"/>
                      <a:stretch>
                        <a:fillRect/>
                      </a:stretch>
                    </p:blipFill>
                    <p:spPr>
                      <a:xfrm>
                        <a:off x="4394200" y="2362200"/>
                        <a:ext cx="914400" cy="180975"/>
                      </a:xfrm>
                      <a:prstGeom prst="rect">
                        <a:avLst/>
                      </a:prstGeom>
                    </p:spPr>
                  </p:pic>
                </p:oleObj>
              </mc:Fallback>
            </mc:AlternateContent>
          </a:graphicData>
        </a:graphic>
      </p:graphicFrame>
      <mc:AlternateContent xmlns:mc="http://schemas.openxmlformats.org/markup-compatibility/2006" xmlns:a14="http://schemas.microsoft.com/office/drawing/2010/main">
        <mc:Choice Requires="a14">
          <p:sp>
            <p:nvSpPr>
              <p:cNvPr id="3" name="Rectangle 2">
                <a:extLst>
                  <a:ext uri="{FF2B5EF4-FFF2-40B4-BE49-F238E27FC236}">
                    <a16:creationId xmlns:a16="http://schemas.microsoft.com/office/drawing/2014/main" id="{B27CD38A-A4BA-4170-A7AD-A11E947A79CE}"/>
                  </a:ext>
                </a:extLst>
              </p:cNvPr>
              <p:cNvSpPr/>
              <p:nvPr/>
            </p:nvSpPr>
            <p:spPr>
              <a:xfrm>
                <a:off x="2066923" y="2452687"/>
                <a:ext cx="8058154" cy="425666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
                    </m:oMathParaPr>
                    <m:oMath xmlns:m="http://schemas.openxmlformats.org/officeDocument/2006/math">
                      <m:r>
                        <m:rPr>
                          <m:nor/>
                        </m:rPr>
                        <a:rPr lang="en-US" sz="1800" i="0" smtClean="0">
                          <a:solidFill>
                            <a:schemeClr val="bg1"/>
                          </a:solidFill>
                          <a:latin typeface="Calibri" panose="020F0502020204030204" pitchFamily="34" charset="0"/>
                          <a:cs typeface="Calibri" panose="020F0502020204030204" pitchFamily="34" charset="0"/>
                        </a:rPr>
                        <m:t>GDP</m:t>
                      </m:r>
                      <m:r>
                        <m:rPr>
                          <m:nor/>
                        </m:rPr>
                        <a:rPr lang="en-US" sz="1800" i="0" smtClean="0">
                          <a:solidFill>
                            <a:schemeClr val="bg1"/>
                          </a:solidFill>
                          <a:latin typeface="Calibri" panose="020F0502020204030204" pitchFamily="34" charset="0"/>
                          <a:cs typeface="Calibri" panose="020F0502020204030204" pitchFamily="34" charset="0"/>
                        </a:rPr>
                        <m:t> </m:t>
                      </m:r>
                      <m:r>
                        <m:rPr>
                          <m:nor/>
                        </m:rPr>
                        <a:rPr lang="en-US" sz="1800" b="0" i="0" smtClean="0">
                          <a:solidFill>
                            <a:schemeClr val="bg1"/>
                          </a:solidFill>
                          <a:latin typeface="Calibri" panose="020F0502020204030204" pitchFamily="34" charset="0"/>
                          <a:cs typeface="Calibri" panose="020F0502020204030204" pitchFamily="34" charset="0"/>
                        </a:rPr>
                        <m:t>d</m:t>
                      </m:r>
                      <m:r>
                        <m:rPr>
                          <m:nor/>
                        </m:rPr>
                        <a:rPr lang="en-US" sz="1800" i="0" smtClean="0">
                          <a:solidFill>
                            <a:schemeClr val="bg1"/>
                          </a:solidFill>
                          <a:latin typeface="Calibri" panose="020F0502020204030204" pitchFamily="34" charset="0"/>
                          <a:cs typeface="Calibri" panose="020F0502020204030204" pitchFamily="34" charset="0"/>
                        </a:rPr>
                        <m:t>eflator</m:t>
                      </m:r>
                      <m:r>
                        <m:rPr>
                          <m:nor/>
                        </m:rPr>
                        <a:rPr lang="en-US" sz="1800" i="0" smtClean="0">
                          <a:solidFill>
                            <a:schemeClr val="bg1"/>
                          </a:solidFill>
                          <a:latin typeface="Calibri" panose="020F0502020204030204" pitchFamily="34" charset="0"/>
                          <a:cs typeface="Calibri" panose="020F0502020204030204" pitchFamily="34" charset="0"/>
                        </a:rPr>
                        <m:t> = </m:t>
                      </m:r>
                      <m:d>
                        <m:dPr>
                          <m:ctrlPr>
                            <a:rPr lang="en-US" sz="1800" i="1">
                              <a:solidFill>
                                <a:schemeClr val="bg1"/>
                              </a:solidFill>
                              <a:latin typeface="Cambria Math" panose="02040503050406030204" pitchFamily="18" charset="0"/>
                              <a:cs typeface="Calibri" panose="020F0502020204030204" pitchFamily="34" charset="0"/>
                            </a:rPr>
                          </m:ctrlPr>
                        </m:dPr>
                        <m:e>
                          <m:f>
                            <m:fPr>
                              <m:ctrlPr>
                                <a:rPr lang="en-US" sz="1800" i="1">
                                  <a:solidFill>
                                    <a:schemeClr val="bg1"/>
                                  </a:solidFill>
                                  <a:latin typeface="Cambria Math" panose="02040503050406030204" pitchFamily="18" charset="0"/>
                                </a:rPr>
                              </m:ctrlPr>
                            </m:fPr>
                            <m:num>
                              <m:r>
                                <m:rPr>
                                  <m:nor/>
                                </m:rPr>
                                <a:rPr lang="en-US" sz="1800" b="0" i="0" smtClean="0">
                                  <a:solidFill>
                                    <a:schemeClr val="bg1"/>
                                  </a:solidFill>
                                  <a:latin typeface="Cambria Math" panose="02040503050406030204" pitchFamily="18" charset="0"/>
                                </a:rPr>
                                <m:t>n</m:t>
                              </m:r>
                              <m:r>
                                <m:rPr>
                                  <m:nor/>
                                </m:rPr>
                                <a:rPr lang="en-US" sz="1800" i="0">
                                  <a:solidFill>
                                    <a:schemeClr val="bg1"/>
                                  </a:solidFill>
                                  <a:latin typeface="Calibri" panose="020F0502020204030204" pitchFamily="34" charset="0"/>
                                  <a:cs typeface="Calibri" panose="020F0502020204030204" pitchFamily="34" charset="0"/>
                                </a:rPr>
                                <m:t>ominal</m:t>
                              </m:r>
                              <m:r>
                                <m:rPr>
                                  <m:nor/>
                                </m:rPr>
                                <a:rPr lang="en-US" sz="1800" i="0">
                                  <a:solidFill>
                                    <a:schemeClr val="bg1"/>
                                  </a:solidFill>
                                  <a:latin typeface="Calibri" panose="020F0502020204030204" pitchFamily="34" charset="0"/>
                                  <a:cs typeface="Calibri" panose="020F0502020204030204" pitchFamily="34" charset="0"/>
                                </a:rPr>
                                <m:t> </m:t>
                              </m:r>
                              <m:r>
                                <m:rPr>
                                  <m:nor/>
                                </m:rPr>
                                <a:rPr lang="en-US" sz="1800" i="0">
                                  <a:solidFill>
                                    <a:schemeClr val="bg1"/>
                                  </a:solidFill>
                                  <a:latin typeface="Calibri" panose="020F0502020204030204" pitchFamily="34" charset="0"/>
                                  <a:cs typeface="Calibri" panose="020F0502020204030204" pitchFamily="34" charset="0"/>
                                </a:rPr>
                                <m:t>GDP</m:t>
                              </m:r>
                            </m:num>
                            <m:den>
                              <m:r>
                                <m:rPr>
                                  <m:nor/>
                                </m:rPr>
                                <a:rPr lang="en-US" sz="1800" b="0" i="0" smtClean="0">
                                  <a:solidFill>
                                    <a:schemeClr val="bg1"/>
                                  </a:solidFill>
                                  <a:latin typeface="Cambria Math" panose="02040503050406030204" pitchFamily="18" charset="0"/>
                                  <a:cs typeface="Calibri" panose="020F0502020204030204" pitchFamily="34" charset="0"/>
                                </a:rPr>
                                <m:t>r</m:t>
                              </m:r>
                              <m:r>
                                <m:rPr>
                                  <m:nor/>
                                </m:rPr>
                                <a:rPr lang="en-US" sz="1800" i="0">
                                  <a:solidFill>
                                    <a:schemeClr val="bg1"/>
                                  </a:solidFill>
                                  <a:latin typeface="Calibri" panose="020F0502020204030204" pitchFamily="34" charset="0"/>
                                  <a:cs typeface="Calibri" panose="020F0502020204030204" pitchFamily="34" charset="0"/>
                                </a:rPr>
                                <m:t>eal</m:t>
                              </m:r>
                              <m:r>
                                <m:rPr>
                                  <m:nor/>
                                </m:rPr>
                                <a:rPr lang="en-US" sz="1800" i="0">
                                  <a:solidFill>
                                    <a:schemeClr val="bg1"/>
                                  </a:solidFill>
                                  <a:latin typeface="Calibri" panose="020F0502020204030204" pitchFamily="34" charset="0"/>
                                  <a:cs typeface="Calibri" panose="020F0502020204030204" pitchFamily="34" charset="0"/>
                                </a:rPr>
                                <m:t> </m:t>
                              </m:r>
                              <m:r>
                                <m:rPr>
                                  <m:nor/>
                                </m:rPr>
                                <a:rPr lang="en-US" sz="1800" i="0">
                                  <a:solidFill>
                                    <a:schemeClr val="bg1"/>
                                  </a:solidFill>
                                  <a:latin typeface="Calibri" panose="020F0502020204030204" pitchFamily="34" charset="0"/>
                                  <a:cs typeface="Calibri" panose="020F0502020204030204" pitchFamily="34" charset="0"/>
                                </a:rPr>
                                <m:t>GDP</m:t>
                              </m:r>
                            </m:den>
                          </m:f>
                        </m:e>
                      </m:d>
                      <m:r>
                        <a:rPr lang="en-US" sz="1800" i="1">
                          <a:solidFill>
                            <a:schemeClr val="bg1"/>
                          </a:solidFill>
                          <a:latin typeface="Cambria Math" panose="02040503050406030204" pitchFamily="18" charset="0"/>
                        </a:rPr>
                        <m:t>×100</m:t>
                      </m:r>
                    </m:oMath>
                  </m:oMathPara>
                </a14:m>
                <a:endParaRPr lang="en-US" sz="1800" dirty="0">
                  <a:solidFill>
                    <a:schemeClr val="bg1"/>
                  </a:solidFill>
                  <a:latin typeface="Calibri" panose="020F0502020204030204" pitchFamily="34" charset="0"/>
                </a:endParaRPr>
              </a:p>
              <a:p>
                <a:pPr algn="ctr"/>
                <a:endParaRPr lang="en-US" sz="1800" dirty="0">
                  <a:solidFill>
                    <a:schemeClr val="bg1"/>
                  </a:solidFill>
                  <a:latin typeface="Calibri" panose="020F0502020204030204" pitchFamily="34" charset="0"/>
                </a:endParaRPr>
              </a:p>
              <a:p>
                <a:pPr algn="ctr"/>
                <a:r>
                  <a:rPr lang="en-US" sz="1800" dirty="0">
                    <a:solidFill>
                      <a:schemeClr val="bg1"/>
                    </a:solidFill>
                    <a:latin typeface="Calibri" panose="020F0502020204030204" pitchFamily="34" charset="0"/>
                  </a:rPr>
                  <a:t>Rearrange the formula and use the data from 2012:</a:t>
                </a:r>
              </a:p>
              <a:p>
                <a:pPr algn="ctr"/>
                <a:endParaRPr lang="en-US" dirty="0">
                  <a:solidFill>
                    <a:schemeClr val="bg1"/>
                  </a:solidFill>
                  <a:latin typeface="Calibri" panose="020F0502020204030204" pitchFamily="34" charset="0"/>
                </a:endParaRPr>
              </a:p>
              <a:p>
                <a:pPr algn="ctr"/>
                <a:r>
                  <a:rPr lang="en-US" dirty="0">
                    <a:solidFill>
                      <a:schemeClr val="bg1"/>
                    </a:solidFill>
                    <a:latin typeface="Calibri" panose="020F0502020204030204" pitchFamily="34" charset="0"/>
                  </a:rPr>
                  <a:t>real GDP= </a:t>
                </a:r>
                <a14:m>
                  <m:oMath xmlns:m="http://schemas.openxmlformats.org/officeDocument/2006/math">
                    <m:f>
                      <m:fPr>
                        <m:ctrlPr>
                          <a:rPr lang="en-US" i="1" smtClean="0">
                            <a:solidFill>
                              <a:schemeClr val="bg1"/>
                            </a:solidFill>
                            <a:latin typeface="Cambria Math" panose="02040503050406030204" pitchFamily="18" charset="0"/>
                          </a:rPr>
                        </m:ctrlPr>
                      </m:fPr>
                      <m:num>
                        <m:r>
                          <m:rPr>
                            <m:nor/>
                          </m:rPr>
                          <a:rPr lang="en-US" b="0" i="0" smtClean="0">
                            <a:solidFill>
                              <a:schemeClr val="bg1"/>
                            </a:solidFill>
                            <a:latin typeface="Cambria Math" panose="02040503050406030204" pitchFamily="18" charset="0"/>
                          </a:rPr>
                          <m:t>nominal</m:t>
                        </m:r>
                        <m:r>
                          <m:rPr>
                            <m:nor/>
                          </m:rPr>
                          <a:rPr lang="en-US" b="0" i="0" smtClean="0">
                            <a:solidFill>
                              <a:schemeClr val="bg1"/>
                            </a:solidFill>
                            <a:latin typeface="Cambria Math" panose="02040503050406030204" pitchFamily="18" charset="0"/>
                          </a:rPr>
                          <m:t> </m:t>
                        </m:r>
                        <m:r>
                          <m:rPr>
                            <m:nor/>
                          </m:rPr>
                          <a:rPr lang="en-US" b="0" i="0" smtClean="0">
                            <a:solidFill>
                              <a:schemeClr val="bg1"/>
                            </a:solidFill>
                            <a:latin typeface="Cambria Math" panose="02040503050406030204" pitchFamily="18" charset="0"/>
                          </a:rPr>
                          <m:t>GDP</m:t>
                        </m:r>
                      </m:num>
                      <m:den>
                        <m:r>
                          <m:rPr>
                            <m:nor/>
                          </m:rPr>
                          <a:rPr lang="en-US" b="0" i="0" smtClean="0">
                            <a:solidFill>
                              <a:schemeClr val="bg1"/>
                            </a:solidFill>
                            <a:latin typeface="Cambria Math" panose="02040503050406030204" pitchFamily="18" charset="0"/>
                          </a:rPr>
                          <m:t>GDP</m:t>
                        </m:r>
                        <m:r>
                          <m:rPr>
                            <m:nor/>
                          </m:rPr>
                          <a:rPr lang="en-US" b="0" i="0" smtClean="0">
                            <a:solidFill>
                              <a:schemeClr val="bg1"/>
                            </a:solidFill>
                            <a:latin typeface="Cambria Math" panose="02040503050406030204" pitchFamily="18" charset="0"/>
                          </a:rPr>
                          <m:t> </m:t>
                        </m:r>
                        <m:r>
                          <m:rPr>
                            <m:nor/>
                          </m:rPr>
                          <a:rPr lang="en-US" b="0" i="0" smtClean="0">
                            <a:solidFill>
                              <a:schemeClr val="bg1"/>
                            </a:solidFill>
                            <a:latin typeface="Cambria Math" panose="02040503050406030204" pitchFamily="18" charset="0"/>
                          </a:rPr>
                          <m:t>d</m:t>
                        </m:r>
                        <m:r>
                          <m:rPr>
                            <m:nor/>
                          </m:rPr>
                          <a:rPr lang="en-US" b="0" i="0" smtClean="0">
                            <a:solidFill>
                              <a:schemeClr val="bg1"/>
                            </a:solidFill>
                            <a:latin typeface="Calibri" panose="020F0502020204030204" pitchFamily="34" charset="0"/>
                            <a:cs typeface="Calibri" panose="020F0502020204030204" pitchFamily="34" charset="0"/>
                          </a:rPr>
                          <m:t>eflator</m:t>
                        </m:r>
                        <m:r>
                          <m:rPr>
                            <m:nor/>
                          </m:rPr>
                          <a:rPr lang="en-US" b="0" i="0" smtClean="0">
                            <a:solidFill>
                              <a:schemeClr val="bg1"/>
                            </a:solidFill>
                            <a:latin typeface="Cambria Math" panose="02040503050406030204" pitchFamily="18" charset="0"/>
                          </a:rPr>
                          <m:t>/100</m:t>
                        </m:r>
                      </m:den>
                    </m:f>
                  </m:oMath>
                </a14:m>
                <a:endParaRPr lang="en-US" sz="1800" dirty="0">
                  <a:solidFill>
                    <a:schemeClr val="bg1"/>
                  </a:solidFill>
                  <a:latin typeface="Calibri" panose="020F0502020204030204" pitchFamily="34" charset="0"/>
                </a:endParaRPr>
              </a:p>
              <a:p>
                <a:pPr algn="ctr"/>
                <a:endParaRPr lang="en-US" sz="1800" dirty="0">
                  <a:solidFill>
                    <a:schemeClr val="bg1"/>
                  </a:solidFill>
                  <a:latin typeface="Calibri" panose="020F0502020204030204" pitchFamily="34" charset="0"/>
                </a:endParaRPr>
              </a:p>
              <a:p>
                <a:pPr algn="ctr"/>
                <a:r>
                  <a:rPr lang="en-US" dirty="0">
                    <a:solidFill>
                      <a:schemeClr val="bg1"/>
                    </a:solidFill>
                    <a:latin typeface="Calibri" panose="020F0502020204030204" pitchFamily="34" charset="0"/>
                  </a:rPr>
                  <a:t>real GDP= </a:t>
                </a:r>
                <a14:m>
                  <m:oMath xmlns:m="http://schemas.openxmlformats.org/officeDocument/2006/math">
                    <m:f>
                      <m:fPr>
                        <m:ctrlPr>
                          <a:rPr lang="en-US" i="1" smtClean="0">
                            <a:solidFill>
                              <a:schemeClr val="bg1"/>
                            </a:solidFill>
                            <a:latin typeface="Cambria Math" panose="02040503050406030204" pitchFamily="18" charset="0"/>
                          </a:rPr>
                        </m:ctrlPr>
                      </m:fPr>
                      <m:num>
                        <m:r>
                          <m:rPr>
                            <m:nor/>
                          </m:rPr>
                          <a:rPr lang="en-US" b="0" i="0" smtClean="0">
                            <a:solidFill>
                              <a:schemeClr val="bg1"/>
                            </a:solidFill>
                            <a:latin typeface="Cambria Math" panose="02040503050406030204" pitchFamily="18" charset="0"/>
                          </a:rPr>
                          <m:t>$16,197.0 </m:t>
                        </m:r>
                        <m:r>
                          <m:rPr>
                            <m:nor/>
                          </m:rPr>
                          <a:rPr lang="en-US" b="0" i="0" smtClean="0">
                            <a:solidFill>
                              <a:schemeClr val="bg1"/>
                            </a:solidFill>
                            <a:latin typeface="Cambria Math" panose="02040503050406030204" pitchFamily="18" charset="0"/>
                          </a:rPr>
                          <m:t>billion</m:t>
                        </m:r>
                      </m:num>
                      <m:den>
                        <m:r>
                          <m:rPr>
                            <m:nor/>
                          </m:rPr>
                          <a:rPr lang="en-US" b="0" i="0" smtClean="0">
                            <a:solidFill>
                              <a:schemeClr val="bg1"/>
                            </a:solidFill>
                            <a:latin typeface="Cambria Math" panose="02040503050406030204" pitchFamily="18" charset="0"/>
                          </a:rPr>
                          <m:t>100/100</m:t>
                        </m:r>
                      </m:den>
                    </m:f>
                  </m:oMath>
                </a14:m>
                <a:endParaRPr lang="en-US" sz="1800" dirty="0">
                  <a:solidFill>
                    <a:schemeClr val="bg1"/>
                  </a:solidFill>
                  <a:latin typeface="Calibri" panose="020F0502020204030204" pitchFamily="34" charset="0"/>
                </a:endParaRPr>
              </a:p>
              <a:p>
                <a:pPr algn="ctr"/>
                <a:endParaRPr lang="en-US" sz="1800" dirty="0">
                  <a:solidFill>
                    <a:schemeClr val="bg1"/>
                  </a:solidFill>
                  <a:latin typeface="Calibri" panose="020F0502020204030204" pitchFamily="34" charset="0"/>
                </a:endParaRPr>
              </a:p>
              <a:p>
                <a:pPr algn="ctr"/>
                <a:r>
                  <a:rPr lang="en-US" dirty="0">
                    <a:solidFill>
                      <a:schemeClr val="bg1"/>
                    </a:solidFill>
                    <a:latin typeface="Calibri" panose="020F0502020204030204" pitchFamily="34" charset="0"/>
                  </a:rPr>
                  <a:t>real GDP= </a:t>
                </a:r>
                <a14:m>
                  <m:oMath xmlns:m="http://schemas.openxmlformats.org/officeDocument/2006/math">
                    <m:r>
                      <m:rPr>
                        <m:nor/>
                      </m:rPr>
                      <a:rPr lang="en-US" i="0" smtClean="0">
                        <a:solidFill>
                          <a:schemeClr val="bg1"/>
                        </a:solidFill>
                        <a:latin typeface="Cambria Math" panose="02040503050406030204" pitchFamily="18" charset="0"/>
                      </a:rPr>
                      <m:t>$</m:t>
                    </m:r>
                    <m:r>
                      <m:rPr>
                        <m:nor/>
                      </m:rPr>
                      <a:rPr lang="en-US" b="0" i="0" smtClean="0">
                        <a:solidFill>
                          <a:schemeClr val="bg1"/>
                        </a:solidFill>
                        <a:latin typeface="Cambria Math" panose="02040503050406030204" pitchFamily="18" charset="0"/>
                      </a:rPr>
                      <m:t>16,197.0 </m:t>
                    </m:r>
                    <m:r>
                      <m:rPr>
                        <m:nor/>
                      </m:rPr>
                      <a:rPr lang="en-US" b="0" i="0" smtClean="0">
                        <a:solidFill>
                          <a:schemeClr val="bg1"/>
                        </a:solidFill>
                        <a:latin typeface="Cambria Math" panose="02040503050406030204" pitchFamily="18" charset="0"/>
                      </a:rPr>
                      <m:t>billion</m:t>
                    </m:r>
                  </m:oMath>
                </a14:m>
                <a:endParaRPr lang="en-US" sz="1800" dirty="0">
                  <a:solidFill>
                    <a:schemeClr val="bg1"/>
                  </a:solidFill>
                  <a:latin typeface="Calibri" panose="020F0502020204030204" pitchFamily="34" charset="0"/>
                  <a:cs typeface="Calibri" panose="020F0502020204030204" pitchFamily="34" charset="0"/>
                </a:endParaRPr>
              </a:p>
              <a:p>
                <a:pPr algn="ctr"/>
                <a:endParaRPr lang="en-US" sz="1800" dirty="0">
                  <a:solidFill>
                    <a:schemeClr val="bg1"/>
                  </a:solidFill>
                  <a:latin typeface="Calibri" panose="020F0502020204030204" pitchFamily="34" charset="0"/>
                  <a:cs typeface="Calibri" panose="020F0502020204030204" pitchFamily="34" charset="0"/>
                </a:endParaRPr>
              </a:p>
              <a:p>
                <a:pPr algn="ctr"/>
                <a:r>
                  <a:rPr lang="en-US" dirty="0">
                    <a:solidFill>
                      <a:schemeClr val="bg1"/>
                    </a:solidFill>
                    <a:latin typeface="Calibri" panose="020F0502020204030204" pitchFamily="34" charset="0"/>
                    <a:cs typeface="Calibri" panose="020F0502020204030204" pitchFamily="34" charset="0"/>
                  </a:rPr>
                  <a:t>Since the price index in the base year always has a value of 100 (by definition), nominal and real GDP are always the same in the base year.</a:t>
                </a:r>
                <a:endParaRPr lang="en-US" sz="1800" dirty="0">
                  <a:solidFill>
                    <a:schemeClr val="bg1"/>
                  </a:solidFill>
                  <a:latin typeface="Calibri" panose="020F0502020204030204" pitchFamily="34" charset="0"/>
                  <a:cs typeface="Calibri" panose="020F0502020204030204" pitchFamily="34" charset="0"/>
                </a:endParaRPr>
              </a:p>
            </p:txBody>
          </p:sp>
        </mc:Choice>
        <mc:Fallback xmlns="">
          <p:sp>
            <p:nvSpPr>
              <p:cNvPr id="3" name="Rectangle 2">
                <a:extLst>
                  <a:ext uri="{FF2B5EF4-FFF2-40B4-BE49-F238E27FC236}">
                    <a16:creationId xmlns:a16="http://schemas.microsoft.com/office/drawing/2014/main" id="{B27CD38A-A4BA-4170-A7AD-A11E947A79CE}"/>
                  </a:ext>
                </a:extLst>
              </p:cNvPr>
              <p:cNvSpPr>
                <a:spLocks noRot="1" noChangeAspect="1" noMove="1" noResize="1" noEditPoints="1" noAdjustHandles="1" noChangeArrowheads="1" noChangeShapeType="1" noTextEdit="1"/>
              </p:cNvSpPr>
              <p:nvPr/>
            </p:nvSpPr>
            <p:spPr>
              <a:xfrm>
                <a:off x="2066923" y="2452687"/>
                <a:ext cx="8058154" cy="4256665"/>
              </a:xfrm>
              <a:prstGeom prst="rect">
                <a:avLst/>
              </a:prstGeom>
              <a:blipFill>
                <a:blip r:embed="rId6"/>
                <a:stretch>
                  <a:fillRect b="-1144"/>
                </a:stretch>
              </a:blipFill>
              <a:ln>
                <a:noFill/>
              </a:ln>
            </p:spPr>
            <p:txBody>
              <a:bodyPr/>
              <a:lstStyle/>
              <a:p>
                <a:r>
                  <a:rPr lang="en-US">
                    <a:noFill/>
                  </a:rPr>
                  <a:t> </a:t>
                </a:r>
              </a:p>
            </p:txBody>
          </p:sp>
        </mc:Fallback>
      </mc:AlternateContent>
    </p:spTree>
    <p:extLst>
      <p:ext uri="{BB962C8B-B14F-4D97-AF65-F5344CB8AC3E}">
        <p14:creationId xmlns:p14="http://schemas.microsoft.com/office/powerpoint/2010/main" val="40879144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Nominal and Real GDP</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2DA71B46-6958-43B4-AAA4-197500337DA7}"/>
              </a:ext>
            </a:extLst>
          </p:cNvPr>
          <p:cNvGrpSpPr/>
          <p:nvPr/>
        </p:nvGrpSpPr>
        <p:grpSpPr>
          <a:xfrm>
            <a:off x="2066922" y="1585567"/>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43C4A821-3F83-4F02-8D70-DC6E0BFDAD2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159E4816-3F88-4598-A7AC-7282FD48D988}"/>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long as inflation is positive, real GDP should be less than nominal GDP in any year after the base year.</a:t>
              </a:r>
            </a:p>
          </p:txBody>
        </p:sp>
      </p:grpSp>
      <p:grpSp>
        <p:nvGrpSpPr>
          <p:cNvPr id="18" name="Group 17">
            <a:extLst>
              <a:ext uri="{FF2B5EF4-FFF2-40B4-BE49-F238E27FC236}">
                <a16:creationId xmlns:a16="http://schemas.microsoft.com/office/drawing/2014/main" id="{91FB57CB-728A-4EDB-83B9-2EF1D662446F}"/>
              </a:ext>
            </a:extLst>
          </p:cNvPr>
          <p:cNvGrpSpPr/>
          <p:nvPr/>
        </p:nvGrpSpPr>
        <p:grpSpPr>
          <a:xfrm>
            <a:off x="2066922" y="335107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CFC62156-7197-4546-B134-B8F693FD48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C764EB38-D207-437D-B034-E954B79BE7B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long as inflation is positive, real GDP should be greater than nominal GDP in any year before the base year.</a:t>
              </a:r>
            </a:p>
          </p:txBody>
        </p:sp>
      </p:grpSp>
      <p:grpSp>
        <p:nvGrpSpPr>
          <p:cNvPr id="28" name="Group 27">
            <a:extLst>
              <a:ext uri="{FF2B5EF4-FFF2-40B4-BE49-F238E27FC236}">
                <a16:creationId xmlns:a16="http://schemas.microsoft.com/office/drawing/2014/main" id="{7B6BD57F-493B-4195-95ED-E38A78721ABC}"/>
              </a:ext>
            </a:extLst>
          </p:cNvPr>
          <p:cNvGrpSpPr/>
          <p:nvPr/>
        </p:nvGrpSpPr>
        <p:grpSpPr>
          <a:xfrm>
            <a:off x="2066922" y="2471278"/>
            <a:ext cx="8058155" cy="806935"/>
            <a:chOff x="542922" y="1736761"/>
            <a:chExt cx="8058155" cy="806935"/>
          </a:xfrm>
          <a:solidFill>
            <a:srgbClr val="627981"/>
          </a:solidFill>
        </p:grpSpPr>
        <p:sp>
          <p:nvSpPr>
            <p:cNvPr id="29" name="Rectangle 28">
              <a:extLst>
                <a:ext uri="{FF2B5EF4-FFF2-40B4-BE49-F238E27FC236}">
                  <a16:creationId xmlns:a16="http://schemas.microsoft.com/office/drawing/2014/main" id="{1DD0B19B-C55B-4D76-B369-420DC4A726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7451D819-E2AD-421A-8DB1-31058D7F15A3}"/>
                </a:ext>
              </a:extLst>
            </p:cNvPr>
            <p:cNvSpPr txBox="1"/>
            <p:nvPr/>
          </p:nvSpPr>
          <p:spPr>
            <a:xfrm>
              <a:off x="542922" y="1934260"/>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value of nominal GDP is amplified by inflation.</a:t>
              </a:r>
            </a:p>
          </p:txBody>
        </p:sp>
      </p:grpSp>
      <p:grpSp>
        <p:nvGrpSpPr>
          <p:cNvPr id="20" name="Group 19">
            <a:extLst>
              <a:ext uri="{FF2B5EF4-FFF2-40B4-BE49-F238E27FC236}">
                <a16:creationId xmlns:a16="http://schemas.microsoft.com/office/drawing/2014/main" id="{95CC4E7A-BF05-4413-8BC1-729D613E469A}"/>
              </a:ext>
            </a:extLst>
          </p:cNvPr>
          <p:cNvGrpSpPr/>
          <p:nvPr/>
        </p:nvGrpSpPr>
        <p:grpSpPr>
          <a:xfrm>
            <a:off x="2066922" y="4230874"/>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4F51A39-81D2-4E4F-89A5-9AED480E59E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97FAE91A-11F9-4002-BF8E-C3378FD0645C}"/>
                </a:ext>
              </a:extLst>
            </p:cNvPr>
            <p:cNvSpPr txBox="1"/>
            <p:nvPr/>
          </p:nvSpPr>
          <p:spPr>
            <a:xfrm>
              <a:off x="542923" y="1922848"/>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Nominal and real GDP will be equal in the base year.</a:t>
              </a:r>
            </a:p>
          </p:txBody>
        </p:sp>
      </p:grpSp>
    </p:spTree>
    <p:extLst>
      <p:ext uri="{BB962C8B-B14F-4D97-AF65-F5344CB8AC3E}">
        <p14:creationId xmlns:p14="http://schemas.microsoft.com/office/powerpoint/2010/main" val="1887083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What Is Macroeconomics?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2DA71B46-6958-43B4-AAA4-197500337DA7}"/>
              </a:ext>
            </a:extLst>
          </p:cNvPr>
          <p:cNvGrpSpPr/>
          <p:nvPr/>
        </p:nvGrpSpPr>
        <p:grpSpPr>
          <a:xfrm>
            <a:off x="2066922" y="1585567"/>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43C4A821-3F83-4F02-8D70-DC6E0BFDAD2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159E4816-3F88-4598-A7AC-7282FD48D988}"/>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Macroeconomics focuses on the economy as a whole and how whole economies interact.</a:t>
              </a:r>
            </a:p>
          </p:txBody>
        </p:sp>
      </p:grpSp>
      <p:grpSp>
        <p:nvGrpSpPr>
          <p:cNvPr id="18" name="Group 17">
            <a:extLst>
              <a:ext uri="{FF2B5EF4-FFF2-40B4-BE49-F238E27FC236}">
                <a16:creationId xmlns:a16="http://schemas.microsoft.com/office/drawing/2014/main" id="{91FB57CB-728A-4EDB-83B9-2EF1D662446F}"/>
              </a:ext>
            </a:extLst>
          </p:cNvPr>
          <p:cNvGrpSpPr/>
          <p:nvPr/>
        </p:nvGrpSpPr>
        <p:grpSpPr>
          <a:xfrm>
            <a:off x="2066922" y="335107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CFC62156-7197-4546-B134-B8F693FD48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C764EB38-D207-437D-B034-E954B79BE7B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three macroeconomic goals for every country: economic growth, low unemployment, and low inflation.</a:t>
              </a:r>
            </a:p>
          </p:txBody>
        </p:sp>
      </p:grpSp>
      <p:grpSp>
        <p:nvGrpSpPr>
          <p:cNvPr id="28" name="Group 27">
            <a:extLst>
              <a:ext uri="{FF2B5EF4-FFF2-40B4-BE49-F238E27FC236}">
                <a16:creationId xmlns:a16="http://schemas.microsoft.com/office/drawing/2014/main" id="{7B6BD57F-493B-4195-95ED-E38A78721ABC}"/>
              </a:ext>
            </a:extLst>
          </p:cNvPr>
          <p:cNvGrpSpPr/>
          <p:nvPr/>
        </p:nvGrpSpPr>
        <p:grpSpPr>
          <a:xfrm>
            <a:off x="2066922" y="2471278"/>
            <a:ext cx="8058155" cy="806935"/>
            <a:chOff x="542922" y="1736761"/>
            <a:chExt cx="8058155" cy="806935"/>
          </a:xfrm>
          <a:solidFill>
            <a:srgbClr val="627981"/>
          </a:solidFill>
        </p:grpSpPr>
        <p:sp>
          <p:nvSpPr>
            <p:cNvPr id="29" name="Rectangle 28">
              <a:extLst>
                <a:ext uri="{FF2B5EF4-FFF2-40B4-BE49-F238E27FC236}">
                  <a16:creationId xmlns:a16="http://schemas.microsoft.com/office/drawing/2014/main" id="{1DD0B19B-C55B-4D76-B369-420DC4A726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7451D819-E2AD-421A-8DB1-31058D7F15A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macroeconomy is a measure of how a country is performing and includes all production and consumption within every market.</a:t>
              </a:r>
            </a:p>
          </p:txBody>
        </p:sp>
      </p:grpSp>
    </p:spTree>
    <p:extLst>
      <p:ext uri="{BB962C8B-B14F-4D97-AF65-F5344CB8AC3E}">
        <p14:creationId xmlns:p14="http://schemas.microsoft.com/office/powerpoint/2010/main" val="36120029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Nominal and Real GDP</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2DA71B46-6958-43B4-AAA4-197500337DA7}"/>
              </a:ext>
            </a:extLst>
          </p:cNvPr>
          <p:cNvGrpSpPr/>
          <p:nvPr/>
        </p:nvGrpSpPr>
        <p:grpSpPr>
          <a:xfrm>
            <a:off x="1974055" y="1585567"/>
            <a:ext cx="8243890" cy="806935"/>
            <a:chOff x="542922" y="1736761"/>
            <a:chExt cx="8058155" cy="806935"/>
          </a:xfrm>
          <a:solidFill>
            <a:srgbClr val="627981"/>
          </a:solidFill>
        </p:grpSpPr>
        <p:sp>
          <p:nvSpPr>
            <p:cNvPr id="16" name="Rectangle 15">
              <a:extLst>
                <a:ext uri="{FF2B5EF4-FFF2-40B4-BE49-F238E27FC236}">
                  <a16:creationId xmlns:a16="http://schemas.microsoft.com/office/drawing/2014/main" id="{43C4A821-3F83-4F02-8D70-DC6E0BFDAD2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159E4816-3F88-4598-A7AC-7282FD48D988}"/>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By converting nominal GDP to real GDP, we are better able to track GDP growth over time.</a:t>
              </a:r>
            </a:p>
          </p:txBody>
        </p:sp>
      </p:grpSp>
      <p:grpSp>
        <p:nvGrpSpPr>
          <p:cNvPr id="18" name="Group 17">
            <a:extLst>
              <a:ext uri="{FF2B5EF4-FFF2-40B4-BE49-F238E27FC236}">
                <a16:creationId xmlns:a16="http://schemas.microsoft.com/office/drawing/2014/main" id="{91FB57CB-728A-4EDB-83B9-2EF1D662446F}"/>
              </a:ext>
            </a:extLst>
          </p:cNvPr>
          <p:cNvGrpSpPr/>
          <p:nvPr/>
        </p:nvGrpSpPr>
        <p:grpSpPr>
          <a:xfrm>
            <a:off x="1974055" y="3351076"/>
            <a:ext cx="8243890" cy="806935"/>
            <a:chOff x="542923" y="1736761"/>
            <a:chExt cx="8058154" cy="806935"/>
          </a:xfrm>
          <a:solidFill>
            <a:srgbClr val="627981"/>
          </a:solidFill>
        </p:grpSpPr>
        <p:sp>
          <p:nvSpPr>
            <p:cNvPr id="19" name="Rectangle 18">
              <a:extLst>
                <a:ext uri="{FF2B5EF4-FFF2-40B4-BE49-F238E27FC236}">
                  <a16:creationId xmlns:a16="http://schemas.microsoft.com/office/drawing/2014/main" id="{CFC62156-7197-4546-B134-B8F693FD48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C764EB38-D207-437D-B034-E954B79BE7B9}"/>
                </a:ext>
              </a:extLst>
            </p:cNvPr>
            <p:cNvSpPr txBox="1"/>
            <p:nvPr/>
          </p:nvSpPr>
          <p:spPr>
            <a:xfrm>
              <a:off x="542923" y="1782589"/>
              <a:ext cx="7961980"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Real GDP is important because it is highly correlated with other measures of economic activity, like employment and unemployment.</a:t>
              </a:r>
            </a:p>
          </p:txBody>
        </p:sp>
      </p:grpSp>
      <p:grpSp>
        <p:nvGrpSpPr>
          <p:cNvPr id="28" name="Group 27">
            <a:extLst>
              <a:ext uri="{FF2B5EF4-FFF2-40B4-BE49-F238E27FC236}">
                <a16:creationId xmlns:a16="http://schemas.microsoft.com/office/drawing/2014/main" id="{7B6BD57F-493B-4195-95ED-E38A78721ABC}"/>
              </a:ext>
            </a:extLst>
          </p:cNvPr>
          <p:cNvGrpSpPr/>
          <p:nvPr/>
        </p:nvGrpSpPr>
        <p:grpSpPr>
          <a:xfrm>
            <a:off x="1974055" y="2471278"/>
            <a:ext cx="8243891" cy="806935"/>
            <a:chOff x="542922" y="1736761"/>
            <a:chExt cx="8243891" cy="806935"/>
          </a:xfrm>
          <a:solidFill>
            <a:srgbClr val="627981"/>
          </a:solidFill>
        </p:grpSpPr>
        <p:sp>
          <p:nvSpPr>
            <p:cNvPr id="29" name="Rectangle 28">
              <a:extLst>
                <a:ext uri="{FF2B5EF4-FFF2-40B4-BE49-F238E27FC236}">
                  <a16:creationId xmlns:a16="http://schemas.microsoft.com/office/drawing/2014/main" id="{1DD0B19B-C55B-4D76-B369-420DC4A72671}"/>
                </a:ext>
              </a:extLst>
            </p:cNvPr>
            <p:cNvSpPr/>
            <p:nvPr/>
          </p:nvSpPr>
          <p:spPr>
            <a:xfrm>
              <a:off x="542923" y="1736761"/>
              <a:ext cx="8243890"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mc:AlternateContent xmlns:mc="http://schemas.openxmlformats.org/markup-compatibility/2006" xmlns:a14="http://schemas.microsoft.com/office/drawing/2010/main">
          <mc:Choice Requires="a14">
            <p:sp>
              <p:nvSpPr>
                <p:cNvPr id="30" name="TextBox 29">
                  <a:extLst>
                    <a:ext uri="{FF2B5EF4-FFF2-40B4-BE49-F238E27FC236}">
                      <a16:creationId xmlns:a16="http://schemas.microsoft.com/office/drawing/2014/main" id="{7451D819-E2AD-421A-8DB1-31058D7F15A3}"/>
                    </a:ext>
                  </a:extLst>
                </p:cNvPr>
                <p:cNvSpPr txBox="1"/>
                <p:nvPr/>
              </p:nvSpPr>
              <p:spPr>
                <a:xfrm>
                  <a:off x="542922" y="1826416"/>
                  <a:ext cx="8172453" cy="63248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real GDP growth rate = </a:t>
                  </a:r>
                  <a14:m>
                    <m:oMath xmlns:m="http://schemas.openxmlformats.org/officeDocument/2006/math">
                      <m:f>
                        <m:fPr>
                          <m:ctrlPr>
                            <a:rPr lang="en-US" sz="2000" i="1" smtClean="0">
                              <a:solidFill>
                                <a:schemeClr val="bg1"/>
                              </a:solidFill>
                              <a:latin typeface="Cambria Math" panose="02040503050406030204" pitchFamily="18" charset="0"/>
                            </a:rPr>
                          </m:ctrlPr>
                        </m:fPr>
                        <m:num>
                          <m:r>
                            <m:rPr>
                              <m:nor/>
                            </m:rPr>
                            <a:rPr lang="en-US" sz="2000" b="0" i="0" smtClean="0">
                              <a:solidFill>
                                <a:schemeClr val="bg1"/>
                              </a:solidFill>
                              <a:latin typeface="Calibri" panose="020F0502020204030204" pitchFamily="34" charset="0"/>
                              <a:cs typeface="Calibri" panose="020F0502020204030204" pitchFamily="34" charset="0"/>
                            </a:rPr>
                            <m:t>(</m:t>
                          </m:r>
                          <m:r>
                            <m:rPr>
                              <m:nor/>
                            </m:rPr>
                            <a:rPr lang="en-US" sz="2000" b="0" i="0" smtClean="0">
                              <a:solidFill>
                                <a:schemeClr val="bg1"/>
                              </a:solidFill>
                              <a:latin typeface="Calibri" panose="020F0502020204030204" pitchFamily="34" charset="0"/>
                              <a:cs typeface="Calibri" panose="020F0502020204030204" pitchFamily="34" charset="0"/>
                            </a:rPr>
                            <m:t>current</m:t>
                          </m:r>
                          <m:r>
                            <m:rPr>
                              <m:nor/>
                            </m:rPr>
                            <a:rPr lang="en-US" sz="2000" b="0" i="0" smtClean="0">
                              <a:solidFill>
                                <a:schemeClr val="bg1"/>
                              </a:solidFill>
                              <a:latin typeface="Calibri" panose="020F0502020204030204" pitchFamily="34" charset="0"/>
                              <a:cs typeface="Calibri" panose="020F0502020204030204" pitchFamily="34" charset="0"/>
                            </a:rPr>
                            <m:t> </m:t>
                          </m:r>
                          <m:r>
                            <m:rPr>
                              <m:nor/>
                            </m:rPr>
                            <a:rPr lang="en-US" sz="2000" b="0" i="0" smtClean="0">
                              <a:solidFill>
                                <a:schemeClr val="bg1"/>
                              </a:solidFill>
                              <a:latin typeface="Calibri" panose="020F0502020204030204" pitchFamily="34" charset="0"/>
                              <a:cs typeface="Calibri" panose="020F0502020204030204" pitchFamily="34" charset="0"/>
                            </a:rPr>
                            <m:t>year</m:t>
                          </m:r>
                          <m:r>
                            <m:rPr>
                              <m:nor/>
                            </m:rPr>
                            <a:rPr lang="en-US" sz="2000" b="0" i="0" smtClean="0">
                              <a:solidFill>
                                <a:schemeClr val="bg1"/>
                              </a:solidFill>
                              <a:latin typeface="Calibri" panose="020F0502020204030204" pitchFamily="34" charset="0"/>
                              <a:cs typeface="Calibri" panose="020F0502020204030204" pitchFamily="34" charset="0"/>
                            </a:rPr>
                            <m:t> </m:t>
                          </m:r>
                          <m:r>
                            <m:rPr>
                              <m:nor/>
                            </m:rPr>
                            <a:rPr lang="en-US" sz="2000" b="0" i="0" smtClean="0">
                              <a:solidFill>
                                <a:schemeClr val="bg1"/>
                              </a:solidFill>
                              <a:latin typeface="Calibri" panose="020F0502020204030204" pitchFamily="34" charset="0"/>
                              <a:cs typeface="Calibri" panose="020F0502020204030204" pitchFamily="34" charset="0"/>
                            </a:rPr>
                            <m:t>real</m:t>
                          </m:r>
                          <m:r>
                            <m:rPr>
                              <m:nor/>
                            </m:rPr>
                            <a:rPr lang="en-US" sz="2000" b="0" i="0" smtClean="0">
                              <a:solidFill>
                                <a:schemeClr val="bg1"/>
                              </a:solidFill>
                              <a:latin typeface="Calibri" panose="020F0502020204030204" pitchFamily="34" charset="0"/>
                              <a:cs typeface="Calibri" panose="020F0502020204030204" pitchFamily="34" charset="0"/>
                            </a:rPr>
                            <m:t> </m:t>
                          </m:r>
                          <m:r>
                            <m:rPr>
                              <m:nor/>
                            </m:rPr>
                            <a:rPr lang="en-US" sz="2000" b="0" i="0" smtClean="0">
                              <a:solidFill>
                                <a:schemeClr val="bg1"/>
                              </a:solidFill>
                              <a:latin typeface="Calibri" panose="020F0502020204030204" pitchFamily="34" charset="0"/>
                              <a:cs typeface="Calibri" panose="020F0502020204030204" pitchFamily="34" charset="0"/>
                            </a:rPr>
                            <m:t>GDP</m:t>
                          </m:r>
                          <m:r>
                            <m:rPr>
                              <m:nor/>
                            </m:rPr>
                            <a:rPr lang="en-US" sz="2000" b="0" i="0" smtClean="0">
                              <a:solidFill>
                                <a:schemeClr val="bg1"/>
                              </a:solidFill>
                              <a:latin typeface="Calibri" panose="020F0502020204030204" pitchFamily="34" charset="0"/>
                              <a:cs typeface="Calibri" panose="020F0502020204030204" pitchFamily="34" charset="0"/>
                            </a:rPr>
                            <m:t>−</m:t>
                          </m:r>
                          <m:r>
                            <m:rPr>
                              <m:nor/>
                            </m:rPr>
                            <a:rPr lang="en-US" sz="2000" b="0" i="0" smtClean="0">
                              <a:solidFill>
                                <a:schemeClr val="bg1"/>
                              </a:solidFill>
                              <a:latin typeface="Calibri" panose="020F0502020204030204" pitchFamily="34" charset="0"/>
                              <a:cs typeface="Calibri" panose="020F0502020204030204" pitchFamily="34" charset="0"/>
                            </a:rPr>
                            <m:t>base</m:t>
                          </m:r>
                          <m:r>
                            <m:rPr>
                              <m:nor/>
                            </m:rPr>
                            <a:rPr lang="en-US" sz="2000" b="0" i="0" smtClean="0">
                              <a:solidFill>
                                <a:schemeClr val="bg1"/>
                              </a:solidFill>
                              <a:latin typeface="Calibri" panose="020F0502020204030204" pitchFamily="34" charset="0"/>
                              <a:cs typeface="Calibri" panose="020F0502020204030204" pitchFamily="34" charset="0"/>
                            </a:rPr>
                            <m:t> </m:t>
                          </m:r>
                          <m:r>
                            <m:rPr>
                              <m:nor/>
                            </m:rPr>
                            <a:rPr lang="en-US" sz="2000" b="0" i="0" smtClean="0">
                              <a:solidFill>
                                <a:schemeClr val="bg1"/>
                              </a:solidFill>
                              <a:latin typeface="Calibri" panose="020F0502020204030204" pitchFamily="34" charset="0"/>
                              <a:cs typeface="Calibri" panose="020F0502020204030204" pitchFamily="34" charset="0"/>
                            </a:rPr>
                            <m:t>year</m:t>
                          </m:r>
                          <m:r>
                            <m:rPr>
                              <m:nor/>
                            </m:rPr>
                            <a:rPr lang="en-US" sz="2000" b="0" i="0" smtClean="0">
                              <a:solidFill>
                                <a:schemeClr val="bg1"/>
                              </a:solidFill>
                              <a:latin typeface="Calibri" panose="020F0502020204030204" pitchFamily="34" charset="0"/>
                              <a:cs typeface="Calibri" panose="020F0502020204030204" pitchFamily="34" charset="0"/>
                            </a:rPr>
                            <m:t> </m:t>
                          </m:r>
                          <m:r>
                            <m:rPr>
                              <m:nor/>
                            </m:rPr>
                            <a:rPr lang="en-US" sz="2000" b="0" i="0" smtClean="0">
                              <a:solidFill>
                                <a:schemeClr val="bg1"/>
                              </a:solidFill>
                              <a:latin typeface="Calibri" panose="020F0502020204030204" pitchFamily="34" charset="0"/>
                              <a:cs typeface="Calibri" panose="020F0502020204030204" pitchFamily="34" charset="0"/>
                            </a:rPr>
                            <m:t>real</m:t>
                          </m:r>
                          <m:r>
                            <m:rPr>
                              <m:nor/>
                            </m:rPr>
                            <a:rPr lang="en-US" sz="2000" b="0" i="0" smtClean="0">
                              <a:solidFill>
                                <a:schemeClr val="bg1"/>
                              </a:solidFill>
                              <a:latin typeface="Calibri" panose="020F0502020204030204" pitchFamily="34" charset="0"/>
                              <a:cs typeface="Calibri" panose="020F0502020204030204" pitchFamily="34" charset="0"/>
                            </a:rPr>
                            <m:t> </m:t>
                          </m:r>
                          <m:r>
                            <m:rPr>
                              <m:nor/>
                            </m:rPr>
                            <a:rPr lang="en-US" sz="2000" b="0" i="0" smtClean="0">
                              <a:solidFill>
                                <a:schemeClr val="bg1"/>
                              </a:solidFill>
                              <a:latin typeface="Calibri" panose="020F0502020204030204" pitchFamily="34" charset="0"/>
                              <a:cs typeface="Calibri" panose="020F0502020204030204" pitchFamily="34" charset="0"/>
                            </a:rPr>
                            <m:t>GDP</m:t>
                          </m:r>
                          <m:r>
                            <m:rPr>
                              <m:nor/>
                            </m:rPr>
                            <a:rPr lang="en-US" sz="2000" b="0" i="0" smtClean="0">
                              <a:solidFill>
                                <a:schemeClr val="bg1"/>
                              </a:solidFill>
                              <a:latin typeface="Calibri" panose="020F0502020204030204" pitchFamily="34" charset="0"/>
                              <a:cs typeface="Calibri" panose="020F0502020204030204" pitchFamily="34" charset="0"/>
                            </a:rPr>
                            <m:t>)</m:t>
                          </m:r>
                        </m:num>
                        <m:den>
                          <m:r>
                            <m:rPr>
                              <m:nor/>
                            </m:rPr>
                            <a:rPr lang="en-US" sz="2000" b="0" i="0" smtClean="0">
                              <a:solidFill>
                                <a:schemeClr val="bg1"/>
                              </a:solidFill>
                              <a:latin typeface="Calibri" panose="020F0502020204030204" pitchFamily="34" charset="0"/>
                              <a:cs typeface="Calibri" panose="020F0502020204030204" pitchFamily="34" charset="0"/>
                            </a:rPr>
                            <m:t>base</m:t>
                          </m:r>
                          <m:r>
                            <m:rPr>
                              <m:nor/>
                            </m:rPr>
                            <a:rPr lang="en-US" sz="2000" b="0" i="0" smtClean="0">
                              <a:solidFill>
                                <a:schemeClr val="bg1"/>
                              </a:solidFill>
                              <a:latin typeface="Calibri" panose="020F0502020204030204" pitchFamily="34" charset="0"/>
                              <a:cs typeface="Calibri" panose="020F0502020204030204" pitchFamily="34" charset="0"/>
                            </a:rPr>
                            <m:t> </m:t>
                          </m:r>
                          <m:r>
                            <m:rPr>
                              <m:nor/>
                            </m:rPr>
                            <a:rPr lang="en-US" sz="2000" b="0" i="0" smtClean="0">
                              <a:solidFill>
                                <a:schemeClr val="bg1"/>
                              </a:solidFill>
                              <a:latin typeface="Calibri" panose="020F0502020204030204" pitchFamily="34" charset="0"/>
                              <a:cs typeface="Calibri" panose="020F0502020204030204" pitchFamily="34" charset="0"/>
                            </a:rPr>
                            <m:t>year</m:t>
                          </m:r>
                          <m:r>
                            <m:rPr>
                              <m:nor/>
                            </m:rPr>
                            <a:rPr lang="en-US" sz="2000" b="0" i="0" smtClean="0">
                              <a:solidFill>
                                <a:schemeClr val="bg1"/>
                              </a:solidFill>
                              <a:latin typeface="Calibri" panose="020F0502020204030204" pitchFamily="34" charset="0"/>
                              <a:cs typeface="Calibri" panose="020F0502020204030204" pitchFamily="34" charset="0"/>
                            </a:rPr>
                            <m:t> </m:t>
                          </m:r>
                          <m:r>
                            <m:rPr>
                              <m:nor/>
                            </m:rPr>
                            <a:rPr lang="en-US" sz="2000" b="0" i="0" smtClean="0">
                              <a:solidFill>
                                <a:schemeClr val="bg1"/>
                              </a:solidFill>
                              <a:latin typeface="Calibri" panose="020F0502020204030204" pitchFamily="34" charset="0"/>
                              <a:cs typeface="Calibri" panose="020F0502020204030204" pitchFamily="34" charset="0"/>
                            </a:rPr>
                            <m:t>real</m:t>
                          </m:r>
                          <m:r>
                            <m:rPr>
                              <m:nor/>
                            </m:rPr>
                            <a:rPr lang="en-US" sz="2000" b="0" i="0" smtClean="0">
                              <a:solidFill>
                                <a:schemeClr val="bg1"/>
                              </a:solidFill>
                              <a:latin typeface="Calibri" panose="020F0502020204030204" pitchFamily="34" charset="0"/>
                              <a:cs typeface="Calibri" panose="020F0502020204030204" pitchFamily="34" charset="0"/>
                            </a:rPr>
                            <m:t> </m:t>
                          </m:r>
                          <m:r>
                            <m:rPr>
                              <m:nor/>
                            </m:rPr>
                            <a:rPr lang="en-US" sz="2000" b="0" i="0" smtClean="0">
                              <a:solidFill>
                                <a:schemeClr val="bg1"/>
                              </a:solidFill>
                              <a:latin typeface="Calibri" panose="020F0502020204030204" pitchFamily="34" charset="0"/>
                              <a:cs typeface="Calibri" panose="020F0502020204030204" pitchFamily="34" charset="0"/>
                            </a:rPr>
                            <m:t>GDP</m:t>
                          </m:r>
                        </m:den>
                      </m:f>
                      <m:r>
                        <m:rPr>
                          <m:nor/>
                        </m:rPr>
                        <a:rPr lang="en-US" sz="2000" i="0" smtClean="0">
                          <a:solidFill>
                            <a:schemeClr val="bg1"/>
                          </a:solidFill>
                          <a:latin typeface="Calibri" panose="020F0502020204030204" pitchFamily="34" charset="0"/>
                          <a:ea typeface="Cambria Math" panose="02040503050406030204" pitchFamily="18" charset="0"/>
                          <a:cs typeface="Calibri" panose="020F0502020204030204" pitchFamily="34" charset="0"/>
                        </a:rPr>
                        <m:t>×</m:t>
                      </m:r>
                      <m:r>
                        <m:rPr>
                          <m:nor/>
                        </m:rPr>
                        <a:rPr lang="en-US" sz="2000" b="0" i="0" smtClean="0">
                          <a:solidFill>
                            <a:schemeClr val="bg1"/>
                          </a:solidFill>
                          <a:latin typeface="Calibri" panose="020F0502020204030204" pitchFamily="34" charset="0"/>
                          <a:ea typeface="Cambria Math" panose="02040503050406030204" pitchFamily="18" charset="0"/>
                          <a:cs typeface="Calibri" panose="020F0502020204030204" pitchFamily="34" charset="0"/>
                        </a:rPr>
                        <m:t> 100</m:t>
                      </m:r>
                    </m:oMath>
                  </a14:m>
                  <a:endParaRPr lang="en-US" sz="2000" dirty="0">
                    <a:solidFill>
                      <a:schemeClr val="bg1"/>
                    </a:solidFill>
                    <a:latin typeface="Calibri" panose="020F0502020204030204" pitchFamily="34" charset="0"/>
                    <a:cs typeface="Calibri" panose="020F0502020204030204" pitchFamily="34" charset="0"/>
                  </a:endParaRPr>
                </a:p>
              </p:txBody>
            </p:sp>
          </mc:Choice>
          <mc:Fallback xmlns="">
            <p:sp>
              <p:nvSpPr>
                <p:cNvPr id="30" name="TextBox 29">
                  <a:extLst>
                    <a:ext uri="{FF2B5EF4-FFF2-40B4-BE49-F238E27FC236}">
                      <a16:creationId xmlns:a16="http://schemas.microsoft.com/office/drawing/2014/main" id="{7451D819-E2AD-421A-8DB1-31058D7F15A3}"/>
                    </a:ext>
                  </a:extLst>
                </p:cNvPr>
                <p:cNvSpPr txBox="1">
                  <a:spLocks noRot="1" noChangeAspect="1" noMove="1" noResize="1" noEditPoints="1" noAdjustHandles="1" noChangeArrowheads="1" noChangeShapeType="1" noTextEdit="1"/>
                </p:cNvSpPr>
                <p:nvPr/>
              </p:nvSpPr>
              <p:spPr>
                <a:xfrm>
                  <a:off x="542922" y="1826416"/>
                  <a:ext cx="8172453" cy="632481"/>
                </a:xfrm>
                <a:prstGeom prst="rect">
                  <a:avLst/>
                </a:prstGeom>
                <a:blipFill>
                  <a:blip r:embed="rId3"/>
                  <a:stretch>
                    <a:fillRect l="-672"/>
                  </a:stretch>
                </a:blipFill>
              </p:spPr>
              <p:txBody>
                <a:bodyPr/>
                <a:lstStyle/>
                <a:p>
                  <a:r>
                    <a:rPr lang="en-US">
                      <a:noFill/>
                    </a:rPr>
                    <a:t> </a:t>
                  </a:r>
                </a:p>
              </p:txBody>
            </p:sp>
          </mc:Fallback>
        </mc:AlternateContent>
      </p:grpSp>
    </p:spTree>
    <p:extLst>
      <p:ext uri="{BB962C8B-B14F-4D97-AF65-F5344CB8AC3E}">
        <p14:creationId xmlns:p14="http://schemas.microsoft.com/office/powerpoint/2010/main" val="32851409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Nominal and Real GDP</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2DA71B46-6958-43B4-AAA4-197500337DA7}"/>
              </a:ext>
            </a:extLst>
          </p:cNvPr>
          <p:cNvGrpSpPr/>
          <p:nvPr/>
        </p:nvGrpSpPr>
        <p:grpSpPr>
          <a:xfrm>
            <a:off x="2066922" y="1585567"/>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43C4A821-3F83-4F02-8D70-DC6E0BFDAD2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159E4816-3F88-4598-A7AC-7282FD48D988}"/>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business cycle runs from the height of the economy to the lowest point and back to the peak.</a:t>
              </a:r>
            </a:p>
          </p:txBody>
        </p:sp>
      </p:grpSp>
      <p:grpSp>
        <p:nvGrpSpPr>
          <p:cNvPr id="18" name="Group 17">
            <a:extLst>
              <a:ext uri="{FF2B5EF4-FFF2-40B4-BE49-F238E27FC236}">
                <a16:creationId xmlns:a16="http://schemas.microsoft.com/office/drawing/2014/main" id="{91FB57CB-728A-4EDB-83B9-2EF1D662446F}"/>
              </a:ext>
            </a:extLst>
          </p:cNvPr>
          <p:cNvGrpSpPr/>
          <p:nvPr/>
        </p:nvGrpSpPr>
        <p:grpSpPr>
          <a:xfrm>
            <a:off x="2066921" y="3351076"/>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CFC62156-7197-4546-B134-B8F693FD48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C764EB38-D207-437D-B034-E954B79BE7B9}"/>
                </a:ext>
              </a:extLst>
            </p:cNvPr>
            <p:cNvSpPr txBox="1"/>
            <p:nvPr/>
          </p:nvSpPr>
          <p:spPr>
            <a:xfrm>
              <a:off x="542922"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economic upswing lasts from trough to peak. </a:t>
              </a:r>
            </a:p>
          </p:txBody>
        </p:sp>
      </p:grpSp>
      <p:grpSp>
        <p:nvGrpSpPr>
          <p:cNvPr id="28" name="Group 27">
            <a:extLst>
              <a:ext uri="{FF2B5EF4-FFF2-40B4-BE49-F238E27FC236}">
                <a16:creationId xmlns:a16="http://schemas.microsoft.com/office/drawing/2014/main" id="{7B6BD57F-493B-4195-95ED-E38A78721ABC}"/>
              </a:ext>
            </a:extLst>
          </p:cNvPr>
          <p:cNvGrpSpPr/>
          <p:nvPr/>
        </p:nvGrpSpPr>
        <p:grpSpPr>
          <a:xfrm>
            <a:off x="2066922" y="2471278"/>
            <a:ext cx="8058155" cy="806935"/>
            <a:chOff x="542922" y="1736761"/>
            <a:chExt cx="8058155" cy="806935"/>
          </a:xfrm>
          <a:solidFill>
            <a:srgbClr val="627981"/>
          </a:solidFill>
        </p:grpSpPr>
        <p:sp>
          <p:nvSpPr>
            <p:cNvPr id="29" name="Rectangle 28">
              <a:extLst>
                <a:ext uri="{FF2B5EF4-FFF2-40B4-BE49-F238E27FC236}">
                  <a16:creationId xmlns:a16="http://schemas.microsoft.com/office/drawing/2014/main" id="{1DD0B19B-C55B-4D76-B369-420DC4A726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7451D819-E2AD-421A-8DB1-31058D7F15A3}"/>
                </a:ext>
              </a:extLst>
            </p:cNvPr>
            <p:cNvSpPr txBox="1"/>
            <p:nvPr/>
          </p:nvSpPr>
          <p:spPr>
            <a:xfrm>
              <a:off x="542922" y="1934260"/>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recession lasts from peak to trough.</a:t>
              </a:r>
            </a:p>
          </p:txBody>
        </p:sp>
      </p:grpSp>
      <p:grpSp>
        <p:nvGrpSpPr>
          <p:cNvPr id="20" name="Group 19">
            <a:extLst>
              <a:ext uri="{FF2B5EF4-FFF2-40B4-BE49-F238E27FC236}">
                <a16:creationId xmlns:a16="http://schemas.microsoft.com/office/drawing/2014/main" id="{95CC4E7A-BF05-4413-8BC1-729D613E469A}"/>
              </a:ext>
            </a:extLst>
          </p:cNvPr>
          <p:cNvGrpSpPr/>
          <p:nvPr/>
        </p:nvGrpSpPr>
        <p:grpSpPr>
          <a:xfrm>
            <a:off x="2066922" y="4230874"/>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4F51A39-81D2-4E4F-89A5-9AED480E59E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97FAE91A-11F9-4002-BF8E-C3378FD0645C}"/>
                </a:ext>
              </a:extLst>
            </p:cNvPr>
            <p:cNvSpPr txBox="1"/>
            <p:nvPr/>
          </p:nvSpPr>
          <p:spPr>
            <a:xfrm>
              <a:off x="542923" y="1922848"/>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longer and deeper decline is a depression.</a:t>
              </a:r>
            </a:p>
          </p:txBody>
        </p:sp>
      </p:grpSp>
    </p:spTree>
    <p:extLst>
      <p:ext uri="{BB962C8B-B14F-4D97-AF65-F5344CB8AC3E}">
        <p14:creationId xmlns:p14="http://schemas.microsoft.com/office/powerpoint/2010/main" val="35404265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grpSp>
        <p:nvGrpSpPr>
          <p:cNvPr id="238" name="Google Shape;238;p7"/>
          <p:cNvGrpSpPr/>
          <p:nvPr/>
        </p:nvGrpSpPr>
        <p:grpSpPr>
          <a:xfrm>
            <a:off x="1524001" y="288568"/>
            <a:ext cx="9144001" cy="6332628"/>
            <a:chOff x="-1" y="463132"/>
            <a:chExt cx="9144001" cy="6332628"/>
          </a:xfrm>
        </p:grpSpPr>
        <p:sp>
          <p:nvSpPr>
            <p:cNvPr id="239" name="Google Shape;239;p7"/>
            <p:cNvSpPr txBox="1"/>
            <p:nvPr/>
          </p:nvSpPr>
          <p:spPr>
            <a:xfrm>
              <a:off x="-1" y="463132"/>
              <a:ext cx="9144000" cy="55399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Real World Example</a:t>
              </a:r>
              <a:endParaRPr dirty="0"/>
            </a:p>
          </p:txBody>
        </p:sp>
        <p:sp>
          <p:nvSpPr>
            <p:cNvPr id="240" name="Google Shape;240;p7"/>
            <p:cNvSpPr txBox="1"/>
            <p:nvPr/>
          </p:nvSpPr>
          <p:spPr>
            <a:xfrm>
              <a:off x="5477039" y="6241762"/>
              <a:ext cx="3666961" cy="55399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241" name="Google Shape;241;p7"/>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243" name="Google Shape;243;p7"/>
          <p:cNvSpPr txBox="1"/>
          <p:nvPr/>
        </p:nvSpPr>
        <p:spPr>
          <a:xfrm>
            <a:off x="1459469" y="1637123"/>
            <a:ext cx="8985000" cy="1938952"/>
          </a:xfrm>
          <a:prstGeom prst="rect">
            <a:avLst/>
          </a:prstGeom>
          <a:solidFill>
            <a:srgbClr val="627981"/>
          </a:solidFill>
          <a:ln>
            <a:noFill/>
          </a:ln>
        </p:spPr>
        <p:txBody>
          <a:bodyPr spcFirstLastPara="1" wrap="square" lIns="91425" tIns="45700" rIns="91425" bIns="45700" anchor="t" anchorCtr="0">
            <a:spAutoFit/>
          </a:bodyPr>
          <a:lstStyle/>
          <a:p>
            <a:pPr marL="101600" marR="0" lvl="0" algn="ctr" rtl="0">
              <a:lnSpc>
                <a:spcPct val="150000"/>
              </a:lnSpc>
              <a:spcBef>
                <a:spcPts val="0"/>
              </a:spcBef>
              <a:spcAft>
                <a:spcPts val="0"/>
              </a:spcAft>
              <a:buClr>
                <a:schemeClr val="bg1"/>
              </a:buClr>
              <a:buSzPts val="2000"/>
            </a:pPr>
            <a:r>
              <a:rPr lang="en-US" sz="2000" dirty="0">
                <a:solidFill>
                  <a:schemeClr val="bg1"/>
                </a:solidFill>
                <a:latin typeface="Calibri"/>
                <a:ea typeface="Calibri"/>
                <a:cs typeface="Calibri"/>
                <a:sym typeface="Calibri"/>
              </a:rPr>
              <a:t>As history tells us, recessions come and go, and with them come ebbs and flows in the job market. Do you know people who lost their jobs due to a decline in real GDP? How did that impact them? How do you think you would react if this happened to you?</a:t>
            </a:r>
            <a:endParaRPr sz="2000" dirty="0">
              <a:solidFill>
                <a:schemeClr val="bg1"/>
              </a:solidFill>
              <a:latin typeface="Calibri"/>
              <a:ea typeface="Calibri"/>
              <a:cs typeface="Calibri"/>
              <a:sym typeface="Calibri"/>
            </a:endParaRPr>
          </a:p>
        </p:txBody>
      </p:sp>
      <p:pic>
        <p:nvPicPr>
          <p:cNvPr id="3" name="Picture 2" descr="Downward sloping curve with money in the background">
            <a:extLst>
              <a:ext uri="{FF2B5EF4-FFF2-40B4-BE49-F238E27FC236}">
                <a16:creationId xmlns:a16="http://schemas.microsoft.com/office/drawing/2014/main" id="{0614BC2A-D3F4-4901-B0E6-7FB381FA7993}"/>
              </a:ext>
            </a:extLst>
          </p:cNvPr>
          <p:cNvPicPr>
            <a:picLocks noChangeAspect="1"/>
          </p:cNvPicPr>
          <p:nvPr/>
        </p:nvPicPr>
        <p:blipFill>
          <a:blip r:embed="rId3"/>
          <a:stretch>
            <a:fillRect/>
          </a:stretch>
        </p:blipFill>
        <p:spPr>
          <a:xfrm>
            <a:off x="3540472" y="4075289"/>
            <a:ext cx="4822993" cy="2389485"/>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grpSp>
        <p:nvGrpSpPr>
          <p:cNvPr id="238" name="Google Shape;238;p7"/>
          <p:cNvGrpSpPr/>
          <p:nvPr/>
        </p:nvGrpSpPr>
        <p:grpSpPr>
          <a:xfrm>
            <a:off x="1524002" y="451936"/>
            <a:ext cx="9144000" cy="6169260"/>
            <a:chOff x="0" y="626500"/>
            <a:chExt cx="9144000" cy="6169260"/>
          </a:xfrm>
        </p:grpSpPr>
        <p:sp>
          <p:nvSpPr>
            <p:cNvPr id="239" name="Google Shape;239;p7"/>
            <p:cNvSpPr txBox="1"/>
            <p:nvPr/>
          </p:nvSpPr>
          <p:spPr>
            <a:xfrm>
              <a:off x="0" y="626500"/>
              <a:ext cx="9144000" cy="55399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240" name="Google Shape;240;p7"/>
            <p:cNvSpPr txBox="1"/>
            <p:nvPr/>
          </p:nvSpPr>
          <p:spPr>
            <a:xfrm>
              <a:off x="5477039" y="6241762"/>
              <a:ext cx="3666961" cy="55399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241" name="Google Shape;241;p7"/>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242" name="Google Shape;242;p7"/>
          <p:cNvSpPr txBox="1"/>
          <p:nvPr/>
        </p:nvSpPr>
        <p:spPr>
          <a:xfrm>
            <a:off x="1459468" y="1358217"/>
            <a:ext cx="9273061" cy="4708981"/>
          </a:xfrm>
          <a:prstGeom prst="rect">
            <a:avLst/>
          </a:prstGeom>
          <a:solidFill>
            <a:srgbClr val="627981"/>
          </a:solidFill>
          <a:ln>
            <a:noFill/>
          </a:ln>
        </p:spPr>
        <p:txBody>
          <a:bodyPr spcFirstLastPara="1" wrap="square" lIns="91425" tIns="45700" rIns="91425" bIns="45700" anchor="ctr" anchorCtr="0">
            <a:spAutoFit/>
          </a:bodyPr>
          <a:lstStyle/>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p:txBody>
      </p:sp>
      <p:sp>
        <p:nvSpPr>
          <p:cNvPr id="243" name="Google Shape;243;p7"/>
          <p:cNvSpPr txBox="1"/>
          <p:nvPr/>
        </p:nvSpPr>
        <p:spPr>
          <a:xfrm>
            <a:off x="1603499" y="1626704"/>
            <a:ext cx="8985000" cy="4093388"/>
          </a:xfrm>
          <a:prstGeom prst="rect">
            <a:avLst/>
          </a:prstGeom>
          <a:solidFill>
            <a:srgbClr val="627981"/>
          </a:solidFill>
          <a:ln>
            <a:noFill/>
          </a:ln>
        </p:spPr>
        <p:txBody>
          <a:bodyPr spcFirstLastPara="1" wrap="square" lIns="91425" tIns="45700" rIns="91425" bIns="45700" anchor="t" anchorCtr="0">
            <a:spAutoFit/>
          </a:bodyPr>
          <a:lstStyle/>
          <a:p>
            <a:pPr marL="457200" marR="0" lvl="0" indent="-355600" algn="l" rtl="0">
              <a:spcBef>
                <a:spcPts val="0"/>
              </a:spcBef>
              <a:spcAft>
                <a:spcPts val="0"/>
              </a:spcAft>
              <a:buClr>
                <a:schemeClr val="bg1"/>
              </a:buClr>
              <a:buSzPts val="2000"/>
              <a:buFont typeface="Arial" panose="020B0604020202020204" pitchFamily="34" charset="0"/>
              <a:buChar char="•"/>
            </a:pPr>
            <a:r>
              <a:rPr lang="en-US" sz="2000" dirty="0">
                <a:solidFill>
                  <a:schemeClr val="bg1"/>
                </a:solidFill>
                <a:latin typeface="Calibri"/>
                <a:ea typeface="Calibri"/>
                <a:cs typeface="Calibri"/>
                <a:sym typeface="Calibri"/>
              </a:rPr>
              <a:t>The </a:t>
            </a:r>
            <a:r>
              <a:rPr lang="en-US" sz="2000" b="1" dirty="0">
                <a:solidFill>
                  <a:schemeClr val="bg1"/>
                </a:solidFill>
                <a:latin typeface="Calibri"/>
                <a:ea typeface="Calibri"/>
                <a:cs typeface="Calibri"/>
                <a:sym typeface="Calibri"/>
              </a:rPr>
              <a:t>nominal value </a:t>
            </a:r>
            <a:r>
              <a:rPr lang="en-US" sz="2000" dirty="0">
                <a:solidFill>
                  <a:schemeClr val="bg1"/>
                </a:solidFill>
                <a:latin typeface="Calibri"/>
                <a:ea typeface="Calibri"/>
                <a:cs typeface="Calibri"/>
                <a:sym typeface="Calibri"/>
              </a:rPr>
              <a:t>of an economic statistic is the commonly announced value.</a:t>
            </a:r>
          </a:p>
          <a:p>
            <a:pPr marL="457200" marR="0" lvl="0" indent="-355600" algn="l" rtl="0">
              <a:spcBef>
                <a:spcPts val="0"/>
              </a:spcBef>
              <a:spcAft>
                <a:spcPts val="0"/>
              </a:spcAft>
              <a:buClr>
                <a:schemeClr val="bg1"/>
              </a:buClr>
              <a:buSzPts val="2000"/>
              <a:buFont typeface="Arial" panose="020B0604020202020204" pitchFamily="34" charset="0"/>
              <a:buChar char="•"/>
            </a:pPr>
            <a:endParaRPr sz="2000" dirty="0">
              <a:solidFill>
                <a:schemeClr val="bg1"/>
              </a:solidFill>
              <a:latin typeface="Calibri"/>
              <a:ea typeface="Calibri"/>
              <a:cs typeface="Calibri"/>
              <a:sym typeface="Calibri"/>
            </a:endParaRPr>
          </a:p>
          <a:p>
            <a:pPr marL="457200" marR="0" lvl="0" indent="-355600" algn="l" rtl="0">
              <a:spcBef>
                <a:spcPts val="0"/>
              </a:spcBef>
              <a:spcAft>
                <a:spcPts val="0"/>
              </a:spcAft>
              <a:buClr>
                <a:schemeClr val="bg1"/>
              </a:buClr>
              <a:buSzPts val="2000"/>
              <a:buFont typeface="Arial" panose="020B0604020202020204" pitchFamily="34" charset="0"/>
              <a:buChar char="•"/>
            </a:pPr>
            <a:r>
              <a:rPr lang="en-US" sz="2000" dirty="0">
                <a:solidFill>
                  <a:schemeClr val="bg1"/>
                </a:solidFill>
                <a:latin typeface="Calibri"/>
                <a:ea typeface="Calibri"/>
                <a:cs typeface="Calibri"/>
                <a:sym typeface="Calibri"/>
              </a:rPr>
              <a:t>The </a:t>
            </a:r>
            <a:r>
              <a:rPr lang="en-US" sz="2000" b="1" dirty="0">
                <a:solidFill>
                  <a:schemeClr val="bg1"/>
                </a:solidFill>
                <a:latin typeface="Calibri"/>
                <a:ea typeface="Calibri"/>
                <a:cs typeface="Calibri"/>
                <a:sym typeface="Calibri"/>
              </a:rPr>
              <a:t>real value </a:t>
            </a:r>
            <a:r>
              <a:rPr lang="en-US" sz="2000" dirty="0">
                <a:solidFill>
                  <a:schemeClr val="bg1"/>
                </a:solidFill>
                <a:latin typeface="Calibri"/>
                <a:ea typeface="Calibri"/>
                <a:cs typeface="Calibri"/>
                <a:sym typeface="Calibri"/>
              </a:rPr>
              <a:t>is the value after adjusting for changes in inflation. </a:t>
            </a:r>
          </a:p>
          <a:p>
            <a:pPr marL="457200" marR="0" lvl="0" indent="-355600" algn="l" rtl="0">
              <a:spcBef>
                <a:spcPts val="0"/>
              </a:spcBef>
              <a:spcAft>
                <a:spcPts val="0"/>
              </a:spcAft>
              <a:buClr>
                <a:schemeClr val="bg1"/>
              </a:buClr>
              <a:buSzPts val="2000"/>
              <a:buFont typeface="Arial" panose="020B0604020202020204" pitchFamily="34" charset="0"/>
              <a:buChar char="•"/>
            </a:pPr>
            <a:endParaRPr sz="2000" dirty="0">
              <a:solidFill>
                <a:schemeClr val="bg1"/>
              </a:solidFill>
              <a:latin typeface="Calibri"/>
              <a:ea typeface="Calibri"/>
              <a:cs typeface="Calibri"/>
              <a:sym typeface="Calibri"/>
            </a:endParaRPr>
          </a:p>
          <a:p>
            <a:pPr marL="457200" marR="0" lvl="0" indent="-355600" algn="l" rtl="0">
              <a:spcBef>
                <a:spcPts val="0"/>
              </a:spcBef>
              <a:spcAft>
                <a:spcPts val="0"/>
              </a:spcAft>
              <a:buClr>
                <a:schemeClr val="bg1"/>
              </a:buClr>
              <a:buSzPts val="2000"/>
              <a:buFont typeface="Arial" panose="020B0604020202020204" pitchFamily="34" charset="0"/>
              <a:buChar char="•"/>
            </a:pPr>
            <a:r>
              <a:rPr lang="en-US" sz="2000" dirty="0">
                <a:solidFill>
                  <a:schemeClr val="bg1"/>
                </a:solidFill>
                <a:latin typeface="Calibri"/>
                <a:ea typeface="Calibri"/>
                <a:cs typeface="Calibri"/>
                <a:sym typeface="Calibri"/>
              </a:rPr>
              <a:t>To convert nominal economic data from several different years into real, inflation-adjusted data, the starting point is to choose a base year arbitrarily and then use a price index to convert the measurements.</a:t>
            </a:r>
          </a:p>
          <a:p>
            <a:pPr marL="457200" marR="0" lvl="0" indent="-355600" algn="l" rtl="0">
              <a:spcBef>
                <a:spcPts val="0"/>
              </a:spcBef>
              <a:spcAft>
                <a:spcPts val="0"/>
              </a:spcAft>
              <a:buClr>
                <a:schemeClr val="bg1"/>
              </a:buClr>
              <a:buSzPts val="2000"/>
              <a:buFont typeface="Arial" panose="020B0604020202020204" pitchFamily="34" charset="0"/>
              <a:buChar char="•"/>
            </a:pPr>
            <a:endParaRPr sz="2000" dirty="0">
              <a:solidFill>
                <a:schemeClr val="bg1"/>
              </a:solidFill>
              <a:latin typeface="Calibri"/>
              <a:ea typeface="Calibri"/>
              <a:cs typeface="Calibri"/>
              <a:sym typeface="Calibri"/>
            </a:endParaRPr>
          </a:p>
          <a:p>
            <a:pPr marL="457200" marR="0" lvl="0" indent="-355600" algn="l" rtl="0">
              <a:spcBef>
                <a:spcPts val="0"/>
              </a:spcBef>
              <a:spcAft>
                <a:spcPts val="0"/>
              </a:spcAft>
              <a:buClr>
                <a:schemeClr val="bg1"/>
              </a:buClr>
              <a:buSzPts val="2000"/>
              <a:buFont typeface="Arial" panose="020B0604020202020204" pitchFamily="34" charset="0"/>
              <a:buChar char="•"/>
            </a:pPr>
            <a:r>
              <a:rPr lang="en-US" sz="2000" dirty="0">
                <a:solidFill>
                  <a:schemeClr val="bg1"/>
                </a:solidFill>
                <a:latin typeface="Calibri"/>
                <a:ea typeface="Calibri"/>
                <a:cs typeface="Calibri"/>
                <a:sym typeface="Calibri"/>
              </a:rPr>
              <a:t>In the long term, U.S. real GDP has increased dramatically, but GDP has not increased by the same amount each year. </a:t>
            </a:r>
          </a:p>
          <a:p>
            <a:pPr marL="457200" marR="0" lvl="0" indent="-355600" algn="l" rtl="0">
              <a:spcBef>
                <a:spcPts val="0"/>
              </a:spcBef>
              <a:spcAft>
                <a:spcPts val="0"/>
              </a:spcAft>
              <a:buClr>
                <a:schemeClr val="bg1"/>
              </a:buClr>
              <a:buSzPts val="2000"/>
              <a:buFont typeface="Arial" panose="020B0604020202020204" pitchFamily="34" charset="0"/>
              <a:buChar char="•"/>
            </a:pPr>
            <a:endParaRPr sz="2000" dirty="0">
              <a:solidFill>
                <a:schemeClr val="bg1"/>
              </a:solidFill>
              <a:latin typeface="Calibri"/>
              <a:ea typeface="Calibri"/>
              <a:cs typeface="Calibri"/>
              <a:sym typeface="Calibri"/>
            </a:endParaRPr>
          </a:p>
          <a:p>
            <a:pPr marL="457200" marR="0" lvl="0" indent="-355600" algn="l" rtl="0">
              <a:spcBef>
                <a:spcPts val="0"/>
              </a:spcBef>
              <a:spcAft>
                <a:spcPts val="0"/>
              </a:spcAft>
              <a:buClr>
                <a:schemeClr val="bg1"/>
              </a:buClr>
              <a:buSzPts val="2000"/>
              <a:buFont typeface="Arial" panose="020B0604020202020204" pitchFamily="34" charset="0"/>
              <a:buChar char="•"/>
            </a:pPr>
            <a:r>
              <a:rPr lang="en-US" sz="2000" dirty="0">
                <a:solidFill>
                  <a:schemeClr val="bg1"/>
                </a:solidFill>
                <a:latin typeface="Calibri"/>
                <a:ea typeface="Calibri"/>
                <a:cs typeface="Calibri"/>
                <a:sym typeface="Calibri"/>
              </a:rPr>
              <a:t>The speeding up and slowing down of GDP growth represents the business cycle with periods of economic highs and lows.</a:t>
            </a:r>
            <a:endParaRPr sz="2000" dirty="0">
              <a:solidFill>
                <a:schemeClr val="bg1"/>
              </a:solidFill>
              <a:latin typeface="Calibri"/>
              <a:ea typeface="Calibri"/>
              <a:cs typeface="Calibri"/>
              <a:sym typeface="Calibri"/>
            </a:endParaRPr>
          </a:p>
        </p:txBody>
      </p:sp>
    </p:spTree>
    <p:extLst>
      <p:ext uri="{BB962C8B-B14F-4D97-AF65-F5344CB8AC3E}">
        <p14:creationId xmlns:p14="http://schemas.microsoft.com/office/powerpoint/2010/main" val="80689876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p:nvPr/>
        </p:nvSpPr>
        <p:spPr>
          <a:xfrm>
            <a:off x="668700" y="2328163"/>
            <a:ext cx="10854600" cy="9234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5400" dirty="0">
                <a:solidFill>
                  <a:schemeClr val="dk1"/>
                </a:solidFill>
                <a:latin typeface="Century Gothic"/>
                <a:ea typeface="Century Gothic"/>
                <a:cs typeface="Century Gothic"/>
                <a:sym typeface="Century Gothic"/>
              </a:rPr>
              <a:t>Comparing GDP </a:t>
            </a:r>
            <a:endParaRPr sz="5400" dirty="0">
              <a:solidFill>
                <a:schemeClr val="dk1"/>
              </a:solidFill>
              <a:latin typeface="Century Gothic"/>
              <a:ea typeface="Century Gothic"/>
              <a:cs typeface="Century Gothic"/>
              <a:sym typeface="Century Gothic"/>
            </a:endParaRPr>
          </a:p>
          <a:p>
            <a:pPr marL="0" marR="0" lvl="0" indent="0" algn="ctr" rtl="0">
              <a:spcBef>
                <a:spcPts val="0"/>
              </a:spcBef>
              <a:spcAft>
                <a:spcPts val="0"/>
              </a:spcAft>
              <a:buNone/>
            </a:pPr>
            <a:r>
              <a:rPr lang="en-US" sz="5400" dirty="0">
                <a:solidFill>
                  <a:schemeClr val="dk1"/>
                </a:solidFill>
                <a:latin typeface="Century Gothic"/>
                <a:ea typeface="Century Gothic"/>
                <a:cs typeface="Century Gothic"/>
                <a:sym typeface="Century Gothic"/>
              </a:rPr>
              <a:t>among Countries</a:t>
            </a:r>
            <a:endParaRPr dirty="0"/>
          </a:p>
        </p:txBody>
      </p:sp>
      <p:cxnSp>
        <p:nvCxnSpPr>
          <p:cNvPr id="86" name="Google Shape;86;p13"/>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p:cNvCxnSpPr/>
          <p:nvPr/>
        </p:nvCxnSpPr>
        <p:spPr>
          <a:xfrm>
            <a:off x="3071447" y="2308525"/>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grpSp>
        <p:nvGrpSpPr>
          <p:cNvPr id="93" name="Google Shape;93;p14"/>
          <p:cNvGrpSpPr/>
          <p:nvPr/>
        </p:nvGrpSpPr>
        <p:grpSpPr>
          <a:xfrm>
            <a:off x="1524001" y="338445"/>
            <a:ext cx="9144001" cy="6332628"/>
            <a:chOff x="-1" y="463132"/>
            <a:chExt cx="9144001" cy="6332628"/>
          </a:xfrm>
        </p:grpSpPr>
        <p:sp>
          <p:nvSpPr>
            <p:cNvPr id="94" name="Google Shape;94;p14"/>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Introduction</a:t>
              </a:r>
              <a:endParaRPr dirty="0"/>
            </a:p>
          </p:txBody>
        </p:sp>
        <p:sp>
          <p:nvSpPr>
            <p:cNvPr id="95" name="Google Shape;95;p14"/>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96" name="Google Shape;96;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7" name="Group 6">
            <a:extLst>
              <a:ext uri="{FF2B5EF4-FFF2-40B4-BE49-F238E27FC236}">
                <a16:creationId xmlns:a16="http://schemas.microsoft.com/office/drawing/2014/main" id="{8635D500-BAAB-4D3F-AD1D-FA4FD25220DF}"/>
              </a:ext>
            </a:extLst>
          </p:cNvPr>
          <p:cNvGrpSpPr/>
          <p:nvPr/>
        </p:nvGrpSpPr>
        <p:grpSpPr>
          <a:xfrm>
            <a:off x="2066922" y="1585567"/>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B56430F2-BCC3-43D3-867E-3A191C12582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62433CBB-357C-400B-B038-1BD610E8FA06}"/>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common to use gross domestic product (GDP) as a measure of a nation's economic welfare or standard of living.</a:t>
              </a:r>
            </a:p>
          </p:txBody>
        </p:sp>
      </p:grpSp>
      <p:grpSp>
        <p:nvGrpSpPr>
          <p:cNvPr id="10" name="Group 9">
            <a:extLst>
              <a:ext uri="{FF2B5EF4-FFF2-40B4-BE49-F238E27FC236}">
                <a16:creationId xmlns:a16="http://schemas.microsoft.com/office/drawing/2014/main" id="{F2448C9B-75FC-447B-9B87-595BC29E85D8}"/>
              </a:ext>
            </a:extLst>
          </p:cNvPr>
          <p:cNvGrpSpPr/>
          <p:nvPr/>
        </p:nvGrpSpPr>
        <p:grpSpPr>
          <a:xfrm>
            <a:off x="2066922" y="3351076"/>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F1A96D3A-2312-45D8-B11B-F6A439189E4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7F8D93D6-8D3F-4D24-9C33-5A67231FF816}"/>
                </a:ext>
              </a:extLst>
            </p:cNvPr>
            <p:cNvSpPr txBox="1"/>
            <p:nvPr/>
          </p:nvSpPr>
          <p:spPr>
            <a:xfrm>
              <a:off x="54292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First, we measure a country's GDP in its own currency.</a:t>
              </a:r>
            </a:p>
          </p:txBody>
        </p:sp>
      </p:grpSp>
      <p:grpSp>
        <p:nvGrpSpPr>
          <p:cNvPr id="13" name="Group 12">
            <a:extLst>
              <a:ext uri="{FF2B5EF4-FFF2-40B4-BE49-F238E27FC236}">
                <a16:creationId xmlns:a16="http://schemas.microsoft.com/office/drawing/2014/main" id="{91B137D5-D600-4609-A6AD-6DBDB4755EA3}"/>
              </a:ext>
            </a:extLst>
          </p:cNvPr>
          <p:cNvGrpSpPr/>
          <p:nvPr/>
        </p:nvGrpSpPr>
        <p:grpSpPr>
          <a:xfrm>
            <a:off x="2066922" y="2471278"/>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5635C545-3AD5-47C1-B1C8-1289E3D6715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D033CA4-5B0E-4D60-8AC7-1C95A629BBD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when comparing the GDPs of different nations, two issues immediately arise.</a:t>
              </a:r>
            </a:p>
          </p:txBody>
        </p:sp>
      </p:grpSp>
      <p:grpSp>
        <p:nvGrpSpPr>
          <p:cNvPr id="16" name="Group 15">
            <a:extLst>
              <a:ext uri="{FF2B5EF4-FFF2-40B4-BE49-F238E27FC236}">
                <a16:creationId xmlns:a16="http://schemas.microsoft.com/office/drawing/2014/main" id="{0D14242E-3DEF-48D3-B850-EFCAAD84F320}"/>
              </a:ext>
            </a:extLst>
          </p:cNvPr>
          <p:cNvGrpSpPr/>
          <p:nvPr/>
        </p:nvGrpSpPr>
        <p:grpSpPr>
          <a:xfrm>
            <a:off x="2066921" y="4248096"/>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462E8B14-2655-4761-866C-E867B633B74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CBB4CA4D-0808-44D5-A24B-BB9F489BE485}"/>
                </a:ext>
              </a:extLst>
            </p:cNvPr>
            <p:cNvSpPr txBox="1"/>
            <p:nvPr/>
          </p:nvSpPr>
          <p:spPr>
            <a:xfrm>
              <a:off x="542921" y="1905626"/>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 A second issue is that countries have different populations.</a:t>
              </a:r>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grpSp>
        <p:nvGrpSpPr>
          <p:cNvPr id="93" name="Google Shape;93;p14"/>
          <p:cNvGrpSpPr/>
          <p:nvPr/>
        </p:nvGrpSpPr>
        <p:grpSpPr>
          <a:xfrm>
            <a:off x="1524001" y="338445"/>
            <a:ext cx="9144001" cy="6332628"/>
            <a:chOff x="-1" y="463132"/>
            <a:chExt cx="9144001" cy="6332628"/>
          </a:xfrm>
        </p:grpSpPr>
        <p:sp>
          <p:nvSpPr>
            <p:cNvPr id="94" name="Google Shape;94;p14"/>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Comparing Countries</a:t>
              </a:r>
              <a:endParaRPr dirty="0"/>
            </a:p>
          </p:txBody>
        </p:sp>
        <p:sp>
          <p:nvSpPr>
            <p:cNvPr id="95" name="Google Shape;95;p14"/>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96" name="Google Shape;96;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7" name="Group 6">
            <a:extLst>
              <a:ext uri="{FF2B5EF4-FFF2-40B4-BE49-F238E27FC236}">
                <a16:creationId xmlns:a16="http://schemas.microsoft.com/office/drawing/2014/main" id="{8635D500-BAAB-4D3F-AD1D-FA4FD25220DF}"/>
              </a:ext>
            </a:extLst>
          </p:cNvPr>
          <p:cNvGrpSpPr/>
          <p:nvPr/>
        </p:nvGrpSpPr>
        <p:grpSpPr>
          <a:xfrm>
            <a:off x="2066922" y="2740052"/>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B56430F2-BCC3-43D3-867E-3A191C12582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62433CBB-357C-400B-B038-1BD610E8FA06}"/>
                </a:ext>
              </a:extLst>
            </p:cNvPr>
            <p:cNvSpPr txBox="1"/>
            <p:nvPr/>
          </p:nvSpPr>
          <p:spPr>
            <a:xfrm>
              <a:off x="542922" y="1898506"/>
              <a:ext cx="796198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Comparing GDP requires converting to a common currency.</a:t>
              </a:r>
            </a:p>
          </p:txBody>
        </p:sp>
      </p:grpSp>
      <p:grpSp>
        <p:nvGrpSpPr>
          <p:cNvPr id="13" name="Group 12">
            <a:extLst>
              <a:ext uri="{FF2B5EF4-FFF2-40B4-BE49-F238E27FC236}">
                <a16:creationId xmlns:a16="http://schemas.microsoft.com/office/drawing/2014/main" id="{91B137D5-D600-4609-A6AD-6DBDB4755EA3}"/>
              </a:ext>
            </a:extLst>
          </p:cNvPr>
          <p:cNvGrpSpPr/>
          <p:nvPr/>
        </p:nvGrpSpPr>
        <p:grpSpPr>
          <a:xfrm>
            <a:off x="2066922" y="3625763"/>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5635C545-3AD5-47C1-B1C8-1289E3D6715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D033CA4-5B0E-4D60-8AC7-1C95A629BBD3}"/>
                </a:ext>
              </a:extLst>
            </p:cNvPr>
            <p:cNvSpPr txBox="1"/>
            <p:nvPr/>
          </p:nvSpPr>
          <p:spPr>
            <a:xfrm>
              <a:off x="542922" y="1905588"/>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Comparing standards of living requires dividing GDP by population.</a:t>
              </a:r>
            </a:p>
          </p:txBody>
        </p:sp>
      </p:grpSp>
      <p:grpSp>
        <p:nvGrpSpPr>
          <p:cNvPr id="22" name="Group 21">
            <a:extLst>
              <a:ext uri="{FF2B5EF4-FFF2-40B4-BE49-F238E27FC236}">
                <a16:creationId xmlns:a16="http://schemas.microsoft.com/office/drawing/2014/main" id="{7F5DB1B9-9A7B-47F7-B4D0-7C4AE35390F3}"/>
              </a:ext>
            </a:extLst>
          </p:cNvPr>
          <p:cNvGrpSpPr/>
          <p:nvPr/>
        </p:nvGrpSpPr>
        <p:grpSpPr>
          <a:xfrm>
            <a:off x="2066922" y="1554586"/>
            <a:ext cx="8058156" cy="1109213"/>
            <a:chOff x="542921" y="1736761"/>
            <a:chExt cx="8058156" cy="1109213"/>
          </a:xfrm>
          <a:solidFill>
            <a:srgbClr val="627981"/>
          </a:solidFill>
        </p:grpSpPr>
        <p:sp>
          <p:nvSpPr>
            <p:cNvPr id="23" name="Rectangle 22">
              <a:extLst>
                <a:ext uri="{FF2B5EF4-FFF2-40B4-BE49-F238E27FC236}">
                  <a16:creationId xmlns:a16="http://schemas.microsoft.com/office/drawing/2014/main" id="{00A87639-36E3-4634-B9E9-AD6DF0206E9B}"/>
                </a:ext>
              </a:extLst>
            </p:cNvPr>
            <p:cNvSpPr/>
            <p:nvPr/>
          </p:nvSpPr>
          <p:spPr>
            <a:xfrm>
              <a:off x="542923" y="1736761"/>
              <a:ext cx="8058154" cy="11092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4" name="TextBox 23">
              <a:extLst>
                <a:ext uri="{FF2B5EF4-FFF2-40B4-BE49-F238E27FC236}">
                  <a16:creationId xmlns:a16="http://schemas.microsoft.com/office/drawing/2014/main" id="{AB9A9433-A0C8-4A57-879C-C5D74A87A762}"/>
                </a:ext>
              </a:extLst>
            </p:cNvPr>
            <p:cNvSpPr txBox="1"/>
            <p:nvPr/>
          </p:nvSpPr>
          <p:spPr>
            <a:xfrm>
              <a:off x="542921" y="180414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instance, the U.S. has a much larger economy than Mexico or Canada, but it also has three times as many people as Mexico and nine times as many people as Canada.</a:t>
              </a:r>
            </a:p>
          </p:txBody>
        </p:sp>
      </p:grpSp>
    </p:spTree>
    <p:extLst>
      <p:ext uri="{BB962C8B-B14F-4D97-AF65-F5344CB8AC3E}">
        <p14:creationId xmlns:p14="http://schemas.microsoft.com/office/powerpoint/2010/main" val="49981707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2" name="Google Shape;142;p17"/>
          <p:cNvSpPr txBox="1"/>
          <p:nvPr/>
        </p:nvSpPr>
        <p:spPr>
          <a:xfrm>
            <a:off x="1524001" y="288568"/>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Exchange Rates</a:t>
            </a:r>
            <a:endParaRPr/>
          </a:p>
        </p:txBody>
      </p:sp>
      <p:cxnSp>
        <p:nvCxnSpPr>
          <p:cNvPr id="144" name="Google Shape;144;p17"/>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pic>
        <p:nvPicPr>
          <p:cNvPr id="146" name="Google Shape;146;p17"/>
          <p:cNvPicPr preferRelativeResize="0"/>
          <p:nvPr/>
        </p:nvPicPr>
        <p:blipFill rotWithShape="1">
          <a:blip r:embed="rId3">
            <a:alphaModFix/>
          </a:blip>
          <a:srcRect/>
          <a:stretch/>
        </p:blipFill>
        <p:spPr>
          <a:xfrm>
            <a:off x="4114800" y="2590800"/>
            <a:ext cx="914400" cy="198438"/>
          </a:xfrm>
          <a:prstGeom prst="rect">
            <a:avLst/>
          </a:prstGeom>
          <a:noFill/>
          <a:ln>
            <a:noFill/>
          </a:ln>
        </p:spPr>
      </p:pic>
      <p:grpSp>
        <p:nvGrpSpPr>
          <p:cNvPr id="9" name="Group 8">
            <a:extLst>
              <a:ext uri="{FF2B5EF4-FFF2-40B4-BE49-F238E27FC236}">
                <a16:creationId xmlns:a16="http://schemas.microsoft.com/office/drawing/2014/main" id="{3662064C-9C85-4F7F-8F6B-7500EFDFF3AC}"/>
              </a:ext>
            </a:extLst>
          </p:cNvPr>
          <p:cNvGrpSpPr/>
          <p:nvPr/>
        </p:nvGrpSpPr>
        <p:grpSpPr>
          <a:xfrm>
            <a:off x="1457322" y="1482569"/>
            <a:ext cx="4638678" cy="2037377"/>
            <a:chOff x="542922" y="1736761"/>
            <a:chExt cx="8058155" cy="1062231"/>
          </a:xfrm>
          <a:solidFill>
            <a:srgbClr val="627981"/>
          </a:solidFill>
        </p:grpSpPr>
        <p:sp>
          <p:nvSpPr>
            <p:cNvPr id="10" name="Rectangle 9">
              <a:extLst>
                <a:ext uri="{FF2B5EF4-FFF2-40B4-BE49-F238E27FC236}">
                  <a16:creationId xmlns:a16="http://schemas.microsoft.com/office/drawing/2014/main" id="{5C3DD54D-8AC0-4545-93BD-306EAFD54FAD}"/>
                </a:ext>
              </a:extLst>
            </p:cNvPr>
            <p:cNvSpPr/>
            <p:nvPr/>
          </p:nvSpPr>
          <p:spPr>
            <a:xfrm>
              <a:off x="542923" y="1736761"/>
              <a:ext cx="8058154" cy="10622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EFB76EE1-83F9-407F-A1CD-DA3C2F30D6FB}"/>
                </a:ext>
              </a:extLst>
            </p:cNvPr>
            <p:cNvSpPr txBox="1"/>
            <p:nvPr/>
          </p:nvSpPr>
          <p:spPr>
            <a:xfrm>
              <a:off x="542922" y="1783329"/>
              <a:ext cx="7961981" cy="92411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 compare the GDPs of countries with different currencies, it is necessary to convert to a “common denominator” using an </a:t>
              </a:r>
              <a:r>
                <a:rPr lang="en-US" sz="2000" b="1" dirty="0">
                  <a:solidFill>
                    <a:schemeClr val="bg1"/>
                  </a:solidFill>
                </a:rPr>
                <a:t>exchange rate</a:t>
              </a:r>
              <a:r>
                <a:rPr lang="en-US" sz="2000" dirty="0">
                  <a:solidFill>
                    <a:schemeClr val="bg1"/>
                  </a:solidFill>
                </a:rPr>
                <a:t>, which is the value of one currency in terms of another currency.</a:t>
              </a:r>
            </a:p>
          </p:txBody>
        </p:sp>
      </p:grpSp>
      <p:grpSp>
        <p:nvGrpSpPr>
          <p:cNvPr id="15" name="Group 14">
            <a:extLst>
              <a:ext uri="{FF2B5EF4-FFF2-40B4-BE49-F238E27FC236}">
                <a16:creationId xmlns:a16="http://schemas.microsoft.com/office/drawing/2014/main" id="{C7B204A2-A5E6-4990-B5A0-489B91B2CF1B}"/>
              </a:ext>
            </a:extLst>
          </p:cNvPr>
          <p:cNvGrpSpPr/>
          <p:nvPr/>
        </p:nvGrpSpPr>
        <p:grpSpPr>
          <a:xfrm>
            <a:off x="1457322" y="3627324"/>
            <a:ext cx="4638678" cy="2350688"/>
            <a:chOff x="542922" y="1736761"/>
            <a:chExt cx="8058155" cy="1370007"/>
          </a:xfrm>
          <a:solidFill>
            <a:srgbClr val="627981"/>
          </a:solidFill>
        </p:grpSpPr>
        <p:sp>
          <p:nvSpPr>
            <p:cNvPr id="16" name="Rectangle 15">
              <a:extLst>
                <a:ext uri="{FF2B5EF4-FFF2-40B4-BE49-F238E27FC236}">
                  <a16:creationId xmlns:a16="http://schemas.microsoft.com/office/drawing/2014/main" id="{953E9ACC-0DA2-4BE2-A772-2D741657DCE8}"/>
                </a:ext>
              </a:extLst>
            </p:cNvPr>
            <p:cNvSpPr/>
            <p:nvPr/>
          </p:nvSpPr>
          <p:spPr>
            <a:xfrm>
              <a:off x="542923" y="1736761"/>
              <a:ext cx="8058154" cy="137000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6D95C15-EA20-4FDF-A7ED-A029C2A0C1BF}"/>
                </a:ext>
              </a:extLst>
            </p:cNvPr>
            <p:cNvSpPr txBox="1"/>
            <p:nvPr/>
          </p:nvSpPr>
          <p:spPr>
            <a:xfrm>
              <a:off x="542922" y="1783329"/>
              <a:ext cx="7961981"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Exchange rates are expressed either as the units of Country A’s currency that need to be traded for a single unit of Country B’s currency (for example, Japanese yen per British pound) or as the inverse (British pounds per Japanese yen).</a:t>
              </a:r>
            </a:p>
          </p:txBody>
        </p:sp>
      </p:grpSp>
      <p:pic>
        <p:nvPicPr>
          <p:cNvPr id="5" name="Picture 4" descr="An computer display of exchange rates between different currencies.">
            <a:extLst>
              <a:ext uri="{FF2B5EF4-FFF2-40B4-BE49-F238E27FC236}">
                <a16:creationId xmlns:a16="http://schemas.microsoft.com/office/drawing/2014/main" id="{BFB49852-3371-4914-AD48-171493208FAD}"/>
              </a:ext>
            </a:extLst>
          </p:cNvPr>
          <p:cNvPicPr>
            <a:picLocks noChangeAspect="1"/>
          </p:cNvPicPr>
          <p:nvPr/>
        </p:nvPicPr>
        <p:blipFill>
          <a:blip r:embed="rId4"/>
          <a:stretch>
            <a:fillRect/>
          </a:stretch>
        </p:blipFill>
        <p:spPr>
          <a:xfrm>
            <a:off x="6463126" y="2027055"/>
            <a:ext cx="4469975" cy="2985781"/>
          </a:xfrm>
          <a:prstGeom prst="rect">
            <a:avLst/>
          </a:prstGeom>
        </p:spPr>
      </p:pic>
    </p:spTree>
    <p:extLst>
      <p:ext uri="{BB962C8B-B14F-4D97-AF65-F5344CB8AC3E}">
        <p14:creationId xmlns:p14="http://schemas.microsoft.com/office/powerpoint/2010/main" val="63273947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grpSp>
        <p:nvGrpSpPr>
          <p:cNvPr id="141" name="Google Shape;141;p17"/>
          <p:cNvGrpSpPr/>
          <p:nvPr/>
        </p:nvGrpSpPr>
        <p:grpSpPr>
          <a:xfrm>
            <a:off x="1524001" y="288568"/>
            <a:ext cx="9144001" cy="6332628"/>
            <a:chOff x="-1" y="463132"/>
            <a:chExt cx="9144001" cy="6332628"/>
          </a:xfrm>
        </p:grpSpPr>
        <p:sp>
          <p:nvSpPr>
            <p:cNvPr id="142" name="Google Shape;142;p17"/>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Exchange Rates</a:t>
              </a:r>
              <a:endParaRPr/>
            </a:p>
          </p:txBody>
        </p:sp>
        <p:sp>
          <p:nvSpPr>
            <p:cNvPr id="143" name="Google Shape;143;p17"/>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44" name="Google Shape;144;p17"/>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pic>
        <p:nvPicPr>
          <p:cNvPr id="146" name="Google Shape;146;p17"/>
          <p:cNvPicPr preferRelativeResize="0"/>
          <p:nvPr/>
        </p:nvPicPr>
        <p:blipFill rotWithShape="1">
          <a:blip r:embed="rId3">
            <a:alphaModFix/>
          </a:blip>
          <a:srcRect/>
          <a:stretch/>
        </p:blipFill>
        <p:spPr>
          <a:xfrm>
            <a:off x="4114800" y="2590800"/>
            <a:ext cx="914400" cy="198438"/>
          </a:xfrm>
          <a:prstGeom prst="rect">
            <a:avLst/>
          </a:prstGeom>
          <a:noFill/>
          <a:ln>
            <a:noFill/>
          </a:ln>
        </p:spPr>
      </p:pic>
      <p:grpSp>
        <p:nvGrpSpPr>
          <p:cNvPr id="9" name="Group 8">
            <a:extLst>
              <a:ext uri="{FF2B5EF4-FFF2-40B4-BE49-F238E27FC236}">
                <a16:creationId xmlns:a16="http://schemas.microsoft.com/office/drawing/2014/main" id="{3662064C-9C85-4F7F-8F6B-7500EFDFF3AC}"/>
              </a:ext>
            </a:extLst>
          </p:cNvPr>
          <p:cNvGrpSpPr/>
          <p:nvPr/>
        </p:nvGrpSpPr>
        <p:grpSpPr>
          <a:xfrm>
            <a:off x="2066922" y="1585567"/>
            <a:ext cx="8058155" cy="806935"/>
            <a:chOff x="542922" y="1736761"/>
            <a:chExt cx="8058155" cy="806935"/>
          </a:xfrm>
          <a:solidFill>
            <a:srgbClr val="627981"/>
          </a:solidFill>
        </p:grpSpPr>
        <p:sp>
          <p:nvSpPr>
            <p:cNvPr id="10" name="Rectangle 9">
              <a:extLst>
                <a:ext uri="{FF2B5EF4-FFF2-40B4-BE49-F238E27FC236}">
                  <a16:creationId xmlns:a16="http://schemas.microsoft.com/office/drawing/2014/main" id="{5C3DD54D-8AC0-4545-93BD-306EAFD54FA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EFB76EE1-83F9-407F-A1CD-DA3C2F30D6FB}"/>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can use two types of exchange rates for this purpose: market exchange rates and purchasing power parity equivalent exchange rates.</a:t>
              </a:r>
            </a:p>
          </p:txBody>
        </p:sp>
      </p:grpSp>
      <p:grpSp>
        <p:nvGrpSpPr>
          <p:cNvPr id="12" name="Group 11">
            <a:extLst>
              <a:ext uri="{FF2B5EF4-FFF2-40B4-BE49-F238E27FC236}">
                <a16:creationId xmlns:a16="http://schemas.microsoft.com/office/drawing/2014/main" id="{4B4CFF0B-8C8A-4FE2-AC1E-BD2CC65E5505}"/>
              </a:ext>
            </a:extLst>
          </p:cNvPr>
          <p:cNvGrpSpPr/>
          <p:nvPr/>
        </p:nvGrpSpPr>
        <p:grpSpPr>
          <a:xfrm>
            <a:off x="2066921" y="3351076"/>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BBBBFB70-E467-4118-8EB4-CBF108D8C67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EA1652AD-4F0E-407F-9510-CD8FB3ED10A0}"/>
                </a:ext>
              </a:extLst>
            </p:cNvPr>
            <p:cNvSpPr txBox="1"/>
            <p:nvPr/>
          </p:nvSpPr>
          <p:spPr>
            <a:xfrm>
              <a:off x="542922" y="17994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typically use PPP-equivalent exchange rates for GDP comparisons across countries.</a:t>
              </a:r>
            </a:p>
          </p:txBody>
        </p:sp>
      </p:grpSp>
      <p:grpSp>
        <p:nvGrpSpPr>
          <p:cNvPr id="15" name="Group 14">
            <a:extLst>
              <a:ext uri="{FF2B5EF4-FFF2-40B4-BE49-F238E27FC236}">
                <a16:creationId xmlns:a16="http://schemas.microsoft.com/office/drawing/2014/main" id="{C7B204A2-A5E6-4990-B5A0-489B91B2CF1B}"/>
              </a:ext>
            </a:extLst>
          </p:cNvPr>
          <p:cNvGrpSpPr/>
          <p:nvPr/>
        </p:nvGrpSpPr>
        <p:grpSpPr>
          <a:xfrm>
            <a:off x="2066922" y="2471278"/>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953E9ACC-0DA2-4BE2-A772-2D741657DCE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6D95C15-EA20-4FDF-A7ED-A029C2A0C1BF}"/>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PPP-equivalent exchange rates provide a longer-run measure of the exchange rate.</a:t>
              </a:r>
            </a:p>
          </p:txBody>
        </p:sp>
      </p:grpSp>
    </p:spTree>
    <p:extLst>
      <p:ext uri="{BB962C8B-B14F-4D97-AF65-F5344CB8AC3E}">
        <p14:creationId xmlns:p14="http://schemas.microsoft.com/office/powerpoint/2010/main" val="64017131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grpSp>
        <p:nvGrpSpPr>
          <p:cNvPr id="163" name="Google Shape;163;p19"/>
          <p:cNvGrpSpPr/>
          <p:nvPr/>
        </p:nvGrpSpPr>
        <p:grpSpPr>
          <a:xfrm>
            <a:off x="1524001" y="338445"/>
            <a:ext cx="9144000" cy="6332730"/>
            <a:chOff x="-1" y="463132"/>
            <a:chExt cx="9144000" cy="6332730"/>
          </a:xfrm>
        </p:grpSpPr>
        <p:sp>
          <p:nvSpPr>
            <p:cNvPr id="164" name="Google Shape;164;p19"/>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latin typeface="Century Gothic"/>
                  <a:ea typeface="Century Gothic"/>
                  <a:cs typeface="Century Gothic"/>
                  <a:sym typeface="Century Gothic"/>
                </a:rPr>
                <a:t>GDP Per Capita</a:t>
              </a:r>
              <a:endParaRPr sz="3000">
                <a:solidFill>
                  <a:srgbClr val="000000"/>
                </a:solidFill>
                <a:latin typeface="Century Gothic"/>
                <a:ea typeface="Century Gothic"/>
                <a:cs typeface="Century Gothic"/>
                <a:sym typeface="Century Gothic"/>
              </a:endParaRPr>
            </a:p>
          </p:txBody>
        </p:sp>
        <p:sp>
          <p:nvSpPr>
            <p:cNvPr id="165" name="Google Shape;165;p19"/>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rgbClr val="FFFFFF"/>
                  </a:solidFill>
                  <a:latin typeface="Century Gothic"/>
                  <a:ea typeface="Century Gothic"/>
                  <a:cs typeface="Century Gothic"/>
                  <a:sym typeface="Century Gothic"/>
                </a:rPr>
                <a:t>HAWKES</a:t>
              </a:r>
              <a:r>
                <a:rPr lang="en-US" sz="2800">
                  <a:solidFill>
                    <a:srgbClr val="FFFFFF"/>
                  </a:solidFill>
                  <a:latin typeface="Century Gothic"/>
                  <a:ea typeface="Century Gothic"/>
                  <a:cs typeface="Century Gothic"/>
                  <a:sym typeface="Century Gothic"/>
                </a:rPr>
                <a:t> LEARNING</a:t>
              </a:r>
              <a:endParaRPr/>
            </a:p>
          </p:txBody>
        </p:sp>
      </p:grpSp>
      <p:cxnSp>
        <p:nvCxnSpPr>
          <p:cNvPr id="169" name="Google Shape;169;p19"/>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mc:AlternateContent xmlns:mc="http://schemas.openxmlformats.org/markup-compatibility/2006" xmlns:a14="http://schemas.microsoft.com/office/drawing/2010/main">
        <mc:Choice Requires="a14">
          <p:sp>
            <p:nvSpPr>
              <p:cNvPr id="2" name="Object 1">
                <a:extLst>
                  <a:ext uri="{FF2B5EF4-FFF2-40B4-BE49-F238E27FC236}">
                    <a16:creationId xmlns:a16="http://schemas.microsoft.com/office/drawing/2014/main" id="{4BB0E594-0066-471B-BA8B-94829891EE05}"/>
                  </a:ext>
                </a:extLst>
              </p:cNvPr>
              <p:cNvSpPr txBox="1"/>
              <p:nvPr/>
            </p:nvSpPr>
            <p:spPr>
              <a:xfrm>
                <a:off x="2566910" y="3683057"/>
                <a:ext cx="3332162" cy="812800"/>
              </a:xfrm>
              <a:prstGeom prst="rect">
                <a:avLst/>
              </a:prstGeom>
            </p:spPr>
            <p:txBody>
              <a:bodyPr>
                <a:normAutofit/>
              </a:bodyPr>
              <a:lstStyle/>
              <a:p>
                <a:pPr/>
                <a14:m>
                  <m:oMathPara xmlns:m="http://schemas.openxmlformats.org/officeDocument/2006/math">
                    <m:oMathParaPr>
                      <m:jc m:val="left"/>
                    </m:oMathParaPr>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GDP</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per</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capita</m:t>
                      </m:r>
                      <m:r>
                        <m:rPr>
                          <m:nor/>
                        </m:rPr>
                        <a:rPr lang="en-US" sz="2000" i="0">
                          <a:solidFill>
                            <a:srgbClr val="FFFFFF"/>
                          </a:solidFill>
                          <a:latin typeface="Calibri" panose="020F0502020204030204" pitchFamily="34" charset="0"/>
                          <a:cs typeface="Calibri" panose="020F0502020204030204" pitchFamily="34" charset="0"/>
                        </a:rPr>
                        <m:t> = </m:t>
                      </m:r>
                      <m:f>
                        <m:fPr>
                          <m:ctrlPr>
                            <a:rPr lang="en-US" sz="2000" i="1">
                              <a:solidFill>
                                <a:srgbClr val="FFFFFF"/>
                              </a:solidFill>
                              <a:latin typeface="Cambria Math" panose="02040503050406030204" pitchFamily="18" charset="0"/>
                            </a:rPr>
                          </m:ctrlPr>
                        </m:fPr>
                        <m:num>
                          <m:r>
                            <m:rPr>
                              <m:nor/>
                            </m:rPr>
                            <a:rPr lang="en-US" sz="2000" i="0">
                              <a:solidFill>
                                <a:srgbClr val="FFFFFF"/>
                              </a:solidFill>
                              <a:latin typeface="Calibri" panose="020F0502020204030204" pitchFamily="34" charset="0"/>
                              <a:cs typeface="Calibri" panose="020F0502020204030204" pitchFamily="34" charset="0"/>
                            </a:rPr>
                            <m:t>GDP</m:t>
                          </m:r>
                        </m:num>
                        <m:den>
                          <m:r>
                            <m:rPr>
                              <m:nor/>
                            </m:rPr>
                            <a:rPr lang="en-US" sz="2000" i="0">
                              <a:solidFill>
                                <a:srgbClr val="FFFFFF"/>
                              </a:solidFill>
                              <a:latin typeface="Calibri" panose="020F0502020204030204" pitchFamily="34" charset="0"/>
                              <a:cs typeface="Calibri" panose="020F0502020204030204" pitchFamily="34" charset="0"/>
                            </a:rPr>
                            <m:t>Population</m:t>
                          </m:r>
                        </m:den>
                      </m:f>
                    </m:oMath>
                  </m:oMathPara>
                </a14:m>
                <a:endParaRPr lang="en-US" sz="2000" dirty="0">
                  <a:latin typeface="Calibri" panose="020F0502020204030204" pitchFamily="34" charset="0"/>
                  <a:cs typeface="Calibri" panose="020F0502020204030204" pitchFamily="34" charset="0"/>
                </a:endParaRPr>
              </a:p>
            </p:txBody>
          </p:sp>
        </mc:Choice>
        <mc:Fallback xmlns="">
          <p:sp>
            <p:nvSpPr>
              <p:cNvPr id="2" name="Object 1">
                <a:extLst>
                  <a:ext uri="{FF2B5EF4-FFF2-40B4-BE49-F238E27FC236}">
                    <a16:creationId xmlns:a16="http://schemas.microsoft.com/office/drawing/2014/main" id="{4BB0E594-0066-471B-BA8B-94829891EE05}"/>
                  </a:ext>
                </a:extLst>
              </p:cNvPr>
              <p:cNvSpPr txBox="1">
                <a:spLocks noRot="1" noChangeAspect="1" noMove="1" noResize="1" noEditPoints="1" noAdjustHandles="1" noChangeArrowheads="1" noChangeShapeType="1" noTextEdit="1"/>
              </p:cNvSpPr>
              <p:nvPr/>
            </p:nvSpPr>
            <p:spPr>
              <a:xfrm>
                <a:off x="2566910" y="3683057"/>
                <a:ext cx="3332162" cy="812800"/>
              </a:xfrm>
              <a:prstGeom prst="rect">
                <a:avLst/>
              </a:prstGeom>
              <a:blipFill>
                <a:blip r:embed="rId3"/>
                <a:stretch>
                  <a:fillRect/>
                </a:stretch>
              </a:blipFill>
            </p:spPr>
            <p:txBody>
              <a:bodyPr/>
              <a:lstStyle/>
              <a:p>
                <a:r>
                  <a:rPr lang="en-US">
                    <a:noFill/>
                  </a:rPr>
                  <a:t> </a:t>
                </a:r>
              </a:p>
            </p:txBody>
          </p:sp>
        </mc:Fallback>
      </mc:AlternateContent>
      <p:grpSp>
        <p:nvGrpSpPr>
          <p:cNvPr id="13" name="Group 12">
            <a:extLst>
              <a:ext uri="{FF2B5EF4-FFF2-40B4-BE49-F238E27FC236}">
                <a16:creationId xmlns:a16="http://schemas.microsoft.com/office/drawing/2014/main" id="{D6D25A88-44AF-4BEF-9B66-5DE6DDB15211}"/>
              </a:ext>
            </a:extLst>
          </p:cNvPr>
          <p:cNvGrpSpPr/>
          <p:nvPr/>
        </p:nvGrpSpPr>
        <p:grpSpPr>
          <a:xfrm>
            <a:off x="2066923" y="1585567"/>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25CA3633-8407-4407-B6FF-B901CB6C270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C36F0EC9-ADD4-4C61-95BF-CCDFC88CACAE}"/>
                </a:ext>
              </a:extLst>
            </p:cNvPr>
            <p:cNvSpPr txBox="1"/>
            <p:nvPr/>
          </p:nvSpPr>
          <p:spPr>
            <a:xfrm>
              <a:off x="590856" y="1954895"/>
              <a:ext cx="796198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 </a:t>
              </a:r>
            </a:p>
          </p:txBody>
        </p:sp>
      </p:grpSp>
      <p:grpSp>
        <p:nvGrpSpPr>
          <p:cNvPr id="16" name="Group 15">
            <a:extLst>
              <a:ext uri="{FF2B5EF4-FFF2-40B4-BE49-F238E27FC236}">
                <a16:creationId xmlns:a16="http://schemas.microsoft.com/office/drawing/2014/main" id="{4DB8A71A-030A-48D8-896C-23487F386F97}"/>
              </a:ext>
            </a:extLst>
          </p:cNvPr>
          <p:cNvGrpSpPr/>
          <p:nvPr/>
        </p:nvGrpSpPr>
        <p:grpSpPr>
          <a:xfrm>
            <a:off x="2066922" y="2471278"/>
            <a:ext cx="8058155" cy="806935"/>
            <a:chOff x="542922" y="1736761"/>
            <a:chExt cx="8058155" cy="806935"/>
          </a:xfrm>
          <a:solidFill>
            <a:srgbClr val="627981"/>
          </a:solidFill>
        </p:grpSpPr>
        <p:sp>
          <p:nvSpPr>
            <p:cNvPr id="17" name="Rectangle 16">
              <a:extLst>
                <a:ext uri="{FF2B5EF4-FFF2-40B4-BE49-F238E27FC236}">
                  <a16:creationId xmlns:a16="http://schemas.microsoft.com/office/drawing/2014/main" id="{B334EC14-5BF0-4487-93DC-ADF525C3ADD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57E0A0C1-C999-4273-82A7-E2B3CEB71C1F}"/>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GDP per capita is a better measure than GDP because it takes into account both total GDP and population size.</a:t>
              </a:r>
            </a:p>
          </p:txBody>
        </p:sp>
      </p:grpSp>
      <mc:AlternateContent xmlns:mc="http://schemas.openxmlformats.org/markup-compatibility/2006" xmlns:a14="http://schemas.microsoft.com/office/drawing/2010/main">
        <mc:Choice Requires="a14">
          <p:sp>
            <p:nvSpPr>
              <p:cNvPr id="19" name="Object 1">
                <a:extLst>
                  <a:ext uri="{FF2B5EF4-FFF2-40B4-BE49-F238E27FC236}">
                    <a16:creationId xmlns:a16="http://schemas.microsoft.com/office/drawing/2014/main" id="{219244AE-C20D-44CD-BD8B-1A7457749EE4}"/>
                  </a:ext>
                </a:extLst>
              </p:cNvPr>
              <p:cNvSpPr txBox="1"/>
              <p:nvPr/>
            </p:nvSpPr>
            <p:spPr>
              <a:xfrm>
                <a:off x="2393490" y="1643130"/>
                <a:ext cx="3332162" cy="812800"/>
              </a:xfrm>
              <a:prstGeom prst="rect">
                <a:avLst/>
              </a:prstGeom>
            </p:spPr>
            <p:txBody>
              <a:bodyPr>
                <a:normAutofit/>
              </a:bodyPr>
              <a:lstStyle/>
              <a:p>
                <a:pPr/>
                <a14:m>
                  <m:oMathPara xmlns:m="http://schemas.openxmlformats.org/officeDocument/2006/math">
                    <m:oMathParaPr>
                      <m:jc m:val="left"/>
                    </m:oMathParaPr>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GDP</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per</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capita</m:t>
                      </m:r>
                      <m:r>
                        <m:rPr>
                          <m:nor/>
                        </m:rPr>
                        <a:rPr lang="en-US" sz="2000" i="0">
                          <a:solidFill>
                            <a:srgbClr val="FFFFFF"/>
                          </a:solidFill>
                          <a:latin typeface="Calibri" panose="020F0502020204030204" pitchFamily="34" charset="0"/>
                          <a:cs typeface="Calibri" panose="020F0502020204030204" pitchFamily="34" charset="0"/>
                        </a:rPr>
                        <m:t> = </m:t>
                      </m:r>
                      <m:f>
                        <m:fPr>
                          <m:ctrlPr>
                            <a:rPr lang="en-US" sz="2000" i="1">
                              <a:solidFill>
                                <a:srgbClr val="FFFFFF"/>
                              </a:solidFill>
                              <a:latin typeface="Cambria Math" panose="02040503050406030204" pitchFamily="18" charset="0"/>
                            </a:rPr>
                          </m:ctrlPr>
                        </m:fPr>
                        <m:num>
                          <m:r>
                            <m:rPr>
                              <m:nor/>
                            </m:rPr>
                            <a:rPr lang="en-US" sz="2000" i="0">
                              <a:solidFill>
                                <a:srgbClr val="FFFFFF"/>
                              </a:solidFill>
                              <a:latin typeface="Calibri" panose="020F0502020204030204" pitchFamily="34" charset="0"/>
                              <a:cs typeface="Calibri" panose="020F0502020204030204" pitchFamily="34" charset="0"/>
                            </a:rPr>
                            <m:t>GDP</m:t>
                          </m:r>
                        </m:num>
                        <m:den>
                          <m:r>
                            <m:rPr>
                              <m:nor/>
                            </m:rPr>
                            <a:rPr lang="en-US" sz="2000" b="0" i="0" smtClean="0">
                              <a:solidFill>
                                <a:srgbClr val="FFFFFF"/>
                              </a:solidFill>
                              <a:latin typeface="Cambria Math" panose="02040503050406030204" pitchFamily="18" charset="0"/>
                              <a:cs typeface="Calibri" panose="020F0502020204030204" pitchFamily="34" charset="0"/>
                            </a:rPr>
                            <m:t>p</m:t>
                          </m:r>
                          <m:r>
                            <m:rPr>
                              <m:nor/>
                            </m:rPr>
                            <a:rPr lang="en-US" sz="2000" i="0">
                              <a:solidFill>
                                <a:srgbClr val="FFFFFF"/>
                              </a:solidFill>
                              <a:latin typeface="Calibri" panose="020F0502020204030204" pitchFamily="34" charset="0"/>
                              <a:cs typeface="Calibri" panose="020F0502020204030204" pitchFamily="34" charset="0"/>
                            </a:rPr>
                            <m:t>opulation</m:t>
                          </m:r>
                        </m:den>
                      </m:f>
                    </m:oMath>
                  </m:oMathPara>
                </a14:m>
                <a:endParaRPr lang="en-US" sz="2000" dirty="0">
                  <a:latin typeface="Calibri" panose="020F0502020204030204" pitchFamily="34" charset="0"/>
                  <a:cs typeface="Calibri" panose="020F0502020204030204" pitchFamily="34" charset="0"/>
                </a:endParaRPr>
              </a:p>
            </p:txBody>
          </p:sp>
        </mc:Choice>
        <mc:Fallback xmlns="">
          <p:sp>
            <p:nvSpPr>
              <p:cNvPr id="19" name="Object 1">
                <a:extLst>
                  <a:ext uri="{FF2B5EF4-FFF2-40B4-BE49-F238E27FC236}">
                    <a16:creationId xmlns:a16="http://schemas.microsoft.com/office/drawing/2014/main" id="{219244AE-C20D-44CD-BD8B-1A7457749EE4}"/>
                  </a:ext>
                </a:extLst>
              </p:cNvPr>
              <p:cNvSpPr txBox="1">
                <a:spLocks noRot="1" noChangeAspect="1" noMove="1" noResize="1" noEditPoints="1" noAdjustHandles="1" noChangeArrowheads="1" noChangeShapeType="1" noTextEdit="1"/>
              </p:cNvSpPr>
              <p:nvPr/>
            </p:nvSpPr>
            <p:spPr>
              <a:xfrm>
                <a:off x="2393490" y="1643130"/>
                <a:ext cx="3332162" cy="812800"/>
              </a:xfrm>
              <a:prstGeom prst="rect">
                <a:avLst/>
              </a:prstGeom>
              <a:blipFill>
                <a:blip r:embed="rId4"/>
                <a:stretch>
                  <a:fillRect/>
                </a:stretch>
              </a:blipFill>
            </p:spPr>
            <p:txBody>
              <a:bodyPr/>
              <a:lstStyle/>
              <a:p>
                <a:r>
                  <a:rPr lang="en-US">
                    <a:noFill/>
                  </a:rPr>
                  <a:t> </a:t>
                </a:r>
              </a:p>
            </p:txBody>
          </p:sp>
        </mc:Fallback>
      </mc:AlternateContent>
      <p:pic>
        <p:nvPicPr>
          <p:cNvPr id="4" name="Picture 3" descr="Stack of Euro bills">
            <a:extLst>
              <a:ext uri="{FF2B5EF4-FFF2-40B4-BE49-F238E27FC236}">
                <a16:creationId xmlns:a16="http://schemas.microsoft.com/office/drawing/2014/main" id="{3D7CA286-989C-48DB-9F88-6531DDBF490F}"/>
              </a:ext>
            </a:extLst>
          </p:cNvPr>
          <p:cNvPicPr>
            <a:picLocks noChangeAspect="1"/>
          </p:cNvPicPr>
          <p:nvPr/>
        </p:nvPicPr>
        <p:blipFill>
          <a:blip r:embed="rId5"/>
          <a:stretch>
            <a:fillRect/>
          </a:stretch>
        </p:blipFill>
        <p:spPr>
          <a:xfrm>
            <a:off x="3698953" y="3539242"/>
            <a:ext cx="4793785" cy="3062999"/>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Three Macroeconomic Goals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07964"/>
            <a:ext cx="8058154" cy="1209357"/>
            <a:chOff x="542923" y="1663813"/>
            <a:chExt cx="8058154" cy="1209357"/>
          </a:xfrm>
          <a:solidFill>
            <a:srgbClr val="627981"/>
          </a:solidFill>
        </p:grpSpPr>
        <p:sp>
          <p:nvSpPr>
            <p:cNvPr id="9" name="Rectangle 8"/>
            <p:cNvSpPr/>
            <p:nvPr/>
          </p:nvSpPr>
          <p:spPr>
            <a:xfrm>
              <a:off x="542923" y="1663813"/>
              <a:ext cx="8058154" cy="120935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11345"/>
              <a:ext cx="7807571" cy="1015663"/>
            </a:xfrm>
            <a:prstGeom prst="rect">
              <a:avLst/>
            </a:prstGeom>
            <a:grpFill/>
          </p:spPr>
          <p:txBody>
            <a:bodyPr wrap="square" rtlCol="0">
              <a:spAutoFit/>
            </a:bodyPr>
            <a:lstStyle/>
            <a:p>
              <a:r>
                <a:rPr lang="en-US" sz="2000" b="1" dirty="0">
                  <a:solidFill>
                    <a:schemeClr val="bg1"/>
                  </a:solidFill>
                </a:rPr>
                <a:t>Economic growth: </a:t>
              </a:r>
              <a:r>
                <a:rPr lang="en-US" sz="2000" dirty="0">
                  <a:solidFill>
                    <a:schemeClr val="bg1"/>
                  </a:solidFill>
                </a:rPr>
                <a:t>Economic growth determines the standard of living in a country, measured by the change in GDP adjusted for inflation. </a:t>
              </a:r>
            </a:p>
            <a:p>
              <a:r>
                <a:rPr lang="en-US" sz="2000" dirty="0">
                  <a:solidFill>
                    <a:schemeClr val="bg1"/>
                  </a:solidFill>
                </a:rPr>
                <a:t>3% or more is good.</a:t>
              </a:r>
            </a:p>
          </p:txBody>
        </p:sp>
      </p:grpSp>
      <p:grpSp>
        <p:nvGrpSpPr>
          <p:cNvPr id="20" name="Group 19"/>
          <p:cNvGrpSpPr/>
          <p:nvPr/>
        </p:nvGrpSpPr>
        <p:grpSpPr>
          <a:xfrm>
            <a:off x="2066923" y="2899244"/>
            <a:ext cx="8058154" cy="1209354"/>
            <a:chOff x="542923" y="1736761"/>
            <a:chExt cx="8058154" cy="1209354"/>
          </a:xfrm>
          <a:solidFill>
            <a:srgbClr val="627981"/>
          </a:solidFill>
        </p:grpSpPr>
        <p:sp>
          <p:nvSpPr>
            <p:cNvPr id="21" name="Rectangle 20"/>
            <p:cNvSpPr/>
            <p:nvPr/>
          </p:nvSpPr>
          <p:spPr>
            <a:xfrm>
              <a:off x="542923" y="1736761"/>
              <a:ext cx="8058154" cy="120935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87017"/>
              <a:ext cx="7807571" cy="1015663"/>
            </a:xfrm>
            <a:prstGeom prst="rect">
              <a:avLst/>
            </a:prstGeom>
            <a:grpFill/>
          </p:spPr>
          <p:txBody>
            <a:bodyPr wrap="square" rtlCol="0">
              <a:spAutoFit/>
            </a:bodyPr>
            <a:lstStyle/>
            <a:p>
              <a:r>
                <a:rPr lang="en-US" sz="2000" b="1" dirty="0">
                  <a:solidFill>
                    <a:schemeClr val="bg1"/>
                  </a:solidFill>
                </a:rPr>
                <a:t>Low unemployment: </a:t>
              </a:r>
              <a:r>
                <a:rPr lang="en-US" sz="2000" dirty="0">
                  <a:solidFill>
                    <a:schemeClr val="bg1"/>
                  </a:solidFill>
                </a:rPr>
                <a:t>Unemployment is the percentage of the labor force without a job. </a:t>
              </a:r>
            </a:p>
            <a:p>
              <a:r>
                <a:rPr lang="en-US" sz="2000" dirty="0">
                  <a:solidFill>
                    <a:schemeClr val="bg1"/>
                  </a:solidFill>
                </a:rPr>
                <a:t>5% or less is good.</a:t>
              </a:r>
            </a:p>
          </p:txBody>
        </p:sp>
      </p:grpSp>
      <p:grpSp>
        <p:nvGrpSpPr>
          <p:cNvPr id="23" name="Group 22"/>
          <p:cNvGrpSpPr/>
          <p:nvPr/>
        </p:nvGrpSpPr>
        <p:grpSpPr>
          <a:xfrm>
            <a:off x="2066922" y="4290521"/>
            <a:ext cx="8058154" cy="1209354"/>
            <a:chOff x="542923" y="1736761"/>
            <a:chExt cx="8058154" cy="1039177"/>
          </a:xfrm>
          <a:solidFill>
            <a:srgbClr val="627981"/>
          </a:solidFill>
        </p:grpSpPr>
        <p:sp>
          <p:nvSpPr>
            <p:cNvPr id="24" name="Rectangle 23"/>
            <p:cNvSpPr/>
            <p:nvPr/>
          </p:nvSpPr>
          <p:spPr>
            <a:xfrm>
              <a:off x="542923" y="1736761"/>
              <a:ext cx="8058154" cy="103917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3" y="1760275"/>
              <a:ext cx="7807571" cy="872742"/>
            </a:xfrm>
            <a:prstGeom prst="rect">
              <a:avLst/>
            </a:prstGeom>
            <a:grpFill/>
          </p:spPr>
          <p:txBody>
            <a:bodyPr wrap="square" rtlCol="0">
              <a:spAutoFit/>
            </a:bodyPr>
            <a:lstStyle/>
            <a:p>
              <a:r>
                <a:rPr lang="en-US" sz="2000" b="1" dirty="0">
                  <a:solidFill>
                    <a:schemeClr val="bg1"/>
                  </a:solidFill>
                </a:rPr>
                <a:t>Low inflation: </a:t>
              </a:r>
              <a:r>
                <a:rPr lang="en-US" sz="2000" dirty="0">
                  <a:solidFill>
                    <a:schemeClr val="bg1"/>
                  </a:solidFill>
                </a:rPr>
                <a:t>Inflation is the overall increase in the level of prices in an economy. Inflation is measured by the Consumer Price Index (CPI).</a:t>
              </a:r>
            </a:p>
            <a:p>
              <a:r>
                <a:rPr lang="en-US" sz="2000" dirty="0">
                  <a:solidFill>
                    <a:schemeClr val="bg1"/>
                  </a:solidFill>
                </a:rPr>
                <a:t>The Federal Reserve maintains an inflation rate goal of around 2%.</a:t>
              </a:r>
            </a:p>
          </p:txBody>
        </p:sp>
      </p:grpSp>
    </p:spTree>
    <p:extLst>
      <p:ext uri="{BB962C8B-B14F-4D97-AF65-F5344CB8AC3E}">
        <p14:creationId xmlns:p14="http://schemas.microsoft.com/office/powerpoint/2010/main" val="221916783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grpSp>
        <p:nvGrpSpPr>
          <p:cNvPr id="177" name="Google Shape;177;p20"/>
          <p:cNvGrpSpPr/>
          <p:nvPr/>
        </p:nvGrpSpPr>
        <p:grpSpPr>
          <a:xfrm>
            <a:off x="1524001" y="288568"/>
            <a:ext cx="9144000" cy="6332730"/>
            <a:chOff x="-1" y="463132"/>
            <a:chExt cx="9144000" cy="6332730"/>
          </a:xfrm>
        </p:grpSpPr>
        <p:sp>
          <p:nvSpPr>
            <p:cNvPr id="178" name="Google Shape;178;p20"/>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dirty="0"/>
            </a:p>
          </p:txBody>
        </p:sp>
        <p:sp>
          <p:nvSpPr>
            <p:cNvPr id="179" name="Google Shape;179;p20"/>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80" name="Google Shape;180;p20"/>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pic>
        <p:nvPicPr>
          <p:cNvPr id="181" name="Google Shape;181;p20"/>
          <p:cNvPicPr preferRelativeResize="0"/>
          <p:nvPr/>
        </p:nvPicPr>
        <p:blipFill rotWithShape="1">
          <a:blip r:embed="rId3">
            <a:alphaModFix/>
          </a:blip>
          <a:srcRect/>
          <a:stretch/>
        </p:blipFill>
        <p:spPr>
          <a:xfrm>
            <a:off x="4114800" y="2590800"/>
            <a:ext cx="914398" cy="198438"/>
          </a:xfrm>
          <a:prstGeom prst="rect">
            <a:avLst/>
          </a:prstGeom>
          <a:noFill/>
          <a:ln>
            <a:noFill/>
          </a:ln>
        </p:spPr>
      </p:pic>
      <p:sp>
        <p:nvSpPr>
          <p:cNvPr id="8" name="Google Shape;242;p7">
            <a:extLst>
              <a:ext uri="{FF2B5EF4-FFF2-40B4-BE49-F238E27FC236}">
                <a16:creationId xmlns:a16="http://schemas.microsoft.com/office/drawing/2014/main" id="{6EA43C19-6D91-4DF4-AC3B-D738AAA39382}"/>
              </a:ext>
            </a:extLst>
          </p:cNvPr>
          <p:cNvSpPr txBox="1"/>
          <p:nvPr/>
        </p:nvSpPr>
        <p:spPr>
          <a:xfrm>
            <a:off x="1459469" y="1568323"/>
            <a:ext cx="9273061" cy="3785611"/>
          </a:xfrm>
          <a:prstGeom prst="rect">
            <a:avLst/>
          </a:prstGeom>
          <a:solidFill>
            <a:srgbClr val="627981"/>
          </a:solidFill>
          <a:ln>
            <a:noFill/>
          </a:ln>
        </p:spPr>
        <p:txBody>
          <a:bodyPr spcFirstLastPara="1" wrap="square" lIns="91425" tIns="45700" rIns="91425" bIns="45700" anchor="ctr" anchorCtr="0">
            <a:spAutoFit/>
          </a:bodyPr>
          <a:lstStyle/>
          <a:p>
            <a:pPr marL="342900" marR="0" lvl="0" indent="-342900" algn="l" rtl="0">
              <a:spcBef>
                <a:spcPts val="0"/>
              </a:spcBef>
              <a:spcAft>
                <a:spcPts val="0"/>
              </a:spcAft>
              <a:buFont typeface="Arial" panose="020B0604020202020204" pitchFamily="34" charset="0"/>
              <a:buChar char="•"/>
            </a:pPr>
            <a:endParaRPr lang="en-US" sz="2000" dirty="0">
              <a:solidFill>
                <a:schemeClr val="bg1"/>
              </a:solidFill>
              <a:latin typeface="Calibri"/>
              <a:ea typeface="Calibri"/>
              <a:cs typeface="Calibri"/>
              <a:sym typeface="Calibri"/>
            </a:endParaRPr>
          </a:p>
          <a:p>
            <a:pPr marR="0" lvl="0" algn="l" rtl="0">
              <a:spcBef>
                <a:spcPts val="0"/>
              </a:spcBef>
              <a:spcAft>
                <a:spcPts val="0"/>
              </a:spcAft>
            </a:pPr>
            <a:r>
              <a:rPr lang="en-US" sz="2000" dirty="0">
                <a:solidFill>
                  <a:schemeClr val="bg1"/>
                </a:solidFill>
                <a:latin typeface="Calibri"/>
                <a:ea typeface="Calibri"/>
                <a:cs typeface="Calibri"/>
                <a:sym typeface="Calibri"/>
              </a:rPr>
              <a:t>Countries with the largest populations always have the largest GDPs.</a:t>
            </a:r>
          </a:p>
          <a:p>
            <a:pPr marR="0" lvl="0" algn="l" rtl="0">
              <a:spcBef>
                <a:spcPts val="0"/>
              </a:spcBef>
              <a:spcAft>
                <a:spcPts val="0"/>
              </a:spcAft>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Wingdings" panose="05000000000000000000" pitchFamily="2" charset="2"/>
              <a:buChar char="q"/>
            </a:pPr>
            <a:r>
              <a:rPr lang="en-US" sz="2000" dirty="0">
                <a:solidFill>
                  <a:schemeClr val="bg1"/>
                </a:solidFill>
                <a:latin typeface="Calibri"/>
                <a:ea typeface="Calibri"/>
                <a:cs typeface="Calibri"/>
                <a:sym typeface="Calibri"/>
              </a:rPr>
              <a:t>True</a:t>
            </a:r>
          </a:p>
          <a:p>
            <a:pPr marL="342900" marR="0" lvl="0" indent="-342900" algn="l" rtl="0">
              <a:spcBef>
                <a:spcPts val="0"/>
              </a:spcBef>
              <a:spcAft>
                <a:spcPts val="0"/>
              </a:spcAft>
              <a:buFont typeface="Wingdings" panose="05000000000000000000" pitchFamily="2" charset="2"/>
              <a:buChar char="q"/>
            </a:pPr>
            <a:r>
              <a:rPr lang="en-US" sz="2000" dirty="0">
                <a:solidFill>
                  <a:schemeClr val="bg1"/>
                </a:solidFill>
                <a:latin typeface="Calibri"/>
                <a:ea typeface="Calibri"/>
                <a:cs typeface="Calibri"/>
                <a:sym typeface="Calibri"/>
              </a:rPr>
              <a:t>False</a:t>
            </a:r>
          </a:p>
          <a:p>
            <a:pPr marR="0" lvl="0" algn="l" rtl="0">
              <a:spcBef>
                <a:spcPts val="0"/>
              </a:spcBef>
              <a:spcAft>
                <a:spcPts val="0"/>
              </a:spcAft>
            </a:pPr>
            <a:endParaRPr lang="en-US" sz="2000" dirty="0">
              <a:solidFill>
                <a:schemeClr val="bg1"/>
              </a:solidFill>
              <a:latin typeface="Calibri"/>
              <a:ea typeface="Calibri"/>
              <a:cs typeface="Calibri"/>
              <a:sym typeface="Calibri"/>
            </a:endParaRPr>
          </a:p>
          <a:p>
            <a:pPr marR="0" lvl="0" algn="l" rtl="0">
              <a:spcBef>
                <a:spcPts val="0"/>
              </a:spcBef>
              <a:spcAft>
                <a:spcPts val="0"/>
              </a:spcAft>
            </a:pPr>
            <a:r>
              <a:rPr lang="en-US" sz="2000" dirty="0">
                <a:solidFill>
                  <a:schemeClr val="bg1"/>
                </a:solidFill>
                <a:latin typeface="Calibri"/>
                <a:ea typeface="Calibri"/>
                <a:cs typeface="Calibri"/>
                <a:sym typeface="Calibri"/>
              </a:rPr>
              <a:t>In order to make valid comparisons to measure the standard of living in different countries, GDP should be adjusted by the country’s population.</a:t>
            </a:r>
          </a:p>
          <a:p>
            <a:pPr marR="0" lvl="0" algn="l" rtl="0">
              <a:spcBef>
                <a:spcPts val="0"/>
              </a:spcBef>
              <a:spcAft>
                <a:spcPts val="0"/>
              </a:spcAft>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Wingdings" panose="05000000000000000000" pitchFamily="2" charset="2"/>
              <a:buChar char="q"/>
            </a:pPr>
            <a:r>
              <a:rPr lang="en-US" sz="2000" dirty="0">
                <a:solidFill>
                  <a:schemeClr val="bg1"/>
                </a:solidFill>
                <a:latin typeface="Calibri"/>
                <a:ea typeface="Calibri"/>
                <a:cs typeface="Calibri"/>
                <a:sym typeface="Calibri"/>
              </a:rPr>
              <a:t>True</a:t>
            </a:r>
          </a:p>
          <a:p>
            <a:pPr marL="342900" marR="0" lvl="0" indent="-342900" algn="l" rtl="0">
              <a:spcBef>
                <a:spcPts val="0"/>
              </a:spcBef>
              <a:spcAft>
                <a:spcPts val="0"/>
              </a:spcAft>
              <a:buFont typeface="Wingdings" panose="05000000000000000000" pitchFamily="2" charset="2"/>
              <a:buChar char="q"/>
            </a:pPr>
            <a:r>
              <a:rPr lang="en-US" sz="2000" dirty="0">
                <a:solidFill>
                  <a:schemeClr val="bg1"/>
                </a:solidFill>
                <a:latin typeface="Calibri"/>
                <a:ea typeface="Calibri"/>
                <a:cs typeface="Calibri"/>
                <a:sym typeface="Calibri"/>
              </a:rPr>
              <a:t>False</a:t>
            </a:r>
          </a:p>
          <a:p>
            <a:pPr marR="0" lvl="0" algn="l" rtl="0">
              <a:spcBef>
                <a:spcPts val="0"/>
              </a:spcBef>
              <a:spcAft>
                <a:spcPts val="0"/>
              </a:spcAft>
            </a:pPr>
            <a:endParaRPr lang="en-US" sz="2000" dirty="0">
              <a:solidFill>
                <a:schemeClr val="bg1"/>
              </a:solidFill>
              <a:latin typeface="Calibri"/>
              <a:ea typeface="Calibri"/>
              <a:cs typeface="Calibri"/>
              <a:sym typeface="Calibri"/>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grpSp>
        <p:nvGrpSpPr>
          <p:cNvPr id="177" name="Google Shape;177;p20"/>
          <p:cNvGrpSpPr/>
          <p:nvPr/>
        </p:nvGrpSpPr>
        <p:grpSpPr>
          <a:xfrm>
            <a:off x="1524001" y="288568"/>
            <a:ext cx="9144000" cy="6332730"/>
            <a:chOff x="-1" y="463132"/>
            <a:chExt cx="9144000" cy="6332730"/>
          </a:xfrm>
        </p:grpSpPr>
        <p:sp>
          <p:nvSpPr>
            <p:cNvPr id="178" name="Google Shape;178;p20"/>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dirty="0"/>
            </a:p>
          </p:txBody>
        </p:sp>
        <p:sp>
          <p:nvSpPr>
            <p:cNvPr id="179" name="Google Shape;179;p20"/>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80" name="Google Shape;180;p20"/>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pic>
        <p:nvPicPr>
          <p:cNvPr id="181" name="Google Shape;181;p20"/>
          <p:cNvPicPr preferRelativeResize="0"/>
          <p:nvPr/>
        </p:nvPicPr>
        <p:blipFill rotWithShape="1">
          <a:blip r:embed="rId3">
            <a:alphaModFix/>
          </a:blip>
          <a:srcRect/>
          <a:stretch/>
        </p:blipFill>
        <p:spPr>
          <a:xfrm>
            <a:off x="4114800" y="2590800"/>
            <a:ext cx="914398" cy="198438"/>
          </a:xfrm>
          <a:prstGeom prst="rect">
            <a:avLst/>
          </a:prstGeom>
          <a:noFill/>
          <a:ln>
            <a:noFill/>
          </a:ln>
        </p:spPr>
      </p:pic>
      <p:sp>
        <p:nvSpPr>
          <p:cNvPr id="8" name="Google Shape;242;p7">
            <a:extLst>
              <a:ext uri="{FF2B5EF4-FFF2-40B4-BE49-F238E27FC236}">
                <a16:creationId xmlns:a16="http://schemas.microsoft.com/office/drawing/2014/main" id="{6EA43C19-6D91-4DF4-AC3B-D738AAA39382}"/>
              </a:ext>
            </a:extLst>
          </p:cNvPr>
          <p:cNvSpPr txBox="1"/>
          <p:nvPr/>
        </p:nvSpPr>
        <p:spPr>
          <a:xfrm>
            <a:off x="1459469" y="1568323"/>
            <a:ext cx="9273061" cy="3785611"/>
          </a:xfrm>
          <a:prstGeom prst="rect">
            <a:avLst/>
          </a:prstGeom>
          <a:solidFill>
            <a:srgbClr val="627981"/>
          </a:solidFill>
          <a:ln>
            <a:noFill/>
          </a:ln>
        </p:spPr>
        <p:txBody>
          <a:bodyPr spcFirstLastPara="1" wrap="square" lIns="91425" tIns="45700" rIns="91425" bIns="45700" anchor="ctr" anchorCtr="0">
            <a:spAutoFit/>
          </a:bodyPr>
          <a:lstStyle/>
          <a:p>
            <a:pPr marL="342900" marR="0" lvl="0" indent="-342900" algn="l" rtl="0">
              <a:spcBef>
                <a:spcPts val="0"/>
              </a:spcBef>
              <a:spcAft>
                <a:spcPts val="0"/>
              </a:spcAft>
              <a:buFont typeface="Arial" panose="020B0604020202020204" pitchFamily="34" charset="0"/>
              <a:buChar char="•"/>
            </a:pPr>
            <a:endParaRPr lang="en-US" sz="2000" dirty="0">
              <a:solidFill>
                <a:schemeClr val="bg1"/>
              </a:solidFill>
              <a:latin typeface="Calibri"/>
              <a:ea typeface="Calibri"/>
              <a:cs typeface="Calibri"/>
              <a:sym typeface="Calibri"/>
            </a:endParaRPr>
          </a:p>
          <a:p>
            <a:pPr marR="0" lvl="0" algn="l" rtl="0">
              <a:spcBef>
                <a:spcPts val="0"/>
              </a:spcBef>
              <a:spcAft>
                <a:spcPts val="0"/>
              </a:spcAft>
            </a:pPr>
            <a:r>
              <a:rPr lang="en-US" sz="2000" dirty="0">
                <a:solidFill>
                  <a:schemeClr val="bg1"/>
                </a:solidFill>
                <a:latin typeface="Calibri"/>
                <a:ea typeface="Calibri"/>
                <a:cs typeface="Calibri"/>
                <a:sym typeface="Calibri"/>
              </a:rPr>
              <a:t>Countries with the largest populations always have the largest GDPs.</a:t>
            </a:r>
          </a:p>
          <a:p>
            <a:pPr marR="0" lvl="0" algn="l" rtl="0">
              <a:spcBef>
                <a:spcPts val="0"/>
              </a:spcBef>
              <a:spcAft>
                <a:spcPts val="0"/>
              </a:spcAft>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Wingdings" panose="05000000000000000000" pitchFamily="2" charset="2"/>
              <a:buChar char="q"/>
            </a:pPr>
            <a:r>
              <a:rPr lang="en-US" sz="2000" dirty="0">
                <a:solidFill>
                  <a:schemeClr val="bg1"/>
                </a:solidFill>
                <a:latin typeface="Calibri"/>
                <a:ea typeface="Calibri"/>
                <a:cs typeface="Calibri"/>
                <a:sym typeface="Calibri"/>
              </a:rPr>
              <a:t>True</a:t>
            </a:r>
          </a:p>
          <a:p>
            <a:pPr marL="342900" marR="0" lvl="0" indent="-342900" algn="l" rtl="0">
              <a:spcBef>
                <a:spcPts val="0"/>
              </a:spcBef>
              <a:spcAft>
                <a:spcPts val="0"/>
              </a:spcAft>
              <a:buFont typeface="Wingdings" panose="05000000000000000000" pitchFamily="2" charset="2"/>
              <a:buChar char="q"/>
            </a:pPr>
            <a:r>
              <a:rPr lang="en-US" sz="2000" dirty="0">
                <a:solidFill>
                  <a:schemeClr val="bg1"/>
                </a:solidFill>
                <a:latin typeface="Calibri"/>
                <a:ea typeface="Calibri"/>
                <a:cs typeface="Calibri"/>
                <a:sym typeface="Calibri"/>
              </a:rPr>
              <a:t>False</a:t>
            </a:r>
          </a:p>
          <a:p>
            <a:pPr marR="0" lvl="0" algn="l" rtl="0">
              <a:spcBef>
                <a:spcPts val="0"/>
              </a:spcBef>
              <a:spcAft>
                <a:spcPts val="0"/>
              </a:spcAft>
            </a:pPr>
            <a:endParaRPr lang="en-US" sz="2000" dirty="0">
              <a:solidFill>
                <a:schemeClr val="bg1"/>
              </a:solidFill>
              <a:latin typeface="Calibri"/>
              <a:ea typeface="Calibri"/>
              <a:cs typeface="Calibri"/>
              <a:sym typeface="Calibri"/>
            </a:endParaRPr>
          </a:p>
          <a:p>
            <a:pPr marR="0" lvl="0" algn="l" rtl="0">
              <a:spcBef>
                <a:spcPts val="0"/>
              </a:spcBef>
              <a:spcAft>
                <a:spcPts val="0"/>
              </a:spcAft>
            </a:pPr>
            <a:r>
              <a:rPr lang="en-US" sz="2000" dirty="0">
                <a:solidFill>
                  <a:schemeClr val="bg1"/>
                </a:solidFill>
                <a:latin typeface="Calibri"/>
                <a:ea typeface="Calibri"/>
                <a:cs typeface="Calibri"/>
                <a:sym typeface="Calibri"/>
              </a:rPr>
              <a:t>In order to make valid comparisons to measure the standard of living in different countries, GDP should be adjusted by the country’s population.</a:t>
            </a:r>
          </a:p>
          <a:p>
            <a:pPr marR="0" lvl="0" algn="l" rtl="0">
              <a:spcBef>
                <a:spcPts val="0"/>
              </a:spcBef>
              <a:spcAft>
                <a:spcPts val="0"/>
              </a:spcAft>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Wingdings" panose="05000000000000000000" pitchFamily="2" charset="2"/>
              <a:buChar char="q"/>
            </a:pPr>
            <a:r>
              <a:rPr lang="en-US" sz="2000" dirty="0">
                <a:solidFill>
                  <a:schemeClr val="bg1"/>
                </a:solidFill>
                <a:latin typeface="Calibri"/>
                <a:ea typeface="Calibri"/>
                <a:cs typeface="Calibri"/>
                <a:sym typeface="Calibri"/>
              </a:rPr>
              <a:t>True</a:t>
            </a:r>
          </a:p>
          <a:p>
            <a:pPr marL="342900" marR="0" lvl="0" indent="-342900" algn="l" rtl="0">
              <a:spcBef>
                <a:spcPts val="0"/>
              </a:spcBef>
              <a:spcAft>
                <a:spcPts val="0"/>
              </a:spcAft>
              <a:buFont typeface="Wingdings" panose="05000000000000000000" pitchFamily="2" charset="2"/>
              <a:buChar char="q"/>
            </a:pPr>
            <a:r>
              <a:rPr lang="en-US" sz="2000" dirty="0">
                <a:solidFill>
                  <a:schemeClr val="bg1"/>
                </a:solidFill>
                <a:latin typeface="Calibri"/>
                <a:ea typeface="Calibri"/>
                <a:cs typeface="Calibri"/>
                <a:sym typeface="Calibri"/>
              </a:rPr>
              <a:t>False</a:t>
            </a:r>
          </a:p>
          <a:p>
            <a:pPr marR="0" lvl="0" algn="l" rtl="0">
              <a:spcBef>
                <a:spcPts val="0"/>
              </a:spcBef>
              <a:spcAft>
                <a:spcPts val="0"/>
              </a:spcAft>
            </a:pPr>
            <a:endParaRPr lang="en-US" sz="2000" dirty="0">
              <a:solidFill>
                <a:schemeClr val="bg1"/>
              </a:solidFill>
              <a:latin typeface="Calibri"/>
              <a:ea typeface="Calibri"/>
              <a:cs typeface="Calibri"/>
              <a:sym typeface="Calibri"/>
            </a:endParaRPr>
          </a:p>
        </p:txBody>
      </p:sp>
      <p:sp>
        <p:nvSpPr>
          <p:cNvPr id="2" name="Rectangle 1">
            <a:extLst>
              <a:ext uri="{FF2B5EF4-FFF2-40B4-BE49-F238E27FC236}">
                <a16:creationId xmlns:a16="http://schemas.microsoft.com/office/drawing/2014/main" id="{358AFBC7-5233-4AA0-8B4D-18561D007221}"/>
              </a:ext>
            </a:extLst>
          </p:cNvPr>
          <p:cNvSpPr/>
          <p:nvPr/>
        </p:nvSpPr>
        <p:spPr>
          <a:xfrm>
            <a:off x="1539768" y="2900855"/>
            <a:ext cx="210206" cy="17342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953AB351-40F6-4450-912E-FE7A87965643}"/>
              </a:ext>
            </a:extLst>
          </p:cNvPr>
          <p:cNvSpPr/>
          <p:nvPr/>
        </p:nvSpPr>
        <p:spPr>
          <a:xfrm>
            <a:off x="1566040" y="4424859"/>
            <a:ext cx="210206" cy="17342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4064438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grpSp>
        <p:nvGrpSpPr>
          <p:cNvPr id="177" name="Google Shape;177;p20"/>
          <p:cNvGrpSpPr/>
          <p:nvPr/>
        </p:nvGrpSpPr>
        <p:grpSpPr>
          <a:xfrm>
            <a:off x="1524001" y="288568"/>
            <a:ext cx="9144000" cy="6332730"/>
            <a:chOff x="-1" y="463132"/>
            <a:chExt cx="9144000" cy="6332730"/>
          </a:xfrm>
        </p:grpSpPr>
        <p:sp>
          <p:nvSpPr>
            <p:cNvPr id="178" name="Google Shape;178;p20"/>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Real World Example</a:t>
              </a:r>
              <a:endParaRPr dirty="0"/>
            </a:p>
          </p:txBody>
        </p:sp>
        <p:sp>
          <p:nvSpPr>
            <p:cNvPr id="179" name="Google Shape;179;p20"/>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80" name="Google Shape;180;p20"/>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pic>
        <p:nvPicPr>
          <p:cNvPr id="181" name="Google Shape;181;p20"/>
          <p:cNvPicPr preferRelativeResize="0"/>
          <p:nvPr/>
        </p:nvPicPr>
        <p:blipFill rotWithShape="1">
          <a:blip r:embed="rId3">
            <a:alphaModFix/>
          </a:blip>
          <a:srcRect/>
          <a:stretch/>
        </p:blipFill>
        <p:spPr>
          <a:xfrm>
            <a:off x="4114800" y="2590800"/>
            <a:ext cx="914398" cy="198438"/>
          </a:xfrm>
          <a:prstGeom prst="rect">
            <a:avLst/>
          </a:prstGeom>
          <a:noFill/>
          <a:ln>
            <a:noFill/>
          </a:ln>
        </p:spPr>
      </p:pic>
      <p:sp>
        <p:nvSpPr>
          <p:cNvPr id="8" name="Google Shape;242;p7">
            <a:extLst>
              <a:ext uri="{FF2B5EF4-FFF2-40B4-BE49-F238E27FC236}">
                <a16:creationId xmlns:a16="http://schemas.microsoft.com/office/drawing/2014/main" id="{6EA43C19-6D91-4DF4-AC3B-D738AAA39382}"/>
              </a:ext>
            </a:extLst>
          </p:cNvPr>
          <p:cNvSpPr txBox="1"/>
          <p:nvPr/>
        </p:nvSpPr>
        <p:spPr>
          <a:xfrm>
            <a:off x="1459469" y="1449787"/>
            <a:ext cx="9273061" cy="1938952"/>
          </a:xfrm>
          <a:prstGeom prst="rect">
            <a:avLst/>
          </a:prstGeom>
          <a:solidFill>
            <a:srgbClr val="627981"/>
          </a:solidFill>
          <a:ln>
            <a:noFill/>
          </a:ln>
        </p:spPr>
        <p:txBody>
          <a:bodyPr spcFirstLastPara="1" wrap="square" lIns="91425" tIns="45700" rIns="91425" bIns="45700" anchor="ctr" anchorCtr="0">
            <a:spAutoFit/>
          </a:bodyPr>
          <a:lstStyle/>
          <a:p>
            <a:pPr marR="0" lvl="0" algn="ctr" rtl="0">
              <a:spcBef>
                <a:spcPts val="0"/>
              </a:spcBef>
              <a:spcAft>
                <a:spcPts val="0"/>
              </a:spcAft>
            </a:pPr>
            <a:endParaRPr lang="en-US" sz="2000" dirty="0">
              <a:solidFill>
                <a:schemeClr val="bg1"/>
              </a:solidFill>
              <a:latin typeface="Calibri"/>
              <a:ea typeface="Calibri"/>
              <a:cs typeface="Calibri"/>
              <a:sym typeface="Calibri"/>
            </a:endParaRPr>
          </a:p>
          <a:p>
            <a:pPr marR="0" lvl="0" algn="ctr" rtl="0">
              <a:spcBef>
                <a:spcPts val="0"/>
              </a:spcBef>
              <a:spcAft>
                <a:spcPts val="0"/>
              </a:spcAft>
            </a:pPr>
            <a:r>
              <a:rPr lang="en-US" sz="2000" dirty="0">
                <a:solidFill>
                  <a:schemeClr val="bg1"/>
                </a:solidFill>
                <a:latin typeface="Calibri"/>
                <a:ea typeface="Calibri"/>
                <a:cs typeface="Calibri"/>
                <a:sym typeface="Calibri"/>
              </a:rPr>
              <a:t>Visit the BEA’s website (hawkes.biz/beagdp) and choose GDP by state to find the GDP of your state in 2018. Use Google to find your state’s population; then, calculate the GDP per capita in your state. How does your state’s GDP per capita compare with the 2018 U.S. GDP per capita, which was $62,152?</a:t>
            </a:r>
          </a:p>
          <a:p>
            <a:pPr marR="0" lvl="0" algn="ctr" rtl="0">
              <a:spcBef>
                <a:spcPts val="0"/>
              </a:spcBef>
              <a:spcAft>
                <a:spcPts val="0"/>
              </a:spcAft>
            </a:pPr>
            <a:endParaRPr sz="2000" b="0" dirty="0">
              <a:solidFill>
                <a:schemeClr val="dk1"/>
              </a:solidFill>
              <a:latin typeface="Calibri"/>
              <a:ea typeface="Calibri"/>
              <a:cs typeface="Calibri"/>
              <a:sym typeface="Calibri"/>
            </a:endParaRPr>
          </a:p>
        </p:txBody>
      </p:sp>
      <p:pic>
        <p:nvPicPr>
          <p:cNvPr id="3" name="Picture 2" descr="Map of the United States">
            <a:extLst>
              <a:ext uri="{FF2B5EF4-FFF2-40B4-BE49-F238E27FC236}">
                <a16:creationId xmlns:a16="http://schemas.microsoft.com/office/drawing/2014/main" id="{54FEF2D9-26F2-40A6-900F-8DC9FDB6799D}"/>
              </a:ext>
            </a:extLst>
          </p:cNvPr>
          <p:cNvPicPr>
            <a:picLocks noChangeAspect="1"/>
          </p:cNvPicPr>
          <p:nvPr/>
        </p:nvPicPr>
        <p:blipFill>
          <a:blip r:embed="rId4"/>
          <a:stretch>
            <a:fillRect/>
          </a:stretch>
        </p:blipFill>
        <p:spPr>
          <a:xfrm>
            <a:off x="3913132" y="3710809"/>
            <a:ext cx="4365734" cy="2910489"/>
          </a:xfrm>
          <a:prstGeom prst="rect">
            <a:avLst/>
          </a:prstGeom>
        </p:spPr>
      </p:pic>
    </p:spTree>
    <p:extLst>
      <p:ext uri="{BB962C8B-B14F-4D97-AF65-F5344CB8AC3E}">
        <p14:creationId xmlns:p14="http://schemas.microsoft.com/office/powerpoint/2010/main" val="318293087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grpSp>
        <p:nvGrpSpPr>
          <p:cNvPr id="177" name="Google Shape;177;p20"/>
          <p:cNvGrpSpPr/>
          <p:nvPr/>
        </p:nvGrpSpPr>
        <p:grpSpPr>
          <a:xfrm>
            <a:off x="1524001" y="288568"/>
            <a:ext cx="9144000" cy="6332730"/>
            <a:chOff x="-1" y="463132"/>
            <a:chExt cx="9144000" cy="6332730"/>
          </a:xfrm>
        </p:grpSpPr>
        <p:sp>
          <p:nvSpPr>
            <p:cNvPr id="178" name="Google Shape;178;p20"/>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179" name="Google Shape;179;p20"/>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80" name="Google Shape;180;p20"/>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pic>
        <p:nvPicPr>
          <p:cNvPr id="181" name="Google Shape;181;p20"/>
          <p:cNvPicPr preferRelativeResize="0"/>
          <p:nvPr/>
        </p:nvPicPr>
        <p:blipFill rotWithShape="1">
          <a:blip r:embed="rId3">
            <a:alphaModFix/>
          </a:blip>
          <a:srcRect/>
          <a:stretch/>
        </p:blipFill>
        <p:spPr>
          <a:xfrm>
            <a:off x="4114800" y="2590800"/>
            <a:ext cx="914398" cy="198438"/>
          </a:xfrm>
          <a:prstGeom prst="rect">
            <a:avLst/>
          </a:prstGeom>
          <a:noFill/>
          <a:ln>
            <a:noFill/>
          </a:ln>
        </p:spPr>
      </p:pic>
      <p:sp>
        <p:nvSpPr>
          <p:cNvPr id="8" name="Google Shape;242;p7">
            <a:extLst>
              <a:ext uri="{FF2B5EF4-FFF2-40B4-BE49-F238E27FC236}">
                <a16:creationId xmlns:a16="http://schemas.microsoft.com/office/drawing/2014/main" id="{6EA43C19-6D91-4DF4-AC3B-D738AAA39382}"/>
              </a:ext>
            </a:extLst>
          </p:cNvPr>
          <p:cNvSpPr txBox="1"/>
          <p:nvPr/>
        </p:nvSpPr>
        <p:spPr>
          <a:xfrm>
            <a:off x="1459469" y="1341800"/>
            <a:ext cx="9273061" cy="4708941"/>
          </a:xfrm>
          <a:prstGeom prst="rect">
            <a:avLst/>
          </a:prstGeom>
          <a:solidFill>
            <a:srgbClr val="627981"/>
          </a:solidFill>
          <a:ln>
            <a:noFill/>
          </a:ln>
        </p:spPr>
        <p:txBody>
          <a:bodyPr spcFirstLastPara="1" wrap="square" lIns="91425" tIns="45700" rIns="91425" bIns="45700" anchor="ctr" anchorCtr="0">
            <a:spAutoFit/>
          </a:bodyPr>
          <a:lstStyle/>
          <a:p>
            <a:pPr marL="342900" marR="0" lvl="0" indent="-342900" algn="l" rtl="0">
              <a:spcBef>
                <a:spcPts val="0"/>
              </a:spcBef>
              <a:spcAft>
                <a:spcPts val="0"/>
              </a:spcAft>
              <a:buFont typeface="Arial" panose="020B0604020202020204" pitchFamily="34" charset="0"/>
              <a:buChar char="•"/>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Since GDP is measured in a country's currency, we need to convert it to a common currency to compare different countries' GDPs.</a:t>
            </a:r>
          </a:p>
          <a:p>
            <a:pPr marR="0" lvl="0" algn="l" rtl="0">
              <a:spcBef>
                <a:spcPts val="0"/>
              </a:spcBef>
              <a:spcAft>
                <a:spcPts val="0"/>
              </a:spcAft>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b="0" dirty="0">
                <a:solidFill>
                  <a:schemeClr val="bg1"/>
                </a:solidFill>
                <a:latin typeface="Calibri"/>
                <a:ea typeface="Calibri"/>
                <a:cs typeface="Calibri"/>
                <a:sym typeface="Calibri"/>
              </a:rPr>
              <a:t>One method uses the exchange rate, which is the price of one country's currency in terms of another country’s.</a:t>
            </a:r>
          </a:p>
          <a:p>
            <a:pPr marL="342900" marR="0" lvl="0" indent="-342900" algn="l" rtl="0">
              <a:spcBef>
                <a:spcPts val="0"/>
              </a:spcBef>
              <a:spcAft>
                <a:spcPts val="0"/>
              </a:spcAft>
              <a:buFont typeface="Arial" panose="020B0604020202020204" pitchFamily="34" charset="0"/>
              <a:buChar char="•"/>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Once we express the GDPs in a common currency, we can compare each country's GDP per capita by dividing GDP by population.</a:t>
            </a:r>
          </a:p>
          <a:p>
            <a:pPr marL="342900" marR="0" lvl="0" indent="-342900" algn="l" rtl="0">
              <a:spcBef>
                <a:spcPts val="0"/>
              </a:spcBef>
              <a:spcAft>
                <a:spcPts val="0"/>
              </a:spcAft>
              <a:buFont typeface="Arial" panose="020B0604020202020204" pitchFamily="34" charset="0"/>
              <a:buChar char="•"/>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Countries with large populations often have large GDPs, but GDP alone can be a misleading indicator of a nation's wealth.</a:t>
            </a:r>
          </a:p>
          <a:p>
            <a:pPr marL="342900" marR="0" lvl="0" indent="-342900" algn="l" rtl="0">
              <a:spcBef>
                <a:spcPts val="0"/>
              </a:spcBef>
              <a:spcAft>
                <a:spcPts val="0"/>
              </a:spcAft>
              <a:buFont typeface="Arial" panose="020B0604020202020204" pitchFamily="34" charset="0"/>
              <a:buChar char="•"/>
            </a:pPr>
            <a:endParaRPr lang="en-US" sz="2000" b="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A better measure is GDP per capita.</a:t>
            </a:r>
            <a:endParaRPr sz="2000" dirty="0">
              <a:solidFill>
                <a:schemeClr val="bg1"/>
              </a:solidFill>
              <a:latin typeface="Calibri"/>
              <a:ea typeface="Calibri"/>
              <a:cs typeface="Calibri"/>
              <a:sym typeface="Calibri"/>
            </a:endParaRPr>
          </a:p>
          <a:p>
            <a:pPr marR="0" lvl="0" algn="l" rtl="0">
              <a:spcBef>
                <a:spcPts val="0"/>
              </a:spcBef>
              <a:spcAft>
                <a:spcPts val="0"/>
              </a:spcAft>
            </a:pPr>
            <a:endParaRPr sz="2000" b="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4948854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p:nvPr/>
        </p:nvSpPr>
        <p:spPr>
          <a:xfrm>
            <a:off x="771650" y="2526250"/>
            <a:ext cx="10571400" cy="9234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1100"/>
              <a:buFont typeface="Arial"/>
              <a:buNone/>
            </a:pPr>
            <a:r>
              <a:rPr lang="en-US" sz="5400">
                <a:solidFill>
                  <a:schemeClr val="dk1"/>
                </a:solidFill>
                <a:latin typeface="Century Gothic"/>
                <a:ea typeface="Century Gothic"/>
                <a:cs typeface="Century Gothic"/>
                <a:sym typeface="Century Gothic"/>
              </a:rPr>
              <a:t>How Well GDP Measures the Well-Being of Society</a:t>
            </a:r>
            <a:endParaRPr sz="5400">
              <a:solidFill>
                <a:schemeClr val="dk1"/>
              </a:solidFill>
              <a:latin typeface="Century Gothic"/>
              <a:ea typeface="Century Gothic"/>
              <a:cs typeface="Century Gothic"/>
              <a:sym typeface="Century Gothic"/>
            </a:endParaRPr>
          </a:p>
          <a:p>
            <a:pPr marL="0" marR="0" lvl="0" indent="0" algn="ctr" rtl="0">
              <a:spcBef>
                <a:spcPts val="0"/>
              </a:spcBef>
              <a:spcAft>
                <a:spcPts val="0"/>
              </a:spcAft>
              <a:buClr>
                <a:schemeClr val="dk1"/>
              </a:buClr>
              <a:buSzPts val="1100"/>
              <a:buFont typeface="Arial"/>
              <a:buNone/>
            </a:pPr>
            <a:endParaRPr sz="5400">
              <a:solidFill>
                <a:schemeClr val="dk1"/>
              </a:solidFill>
              <a:latin typeface="Century Gothic"/>
              <a:ea typeface="Century Gothic"/>
              <a:cs typeface="Century Gothic"/>
              <a:sym typeface="Century Gothic"/>
            </a:endParaRPr>
          </a:p>
          <a:p>
            <a:pPr marL="0" marR="0" lvl="0" indent="0" algn="ctr" rtl="0">
              <a:spcBef>
                <a:spcPts val="0"/>
              </a:spcBef>
              <a:spcAft>
                <a:spcPts val="0"/>
              </a:spcAft>
              <a:buNone/>
            </a:pPr>
            <a:endParaRPr sz="5400">
              <a:solidFill>
                <a:schemeClr val="dk1"/>
              </a:solidFill>
              <a:latin typeface="Century Gothic"/>
              <a:ea typeface="Century Gothic"/>
              <a:cs typeface="Century Gothic"/>
              <a:sym typeface="Century Gothic"/>
            </a:endParaRPr>
          </a:p>
        </p:txBody>
      </p:sp>
      <p:cxnSp>
        <p:nvCxnSpPr>
          <p:cNvPr id="86" name="Google Shape;86;p13"/>
          <p:cNvCxnSpPr/>
          <p:nvPr/>
        </p:nvCxnSpPr>
        <p:spPr>
          <a:xfrm>
            <a:off x="3071435" y="4505387"/>
            <a:ext cx="5931900"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grpSp>
        <p:nvGrpSpPr>
          <p:cNvPr id="93" name="Google Shape;93;p14"/>
          <p:cNvGrpSpPr/>
          <p:nvPr/>
        </p:nvGrpSpPr>
        <p:grpSpPr>
          <a:xfrm>
            <a:off x="1524001" y="338445"/>
            <a:ext cx="9144001" cy="6332628"/>
            <a:chOff x="-1" y="463132"/>
            <a:chExt cx="9144001" cy="6332628"/>
          </a:xfrm>
        </p:grpSpPr>
        <p:sp>
          <p:nvSpPr>
            <p:cNvPr id="94" name="Google Shape;94;p14"/>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Introduction</a:t>
              </a:r>
              <a:endParaRPr dirty="0"/>
            </a:p>
          </p:txBody>
        </p:sp>
        <p:sp>
          <p:nvSpPr>
            <p:cNvPr id="95" name="Google Shape;95;p14"/>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96" name="Google Shape;96;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7" name="Group 6">
            <a:extLst>
              <a:ext uri="{FF2B5EF4-FFF2-40B4-BE49-F238E27FC236}">
                <a16:creationId xmlns:a16="http://schemas.microsoft.com/office/drawing/2014/main" id="{F66738D2-2B2D-49A8-9729-536C262BBC53}"/>
              </a:ext>
            </a:extLst>
          </p:cNvPr>
          <p:cNvGrpSpPr/>
          <p:nvPr/>
        </p:nvGrpSpPr>
        <p:grpSpPr>
          <a:xfrm>
            <a:off x="2066922" y="1585567"/>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C95999E4-4210-4E02-BA61-A6CA35F4CF9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2DF7CDC4-A3F4-423E-9E04-BA39811F869C}"/>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level of gross domestic product (GDP) per capita captures some of what we mean by the phrase "standard of living."</a:t>
              </a:r>
            </a:p>
          </p:txBody>
        </p:sp>
      </p:grpSp>
      <p:grpSp>
        <p:nvGrpSpPr>
          <p:cNvPr id="10" name="Group 9">
            <a:extLst>
              <a:ext uri="{FF2B5EF4-FFF2-40B4-BE49-F238E27FC236}">
                <a16:creationId xmlns:a16="http://schemas.microsoft.com/office/drawing/2014/main" id="{6BF0DC3B-ECA7-4FDB-B173-BA5F131D0451}"/>
              </a:ext>
            </a:extLst>
          </p:cNvPr>
          <p:cNvGrpSpPr/>
          <p:nvPr/>
        </p:nvGrpSpPr>
        <p:grpSpPr>
          <a:xfrm>
            <a:off x="2066920" y="3351076"/>
            <a:ext cx="8058156" cy="806935"/>
            <a:chOff x="542921" y="1736761"/>
            <a:chExt cx="8058156" cy="806935"/>
          </a:xfrm>
          <a:solidFill>
            <a:srgbClr val="627981"/>
          </a:solidFill>
        </p:grpSpPr>
        <p:sp>
          <p:nvSpPr>
            <p:cNvPr id="11" name="Rectangle 10">
              <a:extLst>
                <a:ext uri="{FF2B5EF4-FFF2-40B4-BE49-F238E27FC236}">
                  <a16:creationId xmlns:a16="http://schemas.microsoft.com/office/drawing/2014/main" id="{9D161298-3C68-4B2D-BDF3-8540D7C98A6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2F05CD53-7181-4A29-BD75-CAAB0428F94C}"/>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useful to identify some components of standard of living that are not accounted for in GDP.</a:t>
              </a:r>
            </a:p>
          </p:txBody>
        </p:sp>
      </p:grpSp>
      <p:grpSp>
        <p:nvGrpSpPr>
          <p:cNvPr id="13" name="Group 12">
            <a:extLst>
              <a:ext uri="{FF2B5EF4-FFF2-40B4-BE49-F238E27FC236}">
                <a16:creationId xmlns:a16="http://schemas.microsoft.com/office/drawing/2014/main" id="{99D33C18-EF0D-419F-AF3E-5C2612B59578}"/>
              </a:ext>
            </a:extLst>
          </p:cNvPr>
          <p:cNvGrpSpPr/>
          <p:nvPr/>
        </p:nvGrpSpPr>
        <p:grpSpPr>
          <a:xfrm>
            <a:off x="2066922" y="2471278"/>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56DD4227-5843-4FAC-9457-0AAEDA91A0B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DF8CC946-4C17-49AA-A27E-DF2A17846420}"/>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GDP focuses on production that is bought and sold in markets, standard of living includes all elements that affect people's well-being.</a:t>
              </a:r>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grpSp>
        <p:nvGrpSpPr>
          <p:cNvPr id="102" name="Google Shape;102;p15"/>
          <p:cNvGrpSpPr/>
          <p:nvPr/>
        </p:nvGrpSpPr>
        <p:grpSpPr>
          <a:xfrm>
            <a:off x="1524002" y="129925"/>
            <a:ext cx="9144000" cy="6541148"/>
            <a:chOff x="0" y="254612"/>
            <a:chExt cx="9144000" cy="6541148"/>
          </a:xfrm>
        </p:grpSpPr>
        <p:sp>
          <p:nvSpPr>
            <p:cNvPr id="103" name="Google Shape;103;p15"/>
            <p:cNvSpPr txBox="1"/>
            <p:nvPr/>
          </p:nvSpPr>
          <p:spPr>
            <a:xfrm>
              <a:off x="0" y="25461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Limitations of GDP as a Measure of the Standard of Living</a:t>
              </a:r>
              <a:endParaRPr dirty="0"/>
            </a:p>
          </p:txBody>
        </p:sp>
        <p:sp>
          <p:nvSpPr>
            <p:cNvPr id="104" name="Google Shape;104;p15"/>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ADC41353-1BA5-4CFB-A4AE-1E345879AED6}"/>
              </a:ext>
            </a:extLst>
          </p:cNvPr>
          <p:cNvGrpSpPr/>
          <p:nvPr/>
        </p:nvGrpSpPr>
        <p:grpSpPr>
          <a:xfrm>
            <a:off x="2066922" y="1585567"/>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GDP is unable to measure many factors that we would typically consider impactful to our standard of living.</a:t>
              </a:r>
            </a:p>
          </p:txBody>
        </p:sp>
      </p:grpSp>
      <p:grpSp>
        <p:nvGrpSpPr>
          <p:cNvPr id="15" name="Group 14">
            <a:extLst>
              <a:ext uri="{FF2B5EF4-FFF2-40B4-BE49-F238E27FC236}">
                <a16:creationId xmlns:a16="http://schemas.microsoft.com/office/drawing/2014/main" id="{B231FB5E-7078-4BBD-A91F-0E5E6B37E38D}"/>
              </a:ext>
            </a:extLst>
          </p:cNvPr>
          <p:cNvGrpSpPr/>
          <p:nvPr/>
        </p:nvGrpSpPr>
        <p:grpSpPr>
          <a:xfrm>
            <a:off x="2066920" y="3351076"/>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They are sometimes byproducts of the produced goods and services that are included in GDP.</a:t>
              </a:r>
            </a:p>
          </p:txBody>
        </p:sp>
      </p:grpSp>
      <p:grpSp>
        <p:nvGrpSpPr>
          <p:cNvPr id="18" name="Group 17">
            <a:extLst>
              <a:ext uri="{FF2B5EF4-FFF2-40B4-BE49-F238E27FC236}">
                <a16:creationId xmlns:a16="http://schemas.microsoft.com/office/drawing/2014/main" id="{45672903-1DB2-40B4-A8D4-D93ADF0C4495}"/>
              </a:ext>
            </a:extLst>
          </p:cNvPr>
          <p:cNvGrpSpPr/>
          <p:nvPr/>
        </p:nvGrpSpPr>
        <p:grpSpPr>
          <a:xfrm>
            <a:off x="2066922" y="2471278"/>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these factors might be quantifiable, they do not fall under the calculation of GDP.</a:t>
              </a:r>
            </a:p>
          </p:txBody>
        </p:sp>
      </p:grpSp>
      <p:grpSp>
        <p:nvGrpSpPr>
          <p:cNvPr id="21" name="Group 20">
            <a:extLst>
              <a:ext uri="{FF2B5EF4-FFF2-40B4-BE49-F238E27FC236}">
                <a16:creationId xmlns:a16="http://schemas.microsoft.com/office/drawing/2014/main" id="{47DC02EA-0A1F-4049-AC1B-BC5DB9EA7F54}"/>
              </a:ext>
            </a:extLst>
          </p:cNvPr>
          <p:cNvGrpSpPr/>
          <p:nvPr/>
        </p:nvGrpSpPr>
        <p:grpSpPr>
          <a:xfrm>
            <a:off x="2066920" y="4244000"/>
            <a:ext cx="8058156" cy="806935"/>
            <a:chOff x="542921" y="1736761"/>
            <a:chExt cx="8058156" cy="806935"/>
          </a:xfrm>
          <a:solidFill>
            <a:srgbClr val="627981"/>
          </a:solidFill>
        </p:grpSpPr>
        <p:sp>
          <p:nvSpPr>
            <p:cNvPr id="22" name="Rectangle 21">
              <a:extLst>
                <a:ext uri="{FF2B5EF4-FFF2-40B4-BE49-F238E27FC236}">
                  <a16:creationId xmlns:a16="http://schemas.microsoft.com/office/drawing/2014/main" id="{18B03366-13DE-48FF-A8EE-F9C23405437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CB98BD00-BA2C-49CD-BC29-4280BD8BCAF3}"/>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other words, quality-of-life characteristics fall outside the scope of GDP.</a:t>
              </a:r>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grpSp>
        <p:nvGrpSpPr>
          <p:cNvPr id="116" name="Google Shape;116;p16"/>
          <p:cNvGrpSpPr/>
          <p:nvPr/>
        </p:nvGrpSpPr>
        <p:grpSpPr>
          <a:xfrm>
            <a:off x="1524001" y="338445"/>
            <a:ext cx="9144001" cy="6332628"/>
            <a:chOff x="-1" y="463132"/>
            <a:chExt cx="9144001" cy="6332628"/>
          </a:xfrm>
        </p:grpSpPr>
        <p:sp>
          <p:nvSpPr>
            <p:cNvPr id="117" name="Google Shape;117;p16"/>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1100"/>
                <a:buFont typeface="Arial"/>
                <a:buNone/>
              </a:pPr>
              <a:r>
                <a:rPr lang="en-US" sz="3000">
                  <a:solidFill>
                    <a:schemeClr val="dk1"/>
                  </a:solidFill>
                  <a:latin typeface="Century Gothic"/>
                  <a:ea typeface="Century Gothic"/>
                  <a:cs typeface="Century Gothic"/>
                  <a:sym typeface="Century Gothic"/>
                </a:rPr>
                <a:t>Societal Factors Not Included in GDP</a:t>
              </a:r>
              <a:endParaRPr sz="3000">
                <a:solidFill>
                  <a:schemeClr val="dk1"/>
                </a:solidFill>
                <a:latin typeface="Century Gothic"/>
                <a:ea typeface="Century Gothic"/>
                <a:cs typeface="Century Gothic"/>
                <a:sym typeface="Century Gothic"/>
              </a:endParaRPr>
            </a:p>
            <a:p>
              <a:pPr marL="0" marR="0" lvl="0" indent="0" algn="ctr" rtl="0">
                <a:spcBef>
                  <a:spcPts val="0"/>
                </a:spcBef>
                <a:spcAft>
                  <a:spcPts val="0"/>
                </a:spcAft>
                <a:buClr>
                  <a:schemeClr val="dk1"/>
                </a:buClr>
                <a:buSzPts val="1100"/>
                <a:buFont typeface="Arial"/>
                <a:buNone/>
              </a:pPr>
              <a:endParaRPr sz="3000">
                <a:solidFill>
                  <a:schemeClr val="dk1"/>
                </a:solidFill>
                <a:latin typeface="Century Gothic"/>
                <a:ea typeface="Century Gothic"/>
                <a:cs typeface="Century Gothic"/>
                <a:sym typeface="Century Gothic"/>
              </a:endParaRPr>
            </a:p>
            <a:p>
              <a:pPr marL="0" marR="0" lvl="0" indent="0" algn="ctr" rtl="0">
                <a:spcBef>
                  <a:spcPts val="0"/>
                </a:spcBef>
                <a:spcAft>
                  <a:spcPts val="0"/>
                </a:spcAft>
                <a:buNone/>
              </a:pPr>
              <a:endParaRPr sz="3000">
                <a:solidFill>
                  <a:schemeClr val="dk1"/>
                </a:solidFill>
                <a:latin typeface="Century Gothic"/>
                <a:ea typeface="Century Gothic"/>
                <a:cs typeface="Century Gothic"/>
                <a:sym typeface="Century Gothic"/>
              </a:endParaRPr>
            </a:p>
          </p:txBody>
        </p:sp>
        <p:sp>
          <p:nvSpPr>
            <p:cNvPr id="118" name="Google Shape;118;p16"/>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19" name="Google Shape;119;p16"/>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20" name="Google Shape;120;p16"/>
          <p:cNvGrpSpPr/>
          <p:nvPr/>
        </p:nvGrpSpPr>
        <p:grpSpPr>
          <a:xfrm>
            <a:off x="3898776" y="1617739"/>
            <a:ext cx="2080340" cy="1617913"/>
            <a:chOff x="1149291" y="1753237"/>
            <a:chExt cx="2080340" cy="1617913"/>
          </a:xfrm>
        </p:grpSpPr>
        <p:sp>
          <p:nvSpPr>
            <p:cNvPr id="121" name="Google Shape;121;p16"/>
            <p:cNvSpPr/>
            <p:nvPr/>
          </p:nvSpPr>
          <p:spPr>
            <a:xfrm>
              <a:off x="1149291" y="1753237"/>
              <a:ext cx="2080340" cy="1617913"/>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
          <p:nvSpPr>
            <p:cNvPr id="122" name="Google Shape;122;p16"/>
            <p:cNvSpPr txBox="1"/>
            <p:nvPr/>
          </p:nvSpPr>
          <p:spPr>
            <a:xfrm>
              <a:off x="1253310" y="2295294"/>
              <a:ext cx="1872300" cy="5478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en-US" sz="2200" dirty="0">
                  <a:solidFill>
                    <a:schemeClr val="lt1"/>
                  </a:solidFill>
                  <a:latin typeface="Calibri"/>
                  <a:ea typeface="Calibri"/>
                  <a:cs typeface="Calibri"/>
                  <a:sym typeface="Calibri"/>
                </a:rPr>
                <a:t>Environmental cleanliness </a:t>
              </a:r>
              <a:endParaRPr dirty="0"/>
            </a:p>
          </p:txBody>
        </p:sp>
      </p:grpSp>
      <p:grpSp>
        <p:nvGrpSpPr>
          <p:cNvPr id="123" name="Google Shape;123;p16"/>
          <p:cNvGrpSpPr/>
          <p:nvPr/>
        </p:nvGrpSpPr>
        <p:grpSpPr>
          <a:xfrm>
            <a:off x="3898775" y="3482030"/>
            <a:ext cx="2080340" cy="1617913"/>
            <a:chOff x="1149290" y="3617528"/>
            <a:chExt cx="2080340" cy="1617913"/>
          </a:xfrm>
        </p:grpSpPr>
        <p:sp>
          <p:nvSpPr>
            <p:cNvPr id="124" name="Google Shape;124;p16"/>
            <p:cNvSpPr/>
            <p:nvPr/>
          </p:nvSpPr>
          <p:spPr>
            <a:xfrm>
              <a:off x="1149290" y="3617528"/>
              <a:ext cx="2080340" cy="1617913"/>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
          <p:nvSpPr>
            <p:cNvPr id="125" name="Google Shape;125;p16"/>
            <p:cNvSpPr txBox="1"/>
            <p:nvPr/>
          </p:nvSpPr>
          <p:spPr>
            <a:xfrm>
              <a:off x="1357203" y="4154602"/>
              <a:ext cx="1664514" cy="547714"/>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en-US" sz="2200">
                  <a:solidFill>
                    <a:schemeClr val="lt1"/>
                  </a:solidFill>
                  <a:latin typeface="Calibri"/>
                  <a:ea typeface="Calibri"/>
                  <a:cs typeface="Calibri"/>
                  <a:sym typeface="Calibri"/>
                </a:rPr>
                <a:t>Infant mortality rates</a:t>
              </a:r>
              <a:endParaRPr/>
            </a:p>
          </p:txBody>
        </p:sp>
      </p:grpSp>
      <p:grpSp>
        <p:nvGrpSpPr>
          <p:cNvPr id="126" name="Google Shape;126;p16"/>
          <p:cNvGrpSpPr/>
          <p:nvPr/>
        </p:nvGrpSpPr>
        <p:grpSpPr>
          <a:xfrm>
            <a:off x="6281312" y="3480015"/>
            <a:ext cx="2080340" cy="1617913"/>
            <a:chOff x="3531827" y="3615513"/>
            <a:chExt cx="2080340" cy="1617913"/>
          </a:xfrm>
        </p:grpSpPr>
        <p:sp>
          <p:nvSpPr>
            <p:cNvPr id="127" name="Google Shape;127;p16"/>
            <p:cNvSpPr/>
            <p:nvPr/>
          </p:nvSpPr>
          <p:spPr>
            <a:xfrm>
              <a:off x="3531827" y="3615513"/>
              <a:ext cx="2080340" cy="1617913"/>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
          <p:nvSpPr>
            <p:cNvPr id="128" name="Google Shape;128;p16"/>
            <p:cNvSpPr txBox="1"/>
            <p:nvPr/>
          </p:nvSpPr>
          <p:spPr>
            <a:xfrm>
              <a:off x="3739740" y="4149320"/>
              <a:ext cx="1664514" cy="547714"/>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en-US" sz="2200">
                  <a:solidFill>
                    <a:schemeClr val="lt1"/>
                  </a:solidFill>
                  <a:latin typeface="Calibri"/>
                  <a:ea typeface="Calibri"/>
                  <a:cs typeface="Calibri"/>
                  <a:sym typeface="Calibri"/>
                </a:rPr>
                <a:t>Air quality</a:t>
              </a:r>
              <a:endParaRPr/>
            </a:p>
          </p:txBody>
        </p:sp>
      </p:grpSp>
      <p:grpSp>
        <p:nvGrpSpPr>
          <p:cNvPr id="129" name="Google Shape;129;p16"/>
          <p:cNvGrpSpPr/>
          <p:nvPr/>
        </p:nvGrpSpPr>
        <p:grpSpPr>
          <a:xfrm>
            <a:off x="6281312" y="1612192"/>
            <a:ext cx="2080340" cy="1617913"/>
            <a:chOff x="3531827" y="1747690"/>
            <a:chExt cx="2080340" cy="1617913"/>
          </a:xfrm>
        </p:grpSpPr>
        <p:sp>
          <p:nvSpPr>
            <p:cNvPr id="130" name="Google Shape;130;p16"/>
            <p:cNvSpPr/>
            <p:nvPr/>
          </p:nvSpPr>
          <p:spPr>
            <a:xfrm>
              <a:off x="3531827" y="1747690"/>
              <a:ext cx="2080340" cy="1617913"/>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
          <p:nvSpPr>
            <p:cNvPr id="131" name="Google Shape;131;p16"/>
            <p:cNvSpPr txBox="1"/>
            <p:nvPr/>
          </p:nvSpPr>
          <p:spPr>
            <a:xfrm>
              <a:off x="3739740" y="2277507"/>
              <a:ext cx="1664514" cy="547714"/>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en-US" sz="2200">
                  <a:solidFill>
                    <a:schemeClr val="lt1"/>
                  </a:solidFill>
                  <a:latin typeface="Calibri"/>
                  <a:ea typeface="Calibri"/>
                  <a:cs typeface="Calibri"/>
                  <a:sym typeface="Calibri"/>
                </a:rPr>
                <a:t>Population health</a:t>
              </a:r>
              <a:endParaRPr/>
            </a:p>
          </p:txBody>
        </p:sp>
      </p:gr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grpSp>
        <p:nvGrpSpPr>
          <p:cNvPr id="102" name="Google Shape;102;p15"/>
          <p:cNvGrpSpPr/>
          <p:nvPr/>
        </p:nvGrpSpPr>
        <p:grpSpPr>
          <a:xfrm>
            <a:off x="1524002" y="129925"/>
            <a:ext cx="9144000" cy="6541148"/>
            <a:chOff x="0" y="254612"/>
            <a:chExt cx="9144000" cy="6541148"/>
          </a:xfrm>
        </p:grpSpPr>
        <p:sp>
          <p:nvSpPr>
            <p:cNvPr id="103" name="Google Shape;103;p15"/>
            <p:cNvSpPr txBox="1"/>
            <p:nvPr/>
          </p:nvSpPr>
          <p:spPr>
            <a:xfrm>
              <a:off x="0" y="25461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Does a Rise in GDP Overstate or Understate the Rise in the Standard of Living?</a:t>
              </a:r>
              <a:endParaRPr dirty="0"/>
            </a:p>
          </p:txBody>
        </p:sp>
        <p:sp>
          <p:nvSpPr>
            <p:cNvPr id="104" name="Google Shape;104;p15"/>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ADC41353-1BA5-4CFB-A4AE-1E345879AED6}"/>
              </a:ext>
            </a:extLst>
          </p:cNvPr>
          <p:cNvGrpSpPr/>
          <p:nvPr/>
        </p:nvGrpSpPr>
        <p:grpSpPr>
          <a:xfrm>
            <a:off x="2066922" y="1585567"/>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GDP per capita does not fully capture the idea of standard of living, there is a concern that increases in GDP over time are illusory.</a:t>
              </a:r>
            </a:p>
          </p:txBody>
        </p:sp>
      </p:grpSp>
      <p:grpSp>
        <p:nvGrpSpPr>
          <p:cNvPr id="15" name="Group 14">
            <a:extLst>
              <a:ext uri="{FF2B5EF4-FFF2-40B4-BE49-F238E27FC236}">
                <a16:creationId xmlns:a16="http://schemas.microsoft.com/office/drawing/2014/main" id="{B231FB5E-7078-4BBD-A91F-0E5E6B37E38D}"/>
              </a:ext>
            </a:extLst>
          </p:cNvPr>
          <p:cNvGrpSpPr/>
          <p:nvPr/>
        </p:nvGrpSpPr>
        <p:grpSpPr>
          <a:xfrm>
            <a:off x="2066920" y="3351076"/>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some ways, the rise in GDP understates the actual rise in the standard of living.</a:t>
              </a:r>
            </a:p>
          </p:txBody>
        </p:sp>
      </p:grpSp>
      <p:grpSp>
        <p:nvGrpSpPr>
          <p:cNvPr id="18" name="Group 17">
            <a:extLst>
              <a:ext uri="{FF2B5EF4-FFF2-40B4-BE49-F238E27FC236}">
                <a16:creationId xmlns:a16="http://schemas.microsoft.com/office/drawing/2014/main" id="{45672903-1DB2-40B4-A8D4-D93ADF0C4495}"/>
              </a:ext>
            </a:extLst>
          </p:cNvPr>
          <p:cNvGrpSpPr/>
          <p:nvPr/>
        </p:nvGrpSpPr>
        <p:grpSpPr>
          <a:xfrm>
            <a:off x="2066922" y="2471278"/>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possible that while GDP is rising, the standard of living could be falling if factors not included in GDP, like human health, are worsening.</a:t>
              </a:r>
            </a:p>
          </p:txBody>
        </p:sp>
      </p:grpSp>
      <p:grpSp>
        <p:nvGrpSpPr>
          <p:cNvPr id="21" name="Group 20">
            <a:extLst>
              <a:ext uri="{FF2B5EF4-FFF2-40B4-BE49-F238E27FC236}">
                <a16:creationId xmlns:a16="http://schemas.microsoft.com/office/drawing/2014/main" id="{47DC02EA-0A1F-4049-AC1B-BC5DB9EA7F54}"/>
              </a:ext>
            </a:extLst>
          </p:cNvPr>
          <p:cNvGrpSpPr/>
          <p:nvPr/>
        </p:nvGrpSpPr>
        <p:grpSpPr>
          <a:xfrm>
            <a:off x="2066920" y="4244000"/>
            <a:ext cx="8058156" cy="806935"/>
            <a:chOff x="542921" y="1736761"/>
            <a:chExt cx="8058156" cy="806935"/>
          </a:xfrm>
          <a:solidFill>
            <a:srgbClr val="627981"/>
          </a:solidFill>
        </p:grpSpPr>
        <p:sp>
          <p:nvSpPr>
            <p:cNvPr id="22" name="Rectangle 21">
              <a:extLst>
                <a:ext uri="{FF2B5EF4-FFF2-40B4-BE49-F238E27FC236}">
                  <a16:creationId xmlns:a16="http://schemas.microsoft.com/office/drawing/2014/main" id="{18B03366-13DE-48FF-A8EE-F9C23405437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CB98BD00-BA2C-49CD-BC29-4280BD8BCAF3}"/>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the typical work week for a U.S. worker has fallen over the last century from about sixty hours per week to less than forty.</a:t>
              </a:r>
            </a:p>
          </p:txBody>
        </p:sp>
      </p:grpSp>
      <p:grpSp>
        <p:nvGrpSpPr>
          <p:cNvPr id="24" name="Group 23">
            <a:extLst>
              <a:ext uri="{FF2B5EF4-FFF2-40B4-BE49-F238E27FC236}">
                <a16:creationId xmlns:a16="http://schemas.microsoft.com/office/drawing/2014/main" id="{188041F8-D080-44C0-B365-169DC0C45869}"/>
              </a:ext>
            </a:extLst>
          </p:cNvPr>
          <p:cNvGrpSpPr/>
          <p:nvPr/>
        </p:nvGrpSpPr>
        <p:grpSpPr>
          <a:xfrm>
            <a:off x="2066921" y="5121670"/>
            <a:ext cx="8058156" cy="806935"/>
            <a:chOff x="542921" y="1736761"/>
            <a:chExt cx="8058156" cy="806935"/>
          </a:xfrm>
          <a:solidFill>
            <a:srgbClr val="627981"/>
          </a:solidFill>
        </p:grpSpPr>
        <p:sp>
          <p:nvSpPr>
            <p:cNvPr id="25" name="Rectangle 24">
              <a:extLst>
                <a:ext uri="{FF2B5EF4-FFF2-40B4-BE49-F238E27FC236}">
                  <a16:creationId xmlns:a16="http://schemas.microsoft.com/office/drawing/2014/main" id="{52A94B3E-C2BB-4016-A1AF-88CC8782A29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6" name="TextBox 25">
              <a:extLst>
                <a:ext uri="{FF2B5EF4-FFF2-40B4-BE49-F238E27FC236}">
                  <a16:creationId xmlns:a16="http://schemas.microsoft.com/office/drawing/2014/main" id="{5237CD0D-2772-481A-9A7A-7ED196330A7D}"/>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Also, life expectancy and health have risen dramatically, and so has the average level of education.</a:t>
              </a:r>
            </a:p>
          </p:txBody>
        </p:sp>
      </p:grpSp>
    </p:spTree>
    <p:extLst>
      <p:ext uri="{BB962C8B-B14F-4D97-AF65-F5344CB8AC3E}">
        <p14:creationId xmlns:p14="http://schemas.microsoft.com/office/powerpoint/2010/main" val="181383746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grpSp>
        <p:nvGrpSpPr>
          <p:cNvPr id="136" name="Google Shape;136;p17"/>
          <p:cNvGrpSpPr/>
          <p:nvPr/>
        </p:nvGrpSpPr>
        <p:grpSpPr>
          <a:xfrm>
            <a:off x="1524001" y="338445"/>
            <a:ext cx="9144000" cy="6332730"/>
            <a:chOff x="-1" y="463132"/>
            <a:chExt cx="9144000" cy="6332730"/>
          </a:xfrm>
        </p:grpSpPr>
        <p:sp>
          <p:nvSpPr>
            <p:cNvPr id="137" name="Google Shape;137;p17"/>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GDP Is Rough but Useful</a:t>
              </a:r>
              <a:endParaRPr dirty="0"/>
            </a:p>
          </p:txBody>
        </p:sp>
        <p:sp>
          <p:nvSpPr>
            <p:cNvPr id="138" name="Google Shape;138;p17"/>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dirty="0">
                  <a:solidFill>
                    <a:schemeClr val="lt1"/>
                  </a:solidFill>
                  <a:latin typeface="Century Gothic"/>
                  <a:ea typeface="Century Gothic"/>
                  <a:cs typeface="Century Gothic"/>
                  <a:sym typeface="Century Gothic"/>
                </a:rPr>
                <a:t>HAWKES</a:t>
              </a:r>
              <a:r>
                <a:rPr lang="en-US" sz="2800" dirty="0">
                  <a:solidFill>
                    <a:schemeClr val="lt1"/>
                  </a:solidFill>
                  <a:latin typeface="Century Gothic"/>
                  <a:ea typeface="Century Gothic"/>
                  <a:cs typeface="Century Gothic"/>
                  <a:sym typeface="Century Gothic"/>
                </a:rPr>
                <a:t> LEARNING</a:t>
              </a:r>
              <a:endParaRPr dirty="0"/>
            </a:p>
          </p:txBody>
        </p:sp>
      </p:grpSp>
      <p:cxnSp>
        <p:nvCxnSpPr>
          <p:cNvPr id="139" name="Google Shape;139;p17"/>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D96BD400-47C8-4BDA-B595-1BF85DB9B82C}"/>
              </a:ext>
            </a:extLst>
          </p:cNvPr>
          <p:cNvGrpSpPr/>
          <p:nvPr/>
        </p:nvGrpSpPr>
        <p:grpSpPr>
          <a:xfrm>
            <a:off x="2066922" y="1585567"/>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2286DA23-C597-4BBC-9AA1-9AB05A08DCA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C46ED9B0-97E5-4163-9DD7-2D7ED8BD037E}"/>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high level of GDP should not be the only goal of macroeconomic policy or government policy.</a:t>
              </a:r>
            </a:p>
          </p:txBody>
        </p:sp>
      </p:grpSp>
      <p:grpSp>
        <p:nvGrpSpPr>
          <p:cNvPr id="18" name="Group 17">
            <a:extLst>
              <a:ext uri="{FF2B5EF4-FFF2-40B4-BE49-F238E27FC236}">
                <a16:creationId xmlns:a16="http://schemas.microsoft.com/office/drawing/2014/main" id="{0AB6D626-7C04-4E85-B18D-A47C19CE5790}"/>
              </a:ext>
            </a:extLst>
          </p:cNvPr>
          <p:cNvGrpSpPr/>
          <p:nvPr/>
        </p:nvGrpSpPr>
        <p:grpSpPr>
          <a:xfrm>
            <a:off x="2066922" y="2471278"/>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36FDA54-FC3F-4171-9961-F067F2EB73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1A2E933A-DFD4-439F-BEA2-E0D407E170D4}"/>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GDP does measure production well and does indicate when a country is materially better or worse off in terms of jobs and incomes.</a:t>
              </a:r>
            </a:p>
          </p:txBody>
        </p:sp>
      </p:grpSp>
      <p:pic>
        <p:nvPicPr>
          <p:cNvPr id="1026" name="Picture 2" descr="An illustration of factors that can lead to increased GDP per capita: educational attainment, health improvements, environmental protections, and increased GDP per capita.">
            <a:extLst>
              <a:ext uri="{FF2B5EF4-FFF2-40B4-BE49-F238E27FC236}">
                <a16:creationId xmlns:a16="http://schemas.microsoft.com/office/drawing/2014/main" id="{D11A6586-CCB8-49C2-BC37-841381F261E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81287" y="3898113"/>
            <a:ext cx="6829425" cy="2362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Frameworks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2DA71B46-6958-43B4-AAA4-197500337DA7}"/>
              </a:ext>
            </a:extLst>
          </p:cNvPr>
          <p:cNvGrpSpPr/>
          <p:nvPr/>
        </p:nvGrpSpPr>
        <p:grpSpPr>
          <a:xfrm>
            <a:off x="2066922" y="1585567"/>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43C4A821-3F83-4F02-8D70-DC6E0BFDAD2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159E4816-3F88-4598-A7AC-7282FD48D988}"/>
                </a:ext>
              </a:extLst>
            </p:cNvPr>
            <p:cNvSpPr txBox="1"/>
            <p:nvPr/>
          </p:nvSpPr>
          <p:spPr>
            <a:xfrm>
              <a:off x="542922" y="1950165"/>
              <a:ext cx="796198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principal tools that economists use are theories and models.</a:t>
              </a:r>
            </a:p>
          </p:txBody>
        </p:sp>
      </p:grpSp>
      <p:grpSp>
        <p:nvGrpSpPr>
          <p:cNvPr id="18" name="Group 17">
            <a:extLst>
              <a:ext uri="{FF2B5EF4-FFF2-40B4-BE49-F238E27FC236}">
                <a16:creationId xmlns:a16="http://schemas.microsoft.com/office/drawing/2014/main" id="{91FB57CB-728A-4EDB-83B9-2EF1D662446F}"/>
              </a:ext>
            </a:extLst>
          </p:cNvPr>
          <p:cNvGrpSpPr/>
          <p:nvPr/>
        </p:nvGrpSpPr>
        <p:grpSpPr>
          <a:xfrm>
            <a:off x="2066922" y="335107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CFC62156-7197-4546-B134-B8F693FD48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C764EB38-D207-437D-B034-E954B79BE7B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macroeconomics, we use the theories of aggregate demand (AD) and aggregate supply (AS).</a:t>
              </a:r>
            </a:p>
          </p:txBody>
        </p:sp>
      </p:grpSp>
      <p:grpSp>
        <p:nvGrpSpPr>
          <p:cNvPr id="28" name="Group 27">
            <a:extLst>
              <a:ext uri="{FF2B5EF4-FFF2-40B4-BE49-F238E27FC236}">
                <a16:creationId xmlns:a16="http://schemas.microsoft.com/office/drawing/2014/main" id="{7B6BD57F-493B-4195-95ED-E38A78721ABC}"/>
              </a:ext>
            </a:extLst>
          </p:cNvPr>
          <p:cNvGrpSpPr/>
          <p:nvPr/>
        </p:nvGrpSpPr>
        <p:grpSpPr>
          <a:xfrm>
            <a:off x="2066921" y="2471278"/>
            <a:ext cx="8058156" cy="806935"/>
            <a:chOff x="542921" y="1736761"/>
            <a:chExt cx="8058156" cy="806935"/>
          </a:xfrm>
          <a:solidFill>
            <a:srgbClr val="627981"/>
          </a:solidFill>
        </p:grpSpPr>
        <p:sp>
          <p:nvSpPr>
            <p:cNvPr id="29" name="Rectangle 28">
              <a:extLst>
                <a:ext uri="{FF2B5EF4-FFF2-40B4-BE49-F238E27FC236}">
                  <a16:creationId xmlns:a16="http://schemas.microsoft.com/office/drawing/2014/main" id="{1DD0B19B-C55B-4D76-B369-420DC4A726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7451D819-E2AD-421A-8DB1-31058D7F15A3}"/>
                </a:ext>
              </a:extLst>
            </p:cNvPr>
            <p:cNvSpPr txBox="1"/>
            <p:nvPr/>
          </p:nvSpPr>
          <p:spPr>
            <a:xfrm>
              <a:off x="542921" y="1918937"/>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microeconomics, we use the theories of supply and demand.</a:t>
              </a:r>
            </a:p>
          </p:txBody>
        </p:sp>
      </p:grpSp>
      <p:grpSp>
        <p:nvGrpSpPr>
          <p:cNvPr id="20" name="Group 19">
            <a:extLst>
              <a:ext uri="{FF2B5EF4-FFF2-40B4-BE49-F238E27FC236}">
                <a16:creationId xmlns:a16="http://schemas.microsoft.com/office/drawing/2014/main" id="{BFA79B50-2B49-4B48-873A-A14A1FEA0EC7}"/>
              </a:ext>
            </a:extLst>
          </p:cNvPr>
          <p:cNvGrpSpPr/>
          <p:nvPr/>
        </p:nvGrpSpPr>
        <p:grpSpPr>
          <a:xfrm>
            <a:off x="2066922" y="4244028"/>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DCA01C77-9769-411D-A53D-A150A6DB337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D8A9AE12-3FC9-491E-AA14-B7EF2F1737A0}"/>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will review two perspectives on macroeconomics: neoclassical and Keynesian.</a:t>
              </a:r>
            </a:p>
          </p:txBody>
        </p:sp>
      </p:grpSp>
    </p:spTree>
    <p:extLst>
      <p:ext uri="{BB962C8B-B14F-4D97-AF65-F5344CB8AC3E}">
        <p14:creationId xmlns:p14="http://schemas.microsoft.com/office/powerpoint/2010/main" val="414772288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grpSp>
        <p:nvGrpSpPr>
          <p:cNvPr id="177" name="Google Shape;177;p20"/>
          <p:cNvGrpSpPr/>
          <p:nvPr/>
        </p:nvGrpSpPr>
        <p:grpSpPr>
          <a:xfrm>
            <a:off x="1524001" y="288568"/>
            <a:ext cx="9144000" cy="6332730"/>
            <a:chOff x="-1" y="463132"/>
            <a:chExt cx="9144000" cy="6332730"/>
          </a:xfrm>
        </p:grpSpPr>
        <p:sp>
          <p:nvSpPr>
            <p:cNvPr id="178" name="Google Shape;178;p20"/>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On Your Own</a:t>
              </a:r>
              <a:endParaRPr dirty="0"/>
            </a:p>
          </p:txBody>
        </p:sp>
        <p:sp>
          <p:nvSpPr>
            <p:cNvPr id="179" name="Google Shape;179;p20"/>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80" name="Google Shape;180;p20"/>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pic>
        <p:nvPicPr>
          <p:cNvPr id="181" name="Google Shape;181;p20"/>
          <p:cNvPicPr preferRelativeResize="0"/>
          <p:nvPr/>
        </p:nvPicPr>
        <p:blipFill rotWithShape="1">
          <a:blip r:embed="rId3">
            <a:alphaModFix/>
          </a:blip>
          <a:srcRect/>
          <a:stretch/>
        </p:blipFill>
        <p:spPr>
          <a:xfrm>
            <a:off x="4114800" y="2590800"/>
            <a:ext cx="914398" cy="198438"/>
          </a:xfrm>
          <a:prstGeom prst="rect">
            <a:avLst/>
          </a:prstGeom>
          <a:noFill/>
          <a:ln>
            <a:noFill/>
          </a:ln>
        </p:spPr>
      </p:pic>
      <p:sp>
        <p:nvSpPr>
          <p:cNvPr id="8" name="Google Shape;242;p7">
            <a:extLst>
              <a:ext uri="{FF2B5EF4-FFF2-40B4-BE49-F238E27FC236}">
                <a16:creationId xmlns:a16="http://schemas.microsoft.com/office/drawing/2014/main" id="{6EA43C19-6D91-4DF4-AC3B-D738AAA39382}"/>
              </a:ext>
            </a:extLst>
          </p:cNvPr>
          <p:cNvSpPr txBox="1"/>
          <p:nvPr/>
        </p:nvSpPr>
        <p:spPr>
          <a:xfrm>
            <a:off x="1459467" y="1414064"/>
            <a:ext cx="9273061" cy="1323399"/>
          </a:xfrm>
          <a:prstGeom prst="rect">
            <a:avLst/>
          </a:prstGeom>
          <a:solidFill>
            <a:srgbClr val="627981"/>
          </a:solidFill>
          <a:ln>
            <a:noFill/>
          </a:ln>
        </p:spPr>
        <p:txBody>
          <a:bodyPr spcFirstLastPara="1" wrap="square" lIns="91425" tIns="45700" rIns="91425" bIns="45700" anchor="ctr" anchorCtr="0">
            <a:spAutoFit/>
          </a:bodyPr>
          <a:lstStyle/>
          <a:p>
            <a:pPr marR="0" lvl="0" algn="ctr" rtl="0">
              <a:spcBef>
                <a:spcPts val="0"/>
              </a:spcBef>
              <a:spcAft>
                <a:spcPts val="0"/>
              </a:spcAft>
            </a:pPr>
            <a:endParaRPr lang="en-US" sz="2000" dirty="0">
              <a:solidFill>
                <a:schemeClr val="bg1"/>
              </a:solidFill>
              <a:latin typeface="Calibri"/>
              <a:ea typeface="Calibri"/>
              <a:cs typeface="Calibri"/>
              <a:sym typeface="Calibri"/>
            </a:endParaRPr>
          </a:p>
          <a:p>
            <a:pPr marR="0" lvl="0" algn="ctr" rtl="0">
              <a:spcBef>
                <a:spcPts val="0"/>
              </a:spcBef>
              <a:spcAft>
                <a:spcPts val="0"/>
              </a:spcAft>
            </a:pPr>
            <a:r>
              <a:rPr lang="en-US" sz="2000" dirty="0">
                <a:solidFill>
                  <a:schemeClr val="bg1"/>
                </a:solidFill>
                <a:latin typeface="Calibri"/>
                <a:ea typeface="Calibri"/>
                <a:cs typeface="Calibri"/>
                <a:sym typeface="Calibri"/>
              </a:rPr>
              <a:t>How would you assess the basic standard of living in your community? What indicators promote a strong standard? What do you see that points to a need for improvement?</a:t>
            </a:r>
          </a:p>
          <a:p>
            <a:pPr marR="0" lvl="0" algn="ctr" rtl="0">
              <a:spcBef>
                <a:spcPts val="0"/>
              </a:spcBef>
              <a:spcAft>
                <a:spcPts val="0"/>
              </a:spcAft>
            </a:pPr>
            <a:endParaRPr lang="en-US" sz="2000" dirty="0">
              <a:solidFill>
                <a:schemeClr val="bg1"/>
              </a:solidFill>
              <a:latin typeface="Calibri"/>
              <a:ea typeface="Calibri"/>
              <a:cs typeface="Calibri"/>
              <a:sym typeface="Calibri"/>
            </a:endParaRPr>
          </a:p>
        </p:txBody>
      </p:sp>
      <p:pic>
        <p:nvPicPr>
          <p:cNvPr id="3" name="Picture 2" descr="A picture of a neighborhood">
            <a:extLst>
              <a:ext uri="{FF2B5EF4-FFF2-40B4-BE49-F238E27FC236}">
                <a16:creationId xmlns:a16="http://schemas.microsoft.com/office/drawing/2014/main" id="{4F41CCB8-19CF-48EA-87FF-C12932D237FB}"/>
              </a:ext>
            </a:extLst>
          </p:cNvPr>
          <p:cNvPicPr>
            <a:picLocks noChangeAspect="1"/>
          </p:cNvPicPr>
          <p:nvPr/>
        </p:nvPicPr>
        <p:blipFill>
          <a:blip r:embed="rId4"/>
          <a:stretch>
            <a:fillRect/>
          </a:stretch>
        </p:blipFill>
        <p:spPr>
          <a:xfrm>
            <a:off x="3467087" y="2917786"/>
            <a:ext cx="5257825" cy="3505217"/>
          </a:xfrm>
          <a:prstGeom prst="rect">
            <a:avLst/>
          </a:prstGeom>
        </p:spPr>
      </p:pic>
    </p:spTree>
    <p:extLst>
      <p:ext uri="{BB962C8B-B14F-4D97-AF65-F5344CB8AC3E}">
        <p14:creationId xmlns:p14="http://schemas.microsoft.com/office/powerpoint/2010/main" val="246790013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grpSp>
        <p:nvGrpSpPr>
          <p:cNvPr id="177" name="Google Shape;177;p20"/>
          <p:cNvGrpSpPr/>
          <p:nvPr/>
        </p:nvGrpSpPr>
        <p:grpSpPr>
          <a:xfrm>
            <a:off x="1524001" y="288568"/>
            <a:ext cx="9144000" cy="6332730"/>
            <a:chOff x="-1" y="463132"/>
            <a:chExt cx="9144000" cy="6332730"/>
          </a:xfrm>
        </p:grpSpPr>
        <p:sp>
          <p:nvSpPr>
            <p:cNvPr id="178" name="Google Shape;178;p20"/>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179" name="Google Shape;179;p20"/>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80" name="Google Shape;180;p20"/>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pic>
        <p:nvPicPr>
          <p:cNvPr id="181" name="Google Shape;181;p20"/>
          <p:cNvPicPr preferRelativeResize="0"/>
          <p:nvPr/>
        </p:nvPicPr>
        <p:blipFill rotWithShape="1">
          <a:blip r:embed="rId3">
            <a:alphaModFix/>
          </a:blip>
          <a:srcRect/>
          <a:stretch/>
        </p:blipFill>
        <p:spPr>
          <a:xfrm>
            <a:off x="4114800" y="2590800"/>
            <a:ext cx="914398" cy="198438"/>
          </a:xfrm>
          <a:prstGeom prst="rect">
            <a:avLst/>
          </a:prstGeom>
          <a:noFill/>
          <a:ln>
            <a:noFill/>
          </a:ln>
        </p:spPr>
      </p:pic>
      <p:sp>
        <p:nvSpPr>
          <p:cNvPr id="8" name="Google Shape;242;p7">
            <a:extLst>
              <a:ext uri="{FF2B5EF4-FFF2-40B4-BE49-F238E27FC236}">
                <a16:creationId xmlns:a16="http://schemas.microsoft.com/office/drawing/2014/main" id="{6EA43C19-6D91-4DF4-AC3B-D738AAA39382}"/>
              </a:ext>
            </a:extLst>
          </p:cNvPr>
          <p:cNvSpPr txBox="1"/>
          <p:nvPr/>
        </p:nvSpPr>
        <p:spPr>
          <a:xfrm>
            <a:off x="1459469" y="1630742"/>
            <a:ext cx="9273061" cy="2554505"/>
          </a:xfrm>
          <a:prstGeom prst="rect">
            <a:avLst/>
          </a:prstGeom>
          <a:solidFill>
            <a:srgbClr val="627981"/>
          </a:solidFill>
          <a:ln>
            <a:noFill/>
          </a:ln>
        </p:spPr>
        <p:txBody>
          <a:bodyPr spcFirstLastPara="1" wrap="square" lIns="91425" tIns="45700" rIns="91425" bIns="45700" anchor="ctr" anchorCtr="0">
            <a:spAutoFit/>
          </a:bodyPr>
          <a:lstStyle/>
          <a:p>
            <a:pPr marL="342900" marR="0" lvl="0" indent="-342900" algn="l" rtl="0">
              <a:spcBef>
                <a:spcPts val="0"/>
              </a:spcBef>
              <a:spcAft>
                <a:spcPts val="0"/>
              </a:spcAft>
              <a:buFont typeface="Arial" panose="020B0604020202020204" pitchFamily="34" charset="0"/>
              <a:buChar char="•"/>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GDP is an index of a society's standard of living, but it is only a rough indicator.</a:t>
            </a:r>
          </a:p>
          <a:p>
            <a:pPr marR="0" lvl="0" algn="l" rtl="0">
              <a:spcBef>
                <a:spcPts val="0"/>
              </a:spcBef>
              <a:spcAft>
                <a:spcPts val="0"/>
              </a:spcAft>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b="0" dirty="0">
                <a:solidFill>
                  <a:schemeClr val="bg1"/>
                </a:solidFill>
                <a:latin typeface="Calibri"/>
                <a:ea typeface="Calibri"/>
                <a:cs typeface="Calibri"/>
                <a:sym typeface="Calibri"/>
              </a:rPr>
              <a:t>GDP does not directly account for leisure, environmental quality, levels of health and education, activities conducted outside the market, changes in income inequality, increases in variety, increases in technology, or the positive/negative value society may place on certain types of output.</a:t>
            </a:r>
          </a:p>
          <a:p>
            <a:pPr marR="0" lvl="0" algn="l" rtl="0">
              <a:spcBef>
                <a:spcPts val="0"/>
              </a:spcBef>
              <a:spcAft>
                <a:spcPts val="0"/>
              </a:spcAft>
            </a:pPr>
            <a:endParaRPr lang="en-US" sz="2000" dirty="0">
              <a:solidFill>
                <a:schemeClr val="bg1"/>
              </a:solidFill>
              <a:latin typeface="Calibri"/>
              <a:ea typeface="Calibri"/>
              <a:cs typeface="Calibri"/>
              <a:sym typeface="Calibri"/>
            </a:endParaRPr>
          </a:p>
        </p:txBody>
      </p:sp>
    </p:spTree>
    <p:extLst>
      <p:ext uri="{BB962C8B-B14F-4D97-AF65-F5344CB8AC3E}">
        <p14:creationId xmlns:p14="http://schemas.microsoft.com/office/powerpoint/2010/main" val="357926082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algn="ctr"/>
            <a:r>
              <a:rPr lang="en-US" sz="7200" b="1" dirty="0">
                <a:solidFill>
                  <a:schemeClr val="bg1"/>
                </a:solidFill>
                <a:latin typeface="Century Gothic" panose="020B0502020202020204" pitchFamily="34" charset="0"/>
              </a:rPr>
              <a:t>HAWKES</a:t>
            </a:r>
            <a:r>
              <a:rPr lang="en-US" sz="7200" dirty="0">
                <a:solidFill>
                  <a:schemeClr val="bg1"/>
                </a:solidFill>
                <a:latin typeface="Century Gothic" panose="020B0502020202020204" pitchFamily="34" charset="0"/>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482771" y="338445"/>
            <a:ext cx="9185231" cy="6332628"/>
            <a:chOff x="-41231" y="463132"/>
            <a:chExt cx="9185231" cy="6332628"/>
          </a:xfrm>
        </p:grpSpPr>
        <p:sp>
          <p:nvSpPr>
            <p:cNvPr id="26" name="TextBox 25"/>
            <p:cNvSpPr txBox="1"/>
            <p:nvPr/>
          </p:nvSpPr>
          <p:spPr>
            <a:xfrm>
              <a:off x="-4123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Policy Tools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grpSp>
        <p:nvGrpSpPr>
          <p:cNvPr id="8" name="Group 7"/>
          <p:cNvGrpSpPr/>
          <p:nvPr/>
        </p:nvGrpSpPr>
        <p:grpSpPr>
          <a:xfrm>
            <a:off x="2291769" y="2159765"/>
            <a:ext cx="7608462" cy="3252040"/>
            <a:chOff x="365111" y="1821206"/>
            <a:chExt cx="8443024" cy="3298655"/>
          </a:xfrm>
          <a:solidFill>
            <a:srgbClr val="627981"/>
          </a:solidFill>
        </p:grpSpPr>
        <p:grpSp>
          <p:nvGrpSpPr>
            <p:cNvPr id="9" name="Group 8"/>
            <p:cNvGrpSpPr/>
            <p:nvPr/>
          </p:nvGrpSpPr>
          <p:grpSpPr>
            <a:xfrm>
              <a:off x="365111" y="1821206"/>
              <a:ext cx="8443024" cy="3298655"/>
              <a:chOff x="365111" y="1821206"/>
              <a:chExt cx="8443024" cy="3298655"/>
            </a:xfrm>
            <a:grpFill/>
          </p:grpSpPr>
          <p:sp>
            <p:nvSpPr>
              <p:cNvPr id="16" name="Rectangle 15"/>
              <p:cNvSpPr/>
              <p:nvPr/>
            </p:nvSpPr>
            <p:spPr>
              <a:xfrm>
                <a:off x="365111"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4632374"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4206109" y="3036198"/>
                <a:ext cx="751943" cy="740213"/>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chemeClr val="bg1"/>
                    </a:solidFill>
                  </a:rPr>
                  <a:t>&amp;</a:t>
                </a:r>
                <a:endParaRPr lang="en-US" sz="4000" b="1" dirty="0">
                  <a:solidFill>
                    <a:schemeClr val="bg1"/>
                  </a:solidFill>
                </a:endParaRPr>
              </a:p>
            </p:txBody>
          </p:sp>
        </p:grpSp>
        <p:sp>
          <p:nvSpPr>
            <p:cNvPr id="11" name="TextBox 10"/>
            <p:cNvSpPr txBox="1"/>
            <p:nvPr/>
          </p:nvSpPr>
          <p:spPr>
            <a:xfrm>
              <a:off x="790856" y="2214375"/>
              <a:ext cx="3325552" cy="765512"/>
            </a:xfrm>
            <a:prstGeom prst="rect">
              <a:avLst/>
            </a:prstGeom>
            <a:grpFill/>
          </p:spPr>
          <p:txBody>
            <a:bodyPr wrap="square" rtlCol="0" anchor="ctr">
              <a:spAutoFit/>
            </a:bodyPr>
            <a:lstStyle/>
            <a:p>
              <a:pPr algn="ctr">
                <a:lnSpc>
                  <a:spcPct val="150000"/>
                </a:lnSpc>
              </a:pPr>
              <a:r>
                <a:rPr lang="en-US" sz="3200" dirty="0">
                  <a:solidFill>
                    <a:schemeClr val="bg1"/>
                  </a:solidFill>
                </a:rPr>
                <a:t>Monetary Policy</a:t>
              </a:r>
            </a:p>
          </p:txBody>
        </p:sp>
        <p:sp>
          <p:nvSpPr>
            <p:cNvPr id="12" name="TextBox 11"/>
            <p:cNvSpPr txBox="1"/>
            <p:nvPr/>
          </p:nvSpPr>
          <p:spPr>
            <a:xfrm>
              <a:off x="5051646" y="2230551"/>
              <a:ext cx="3325552" cy="765512"/>
            </a:xfrm>
            <a:prstGeom prst="rect">
              <a:avLst/>
            </a:prstGeom>
            <a:grpFill/>
          </p:spPr>
          <p:txBody>
            <a:bodyPr wrap="square" rtlCol="0" anchor="ctr">
              <a:spAutoFit/>
            </a:bodyPr>
            <a:lstStyle/>
            <a:p>
              <a:pPr algn="ctr">
                <a:lnSpc>
                  <a:spcPct val="150000"/>
                </a:lnSpc>
              </a:pPr>
              <a:r>
                <a:rPr lang="en-US" sz="3200" dirty="0">
                  <a:solidFill>
                    <a:schemeClr val="bg1"/>
                  </a:solidFill>
                </a:rPr>
                <a:t>Fiscal Policy</a:t>
              </a:r>
            </a:p>
          </p:txBody>
        </p:sp>
      </p:grpSp>
      <p:sp>
        <p:nvSpPr>
          <p:cNvPr id="3" name="TextBox 2">
            <a:extLst>
              <a:ext uri="{FF2B5EF4-FFF2-40B4-BE49-F238E27FC236}">
                <a16:creationId xmlns:a16="http://schemas.microsoft.com/office/drawing/2014/main" id="{ABD049B5-CAB5-4A89-AF6F-FA1BFE0EEAE8}"/>
              </a:ext>
            </a:extLst>
          </p:cNvPr>
          <p:cNvSpPr txBox="1"/>
          <p:nvPr/>
        </p:nvSpPr>
        <p:spPr>
          <a:xfrm>
            <a:off x="1350916" y="1482657"/>
            <a:ext cx="9572625" cy="677108"/>
          </a:xfrm>
          <a:prstGeom prst="rect">
            <a:avLst/>
          </a:prstGeom>
          <a:noFill/>
        </p:spPr>
        <p:txBody>
          <a:bodyPr wrap="square" rtlCol="0">
            <a:spAutoFit/>
          </a:bodyPr>
          <a:lstStyle/>
          <a:p>
            <a:pPr algn="ctr"/>
            <a:r>
              <a:rPr lang="en-US" sz="2000" dirty="0">
                <a:latin typeface="Century Gothic" panose="020B0502020202020204" pitchFamily="34" charset="0"/>
              </a:rPr>
              <a:t>National governments have two tools for influencing the macroeconomy:</a:t>
            </a:r>
          </a:p>
          <a:p>
            <a:endParaRPr lang="en-US" dirty="0"/>
          </a:p>
        </p:txBody>
      </p:sp>
      <p:cxnSp>
        <p:nvCxnSpPr>
          <p:cNvPr id="14" name="Straight Connector 13">
            <a:extLst>
              <a:ext uri="{FF2B5EF4-FFF2-40B4-BE49-F238E27FC236}">
                <a16:creationId xmlns:a16="http://schemas.microsoft.com/office/drawing/2014/main" id="{2F51107B-062A-4131-B70D-1EDBEDCE3EF0}"/>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91066203-1E6F-49CD-82A5-170EBC59AB57}"/>
              </a:ext>
            </a:extLst>
          </p:cNvPr>
          <p:cNvSpPr txBox="1"/>
          <p:nvPr/>
        </p:nvSpPr>
        <p:spPr>
          <a:xfrm>
            <a:off x="2675431" y="3487175"/>
            <a:ext cx="2996833" cy="1200329"/>
          </a:xfrm>
          <a:prstGeom prst="rect">
            <a:avLst/>
          </a:prstGeom>
          <a:solidFill>
            <a:srgbClr val="627981"/>
          </a:solidFill>
        </p:spPr>
        <p:txBody>
          <a:bodyPr wrap="square" rtlCol="0" anchor="ctr">
            <a:spAutoFit/>
          </a:bodyPr>
          <a:lstStyle/>
          <a:p>
            <a:pPr algn="ctr"/>
            <a:r>
              <a:rPr lang="en-US" sz="2400" dirty="0">
                <a:solidFill>
                  <a:schemeClr val="bg1"/>
                </a:solidFill>
              </a:rPr>
              <a:t>Involves managing the money supply and interest rates</a:t>
            </a:r>
          </a:p>
        </p:txBody>
      </p:sp>
      <p:sp>
        <p:nvSpPr>
          <p:cNvPr id="19" name="TextBox 18">
            <a:extLst>
              <a:ext uri="{FF2B5EF4-FFF2-40B4-BE49-F238E27FC236}">
                <a16:creationId xmlns:a16="http://schemas.microsoft.com/office/drawing/2014/main" id="{18478464-5EA7-458B-822F-50CD82DD33E1}"/>
              </a:ext>
            </a:extLst>
          </p:cNvPr>
          <p:cNvSpPr txBox="1"/>
          <p:nvPr/>
        </p:nvSpPr>
        <p:spPr>
          <a:xfrm>
            <a:off x="6588582" y="3487175"/>
            <a:ext cx="3005766" cy="1200329"/>
          </a:xfrm>
          <a:prstGeom prst="rect">
            <a:avLst/>
          </a:prstGeom>
          <a:solidFill>
            <a:srgbClr val="627981"/>
          </a:solidFill>
        </p:spPr>
        <p:txBody>
          <a:bodyPr wrap="square" rtlCol="0" anchor="ctr">
            <a:spAutoFit/>
          </a:bodyPr>
          <a:lstStyle/>
          <a:p>
            <a:pPr algn="ctr"/>
            <a:r>
              <a:rPr lang="en-US" sz="2400" dirty="0">
                <a:solidFill>
                  <a:schemeClr val="bg1"/>
                </a:solidFill>
              </a:rPr>
              <a:t>Involves changes in government spending or purchases and taxes</a:t>
            </a:r>
          </a:p>
        </p:txBody>
      </p:sp>
    </p:spTree>
    <p:extLst>
      <p:ext uri="{BB962C8B-B14F-4D97-AF65-F5344CB8AC3E}">
        <p14:creationId xmlns:p14="http://schemas.microsoft.com/office/powerpoint/2010/main" val="26997794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Measuring the Economy with Gross Domestic Product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773655"/>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947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Macroeconomics requires measuring data and observing trends, patterns, and changes.</a:t>
              </a:r>
            </a:p>
          </p:txBody>
        </p:sp>
      </p:grpSp>
      <p:grpSp>
        <p:nvGrpSpPr>
          <p:cNvPr id="20" name="Group 19"/>
          <p:cNvGrpSpPr/>
          <p:nvPr/>
        </p:nvGrpSpPr>
        <p:grpSpPr>
          <a:xfrm>
            <a:off x="2066921" y="268563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900317"/>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first step in macroeconomics is measuring the overall economy.</a:t>
              </a:r>
            </a:p>
          </p:txBody>
        </p:sp>
      </p:grpSp>
      <p:grpSp>
        <p:nvGrpSpPr>
          <p:cNvPr id="23" name="Group 22"/>
          <p:cNvGrpSpPr/>
          <p:nvPr/>
        </p:nvGrpSpPr>
        <p:grpSpPr>
          <a:xfrm>
            <a:off x="2066921" y="3597619"/>
            <a:ext cx="8058154" cy="1146965"/>
            <a:chOff x="542923" y="1736760"/>
            <a:chExt cx="8058154" cy="953669"/>
          </a:xfrm>
          <a:solidFill>
            <a:srgbClr val="627981"/>
          </a:solidFill>
        </p:grpSpPr>
        <p:sp>
          <p:nvSpPr>
            <p:cNvPr id="24" name="Rectangle 23"/>
            <p:cNvSpPr/>
            <p:nvPr/>
          </p:nvSpPr>
          <p:spPr>
            <a:xfrm>
              <a:off x="542923" y="1736760"/>
              <a:ext cx="8058154" cy="9536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797763"/>
              <a:ext cx="7807571" cy="84449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typically measure the size of a nation’s overall economy by its </a:t>
              </a:r>
              <a:r>
                <a:rPr lang="en-US" sz="2000" b="1" dirty="0">
                  <a:solidFill>
                    <a:schemeClr val="bg1"/>
                  </a:solidFill>
                </a:rPr>
                <a:t>gross domestic product (GDP)</a:t>
              </a:r>
              <a:r>
                <a:rPr lang="en-US" sz="2000" dirty="0">
                  <a:solidFill>
                    <a:schemeClr val="bg1"/>
                  </a:solidFill>
                </a:rPr>
                <a:t>, which is</a:t>
              </a:r>
              <a:r>
                <a:rPr lang="en-US" sz="2000" b="1" dirty="0">
                  <a:solidFill>
                    <a:schemeClr val="bg1"/>
                  </a:solidFill>
                </a:rPr>
                <a:t> </a:t>
              </a:r>
              <a:r>
                <a:rPr lang="en-US" sz="2000" dirty="0">
                  <a:solidFill>
                    <a:schemeClr val="bg1"/>
                  </a:solidFill>
                </a:rPr>
                <a:t>the value of all final goods and services produced within a country in a given year.</a:t>
              </a:r>
            </a:p>
          </p:txBody>
        </p:sp>
      </p:grpSp>
    </p:spTree>
    <p:extLst>
      <p:ext uri="{BB962C8B-B14F-4D97-AF65-F5344CB8AC3E}">
        <p14:creationId xmlns:p14="http://schemas.microsoft.com/office/powerpoint/2010/main" val="696819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Three Ways to Measure GDP</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3" y="1806471"/>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2" y="1940173"/>
              <a:ext cx="7807571" cy="400110"/>
            </a:xfrm>
            <a:prstGeom prst="rect">
              <a:avLst/>
            </a:prstGeom>
            <a:grpFill/>
          </p:spPr>
          <p:txBody>
            <a:bodyPr wrap="square" rtlCol="0">
              <a:spAutoFit/>
            </a:bodyPr>
            <a:lstStyle/>
            <a:p>
              <a:pPr algn="ctr"/>
              <a:r>
                <a:rPr lang="en-US" sz="2000" dirty="0">
                  <a:solidFill>
                    <a:schemeClr val="bg1"/>
                  </a:solidFill>
                </a:rPr>
                <a:t>1. By demand (what consumers purchase)</a:t>
              </a:r>
            </a:p>
          </p:txBody>
        </p:sp>
      </p:grpSp>
      <p:grpSp>
        <p:nvGrpSpPr>
          <p:cNvPr id="20" name="Group 19"/>
          <p:cNvGrpSpPr/>
          <p:nvPr/>
        </p:nvGrpSpPr>
        <p:grpSpPr>
          <a:xfrm>
            <a:off x="2066923" y="2697823"/>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2" y="1917305"/>
              <a:ext cx="7807571" cy="400110"/>
            </a:xfrm>
            <a:prstGeom prst="rect">
              <a:avLst/>
            </a:prstGeom>
            <a:grpFill/>
          </p:spPr>
          <p:txBody>
            <a:bodyPr wrap="square" rtlCol="0">
              <a:spAutoFit/>
            </a:bodyPr>
            <a:lstStyle/>
            <a:p>
              <a:pPr algn="ctr"/>
              <a:r>
                <a:rPr lang="en-US" sz="2000" dirty="0">
                  <a:solidFill>
                    <a:schemeClr val="bg1"/>
                  </a:solidFill>
                </a:rPr>
                <a:t>2. By supply (what a country produces)</a:t>
              </a:r>
            </a:p>
          </p:txBody>
        </p:sp>
      </p:grpSp>
      <p:grpSp>
        <p:nvGrpSpPr>
          <p:cNvPr id="23" name="Group 22"/>
          <p:cNvGrpSpPr/>
          <p:nvPr/>
        </p:nvGrpSpPr>
        <p:grpSpPr>
          <a:xfrm>
            <a:off x="2066923" y="3589175"/>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3" y="1900318"/>
              <a:ext cx="7807571" cy="400110"/>
            </a:xfrm>
            <a:prstGeom prst="rect">
              <a:avLst/>
            </a:prstGeom>
            <a:grpFill/>
          </p:spPr>
          <p:txBody>
            <a:bodyPr wrap="square" rtlCol="0">
              <a:spAutoFit/>
            </a:bodyPr>
            <a:lstStyle/>
            <a:p>
              <a:pPr algn="ctr"/>
              <a:r>
                <a:rPr lang="en-US" sz="2000" dirty="0">
                  <a:solidFill>
                    <a:schemeClr val="bg1"/>
                  </a:solidFill>
                </a:rPr>
                <a:t>3. The national income approach</a:t>
              </a:r>
            </a:p>
          </p:txBody>
        </p:sp>
      </p:grpSp>
    </p:spTree>
    <p:extLst>
      <p:ext uri="{BB962C8B-B14F-4D97-AF65-F5344CB8AC3E}">
        <p14:creationId xmlns:p14="http://schemas.microsoft.com/office/powerpoint/2010/main" val="41962047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Measuring GDP by Demand</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188029" y="1957368"/>
            <a:ext cx="3249794" cy="1617913"/>
            <a:chOff x="1149290" y="1753237"/>
            <a:chExt cx="2080341" cy="1617913"/>
          </a:xfrm>
          <a:solidFill>
            <a:srgbClr val="627981"/>
          </a:solidFill>
        </p:grpSpPr>
        <p:sp>
          <p:nvSpPr>
            <p:cNvPr id="9" name="Rectangle 8"/>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 name="TextBox 9"/>
            <p:cNvSpPr txBox="1"/>
            <p:nvPr/>
          </p:nvSpPr>
          <p:spPr>
            <a:xfrm>
              <a:off x="1149290" y="2028874"/>
              <a:ext cx="2080339" cy="1055545"/>
            </a:xfrm>
            <a:prstGeom prst="rect">
              <a:avLst/>
            </a:prstGeom>
            <a:grpFill/>
          </p:spPr>
          <p:txBody>
            <a:bodyPr wrap="square" rtlCol="0" anchor="ctr">
              <a:spAutoFit/>
            </a:bodyPr>
            <a:lstStyle/>
            <a:p>
              <a:pPr algn="ctr">
                <a:lnSpc>
                  <a:spcPct val="150000"/>
                </a:lnSpc>
              </a:pPr>
              <a:r>
                <a:rPr lang="en-US" sz="2200" dirty="0">
                  <a:solidFill>
                    <a:schemeClr val="bg1"/>
                  </a:solidFill>
                </a:rPr>
                <a:t>Consumption </a:t>
              </a:r>
            </a:p>
            <a:p>
              <a:pPr algn="ctr">
                <a:lnSpc>
                  <a:spcPct val="150000"/>
                </a:lnSpc>
              </a:pPr>
              <a:r>
                <a:rPr lang="en-US" sz="2200" dirty="0">
                  <a:solidFill>
                    <a:schemeClr val="bg1"/>
                  </a:solidFill>
                </a:rPr>
                <a:t>(consumer spending)</a:t>
              </a:r>
            </a:p>
          </p:txBody>
        </p:sp>
      </p:grpSp>
      <p:grpSp>
        <p:nvGrpSpPr>
          <p:cNvPr id="11" name="Group 10"/>
          <p:cNvGrpSpPr/>
          <p:nvPr/>
        </p:nvGrpSpPr>
        <p:grpSpPr>
          <a:xfrm>
            <a:off x="2183350" y="3985741"/>
            <a:ext cx="7820611" cy="1617913"/>
            <a:chOff x="2988353" y="1294395"/>
            <a:chExt cx="5006350" cy="2071208"/>
          </a:xfrm>
          <a:solidFill>
            <a:srgbClr val="627981"/>
          </a:solidFill>
        </p:grpSpPr>
        <p:sp>
          <p:nvSpPr>
            <p:cNvPr id="12" name="Rectangle 11"/>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3" name="TextBox 12"/>
            <p:cNvSpPr txBox="1"/>
            <p:nvPr/>
          </p:nvSpPr>
          <p:spPr>
            <a:xfrm>
              <a:off x="2988353" y="1294395"/>
              <a:ext cx="2080340" cy="2071208"/>
            </a:xfrm>
            <a:prstGeom prst="rect">
              <a:avLst/>
            </a:prstGeom>
            <a:grpFill/>
          </p:spPr>
          <p:txBody>
            <a:bodyPr wrap="square" rtlCol="0" anchor="ctr">
              <a:spAutoFit/>
            </a:bodyPr>
            <a:lstStyle/>
            <a:p>
              <a:pPr algn="ctr">
                <a:lnSpc>
                  <a:spcPct val="150000"/>
                </a:lnSpc>
              </a:pPr>
              <a:r>
                <a:rPr lang="en-US" sz="2200" dirty="0">
                  <a:solidFill>
                    <a:schemeClr val="bg1"/>
                  </a:solidFill>
                </a:rPr>
                <a:t>Government spending on goods &amp; services</a:t>
              </a:r>
            </a:p>
          </p:txBody>
        </p:sp>
      </p:grpSp>
      <p:grpSp>
        <p:nvGrpSpPr>
          <p:cNvPr id="17" name="Group 16"/>
          <p:cNvGrpSpPr/>
          <p:nvPr/>
        </p:nvGrpSpPr>
        <p:grpSpPr>
          <a:xfrm>
            <a:off x="6754170" y="3990674"/>
            <a:ext cx="3249791" cy="1617913"/>
            <a:chOff x="2189457" y="3614220"/>
            <a:chExt cx="2080344" cy="1617913"/>
          </a:xfrm>
          <a:solidFill>
            <a:srgbClr val="627981"/>
          </a:solidFill>
        </p:grpSpPr>
        <p:sp>
          <p:nvSpPr>
            <p:cNvPr id="18" name="Rectangle 17"/>
            <p:cNvSpPr/>
            <p:nvPr/>
          </p:nvSpPr>
          <p:spPr>
            <a:xfrm>
              <a:off x="2189461" y="361422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9" name="TextBox 18"/>
            <p:cNvSpPr txBox="1"/>
            <p:nvPr/>
          </p:nvSpPr>
          <p:spPr>
            <a:xfrm>
              <a:off x="2189457" y="3895404"/>
              <a:ext cx="2080340" cy="1055545"/>
            </a:xfrm>
            <a:prstGeom prst="rect">
              <a:avLst/>
            </a:prstGeom>
            <a:grpFill/>
          </p:spPr>
          <p:txBody>
            <a:bodyPr wrap="square" rtlCol="0" anchor="ctr">
              <a:spAutoFit/>
            </a:bodyPr>
            <a:lstStyle/>
            <a:p>
              <a:pPr algn="ctr">
                <a:lnSpc>
                  <a:spcPct val="150000"/>
                </a:lnSpc>
              </a:pPr>
              <a:r>
                <a:rPr lang="en-US" sz="2200" dirty="0">
                  <a:solidFill>
                    <a:schemeClr val="bg1"/>
                  </a:solidFill>
                </a:rPr>
                <a:t>Spending on net exports (exports</a:t>
              </a:r>
              <a:r>
                <a:rPr lang="en-US" sz="2200" dirty="0">
                  <a:solidFill>
                    <a:schemeClr val="bg1"/>
                  </a:solidFill>
                  <a:latin typeface="Lucida Sans Unicode" panose="020B0602030504020204" pitchFamily="34" charset="0"/>
                  <a:cs typeface="Lucida Sans Unicode" panose="020B0602030504020204" pitchFamily="34" charset="0"/>
                </a:rPr>
                <a:t>-</a:t>
              </a:r>
              <a:r>
                <a:rPr lang="en-US" sz="2200" dirty="0">
                  <a:solidFill>
                    <a:schemeClr val="bg1"/>
                  </a:solidFill>
                </a:rPr>
                <a:t>imports)</a:t>
              </a:r>
            </a:p>
          </p:txBody>
        </p:sp>
      </p:grpSp>
      <p:grpSp>
        <p:nvGrpSpPr>
          <p:cNvPr id="23" name="Group 22"/>
          <p:cNvGrpSpPr/>
          <p:nvPr/>
        </p:nvGrpSpPr>
        <p:grpSpPr>
          <a:xfrm>
            <a:off x="6754176" y="1933794"/>
            <a:ext cx="3249791" cy="1617913"/>
            <a:chOff x="3531825" y="1747690"/>
            <a:chExt cx="2080342" cy="1617913"/>
          </a:xfrm>
          <a:solidFill>
            <a:srgbClr val="627981"/>
          </a:solidFill>
        </p:grpSpPr>
        <p:sp>
          <p:nvSpPr>
            <p:cNvPr id="24" name="Rectangle 23"/>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5" name="TextBox 24"/>
            <p:cNvSpPr txBox="1"/>
            <p:nvPr/>
          </p:nvSpPr>
          <p:spPr>
            <a:xfrm>
              <a:off x="3531825" y="1769676"/>
              <a:ext cx="2080340" cy="1563377"/>
            </a:xfrm>
            <a:prstGeom prst="rect">
              <a:avLst/>
            </a:prstGeom>
            <a:grpFill/>
          </p:spPr>
          <p:txBody>
            <a:bodyPr wrap="square" rtlCol="0" anchor="ctr">
              <a:spAutoFit/>
            </a:bodyPr>
            <a:lstStyle/>
            <a:p>
              <a:pPr algn="ctr">
                <a:lnSpc>
                  <a:spcPct val="150000"/>
                </a:lnSpc>
              </a:pPr>
              <a:r>
                <a:rPr lang="en-US" sz="2200" dirty="0">
                  <a:solidFill>
                    <a:schemeClr val="bg1"/>
                  </a:solidFill>
                </a:rPr>
                <a:t>Investment</a:t>
              </a:r>
            </a:p>
            <a:p>
              <a:pPr algn="ctr">
                <a:lnSpc>
                  <a:spcPct val="150000"/>
                </a:lnSpc>
              </a:pPr>
              <a:r>
                <a:rPr lang="en-US" sz="2200" dirty="0">
                  <a:solidFill>
                    <a:schemeClr val="bg1"/>
                  </a:solidFill>
                </a:rPr>
                <a:t>(business spending)</a:t>
              </a:r>
            </a:p>
          </p:txBody>
        </p:sp>
      </p:grpSp>
    </p:spTree>
    <p:extLst>
      <p:ext uri="{BB962C8B-B14F-4D97-AF65-F5344CB8AC3E}">
        <p14:creationId xmlns:p14="http://schemas.microsoft.com/office/powerpoint/2010/main" val="152662811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8965</TotalTime>
  <Words>5512</Words>
  <Application>Microsoft Office PowerPoint</Application>
  <PresentationFormat>Widescreen</PresentationFormat>
  <Paragraphs>486</Paragraphs>
  <Slides>52</Slides>
  <Notes>47</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52</vt:i4>
      </vt:variant>
    </vt:vector>
  </HeadingPairs>
  <TitlesOfParts>
    <vt:vector size="61" baseType="lpstr">
      <vt:lpstr>Arial</vt:lpstr>
      <vt:lpstr>Calibri</vt:lpstr>
      <vt:lpstr>Calibri Light</vt:lpstr>
      <vt:lpstr>Cambria Math</vt:lpstr>
      <vt:lpstr>Century Gothic</vt:lpstr>
      <vt:lpstr>Lucida Sans Unicode</vt:lpstr>
      <vt:lpstr>Wingdings</vt:lpstr>
      <vt:lpstr>Office Theme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Chelsie Messenger</dc:creator>
  <cp:lastModifiedBy>Sarah Claus</cp:lastModifiedBy>
  <cp:revision>173</cp:revision>
  <dcterms:created xsi:type="dcterms:W3CDTF">2014-11-06T15:36:04Z</dcterms:created>
  <dcterms:modified xsi:type="dcterms:W3CDTF">2022-01-17T20:19:34Z</dcterms:modified>
</cp:coreProperties>
</file>