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72" r:id="rId2"/>
  </p:sldMasterIdLst>
  <p:notesMasterIdLst>
    <p:notesMasterId r:id="rId17"/>
  </p:notesMasterIdLst>
  <p:sldIdLst>
    <p:sldId id="256" r:id="rId3"/>
    <p:sldId id="377" r:id="rId4"/>
    <p:sldId id="259" r:id="rId5"/>
    <p:sldId id="261" r:id="rId6"/>
    <p:sldId id="382" r:id="rId7"/>
    <p:sldId id="260" r:id="rId8"/>
    <p:sldId id="378" r:id="rId9"/>
    <p:sldId id="384" r:id="rId10"/>
    <p:sldId id="379" r:id="rId11"/>
    <p:sldId id="380" r:id="rId12"/>
    <p:sldId id="381" r:id="rId13"/>
    <p:sldId id="266" r:id="rId14"/>
    <p:sldId id="383" r:id="rId15"/>
    <p:sldId id="267"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Cambria Math" panose="02040503050406030204" pitchFamily="18" charset="0"/>
      <p:regular r:id="rId24"/>
    </p:embeddedFont>
    <p:embeddedFont>
      <p:font typeface="Century Gothic" panose="020B0502020202020204"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hL+Z27j9r39csa1atuDoyq2eHwu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12" clrIdx="0">
    <p:extLst>
      <p:ext uri="{19B8F6BF-5375-455C-9EA6-DF929625EA0E}">
        <p15:presenceInfo xmlns:p15="http://schemas.microsoft.com/office/powerpoint/2012/main" userId="Nathan Mirmow" providerId="None"/>
      </p:ext>
    </p:extLst>
  </p:cmAuthor>
  <p:cmAuthor id="2" name="Caitlin Coleman" initials="CC" lastIdx="7" clrIdx="1">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570" autoAdjust="0"/>
  </p:normalViewPr>
  <p:slideViewPr>
    <p:cSldViewPr snapToGrid="0">
      <p:cViewPr varScale="1">
        <p:scale>
          <a:sx n="111" d="100"/>
          <a:sy n="111" d="100"/>
        </p:scale>
        <p:origin x="55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commentAuthors" Target="commentAuthors.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By converting nominal GDP to real GDP, we are better able to track GDP growth over time. Real GDP growth rate= "(current year real GDP-base year GDP)" /"base year real GDP"  "× 100“. Real GDP is important because it is highly correlated with other measures of economic activity, like employment and unemployment.</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0AA51B6-7015-4F17-AC00-F3B87BAE0309}" type="slidenum">
              <a:rPr lang="en-US" smtClean="0"/>
              <a:t>10</a:t>
            </a:fld>
            <a:endParaRPr lang="en-US"/>
          </a:p>
        </p:txBody>
      </p:sp>
    </p:spTree>
    <p:extLst>
      <p:ext uri="{BB962C8B-B14F-4D97-AF65-F5344CB8AC3E}">
        <p14:creationId xmlns:p14="http://schemas.microsoft.com/office/powerpoint/2010/main" val="2386589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The business cycle runs from the height of the economy to the lowest point and back to the peak. A recession lasts from peak to trough. An economic upswing lasts from trough to peak. A longer and deeper decline is a depression.</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0AA51B6-7015-4F17-AC00-F3B87BAE0309}" type="slidenum">
              <a:rPr lang="en-US" smtClean="0"/>
              <a:t>11</a:t>
            </a:fld>
            <a:endParaRPr lang="en-US"/>
          </a:p>
        </p:txBody>
      </p:sp>
    </p:spTree>
    <p:extLst>
      <p:ext uri="{BB962C8B-B14F-4D97-AF65-F5344CB8AC3E}">
        <p14:creationId xmlns:p14="http://schemas.microsoft.com/office/powerpoint/2010/main" val="4054113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As history tells us, recessions come and go, and with them come ebbs and flows in the job market. Do you know people who lost their jobs due to a decline in real GDP? How did that impact them? How do you think you would react if this happened to you?</a:t>
            </a:r>
          </a:p>
          <a:p>
            <a:pPr marL="0" lvl="0" indent="0" algn="l" rtl="0">
              <a:spcBef>
                <a:spcPts val="0"/>
              </a:spcBef>
              <a:spcAft>
                <a:spcPts val="0"/>
              </a:spcAft>
              <a:buNone/>
            </a:pPr>
            <a:endParaRPr dirty="0"/>
          </a:p>
        </p:txBody>
      </p:sp>
      <p:sp>
        <p:nvSpPr>
          <p:cNvPr id="236" name="Google Shape;23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0018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6" name="Google Shape;24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When examining economic statistics, it's crucial to know how the data was measured and if it's been distorted by inflation. It's difficult to determine if a rise in GDP is due mainly to a rise in the overall level of prices or to a rise in quantities of goods produced. The nominal value of any economic statistic means that we measure the statistic in terms of actual prices that exist at the time. The real value refers to the same statistic after it has been adjusted for inflation.</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0AA51B6-7015-4F17-AC00-F3B87BAE0309}" type="slidenum">
              <a:rPr lang="en-US" smtClean="0"/>
              <a:t>2</a:t>
            </a:fld>
            <a:endParaRPr lang="en-US"/>
          </a:p>
        </p:txBody>
      </p:sp>
    </p:spTree>
    <p:extLst>
      <p:ext uri="{BB962C8B-B14F-4D97-AF65-F5344CB8AC3E}">
        <p14:creationId xmlns:p14="http://schemas.microsoft.com/office/powerpoint/2010/main" val="4032533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94591cd2a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Nominal GDP is equal to the quantity of every good or service produced, multiplied by the price at which it was sold, summed up for all goods and services. Real GDP is equal to nominal GDP divided by the price index, aka the GDP deflator.</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17" name="Google Shape;117;g94591cd2a1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94591cd2a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Price index measuring the average prices of all final goods and services included in the economy. "GDP Deflator = "("Nominal GDP" /"Real GDP" )×100. "Real GDP = "  "Nominal GDP" /("Price Index/" 100)</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48" name="Google Shape;148;g94591cd2a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94591cd2a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48" name="Google Shape;148;g94591cd2a1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8038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Whenever you compute a statistic in real terms instead of nominal terms across a period of time, one year/period plays a special role. We use the prices in the base year to compute the real statistic. To calculate real GDP, we take the quantities of goods and services produced in each year and multiply them by their base year price.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31" name="Google Shape;13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this example, real GDP is constructed using prices that existed in 2012. Any year can be used as the base year. In 2012, the nominal GDP (in billions of dollars) was $16,197.0, and the price index was 100.</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31" name="Google Shape;13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9369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this example, real GDP is constructed using prices that existed in 2012. Any year can be used as the base year. In 2012, the nominal GDP (in billions of dollars) was $16,197.0, and the price index was 100.</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31" name="Google Shape;13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5350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As long as inflation is positive, real GDP should be less than nominal GDP in any year after the base year. The value of nominal GDP is amplified by inflation. As long as inflation is positive, real GDP should be greater than nominal GDP in any year before the base year. Nominal and real GDP will be equal in the base year.</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0AA51B6-7015-4F17-AC00-F3B87BAE0309}" type="slidenum">
              <a:rPr lang="en-US" smtClean="0"/>
              <a:t>9</a:t>
            </a:fld>
            <a:endParaRPr lang="en-US"/>
          </a:p>
        </p:txBody>
      </p:sp>
    </p:spTree>
    <p:extLst>
      <p:ext uri="{BB962C8B-B14F-4D97-AF65-F5344CB8AC3E}">
        <p14:creationId xmlns:p14="http://schemas.microsoft.com/office/powerpoint/2010/main" val="2868940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C9BF2-1D71-43B2-9A49-983C91AFB1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EABD0D-D490-45D3-A990-C28552B32D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0BDB5C-EEF1-47BF-807C-77DE005443A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E14C73C-CB9B-45BE-AD8E-94B5AD3C20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BE2BDD-B2B5-419B-BCBA-9CBD127BDA8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622313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AE4A-9755-488F-8D3C-BB735F0409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CDD4FF-6C23-4FEA-B752-87EC72B416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2A1CCE-9E54-4987-9D08-BA813AE6E87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0186F85-CA6D-46BF-8B51-922ECBBCEB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6DB2E2-F059-4341-90EA-AA9CE385F1D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19920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5740D-75EB-4044-A213-B396E0FDE8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FBCFDF-F202-4263-BC0A-373A2F8B65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2AC7B4-1109-4902-A047-B802E7A973F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C56A7E3-5A6B-4FC8-AA0B-B4B38F8076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7CE00-09EB-4914-AFC9-905F125AF24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1406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C9BF2-1D71-43B2-9A49-983C91AFB1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AEABD0D-D490-45D3-A990-C28552B32D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0BDB5C-EEF1-47BF-807C-77DE005443A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E14C73C-CB9B-45BE-AD8E-94B5AD3C20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BE2BDD-B2B5-419B-BCBA-9CBD127BDA8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72479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C4620-A650-48F3-BCAD-57725DC9CB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4E4040-0479-4412-969E-F57C0DA07B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28E8E7-DA3A-4F54-8F41-5AF53B818A2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C6CB7D6-B887-417F-BE6A-05BFAB6F47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3DD092-657D-40F8-879A-88FEED457AA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51677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CB0FB-6AA9-4461-8106-2F51A755C9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9E612A-2DAB-4D64-B0A5-2AF83FBDFD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480834-436D-49A7-A66B-F1D0E2718BE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0746E70-6758-4629-9045-884981C03C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3F1C15-4ECC-4E34-8766-0CDFA436CA0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17312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6F193-384C-411A-8BD9-A3CAEC8500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A7B559-8053-4C87-A8E7-A9F588862D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441B50-C911-406F-9BE5-449C78B7A2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629762-4045-482C-9AE1-9E184BD85BA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2B5E373-5644-4A51-98B1-5C6ECFB76A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A06056-E4FD-4874-B6B0-4AE983E1EC4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10215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A1E3E-10F6-47A3-B2AC-42B3F0E7FC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669196-DE21-49DC-AD93-2362835C9B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93F72B-544E-4360-BDB1-585A51B222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481596-C7E1-4C79-90B6-A7951C19AA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4AE0E5-18D6-4940-8FDD-46D31BC9B1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C4C8C8-F939-4671-9311-3C542CD5AF6B}"/>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3CF4EF7D-D644-47F7-8007-5948D21849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1A3DC5-A3A0-4F72-9D33-9014F646F91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039435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F0326-5CA2-479F-BDFF-C8C0E072FA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F94581-1560-4539-AD8F-6D8C02E4C970}"/>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334E3307-85E1-48AA-8E9E-7F048199B5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91CE0E-5578-4A2A-84FF-8CC16D4B228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18783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A03282-8A80-4AF5-9D1C-FA202A8C07D1}"/>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3AAE7262-D3E1-4A42-BE49-D739B6FCEF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0237D1-471E-48BF-9B2F-C4B49A3DAC8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00210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FCDB3-BA9C-4DCD-9F4E-4B5902E21B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7F7C87-3D5A-49E1-92EA-645635596A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F8AED2-B69D-44B4-823D-291DB4311F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9DB95E-7DE5-4664-A07B-55D4898090A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968A1EC-B981-45C2-9AD3-2F3583F127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C7611F-A415-4341-B454-09A7E44DC53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51460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C4620-A650-48F3-BCAD-57725DC9CB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4E4040-0479-4412-969E-F57C0DA07B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28E8E7-DA3A-4F54-8F41-5AF53B818A2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C6CB7D6-B887-417F-BE6A-05BFAB6F47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3DD092-657D-40F8-879A-88FEED457AA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964514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D6302-C13A-4055-8E77-09DE7D6526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385197-DD1C-408A-B018-FC4A1D4F3D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EB2FD7-DC22-4990-8151-6072334AC6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A1D843-70A4-4288-A12C-DC879EA771F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4FAB089-73A9-4403-8B47-A0C4B329FA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BACA2E-4629-4C1C-B51C-0F295E0BCE8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20485206"/>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AE4A-9755-488F-8D3C-BB735F0409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CDD4FF-6C23-4FEA-B752-87EC72B4167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2A1CCE-9E54-4987-9D08-BA813AE6E87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0186F85-CA6D-46BF-8B51-922ECBBCEB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6DB2E2-F059-4341-90EA-AA9CE385F1D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62664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5740D-75EB-4044-A213-B396E0FDE8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FBCFDF-F202-4263-BC0A-373A2F8B65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2AC7B4-1109-4902-A047-B802E7A973F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C56A7E3-5A6B-4FC8-AA0B-B4B38F8076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7CE00-09EB-4914-AFC9-905F125AF24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67013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CB0FB-6AA9-4461-8106-2F51A755C9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9E612A-2DAB-4D64-B0A5-2AF83FBDFD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480834-436D-49A7-A66B-F1D0E2718BE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0746E70-6758-4629-9045-884981C03C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3F1C15-4ECC-4E34-8766-0CDFA436CA0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20668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6F193-384C-411A-8BD9-A3CAEC8500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A7B559-8053-4C87-A8E7-A9F588862D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441B50-C911-406F-9BE5-449C78B7A2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629762-4045-482C-9AE1-9E184BD85BA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2B5E373-5644-4A51-98B1-5C6ECFB76A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A06056-E4FD-4874-B6B0-4AE983E1EC4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50409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A1E3E-10F6-47A3-B2AC-42B3F0E7FC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669196-DE21-49DC-AD93-2362835C9B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93F72B-544E-4360-BDB1-585A51B222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481596-C7E1-4C79-90B6-A7951C19AA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4AE0E5-18D6-4940-8FDD-46D31BC9B1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C4C8C8-F939-4671-9311-3C542CD5AF6B}"/>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3CF4EF7D-D644-47F7-8007-5948D21849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1A3DC5-A3A0-4F72-9D33-9014F646F91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5946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F0326-5CA2-479F-BDFF-C8C0E072FA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F94581-1560-4539-AD8F-6D8C02E4C970}"/>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334E3307-85E1-48AA-8E9E-7F048199B5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91CE0E-5578-4A2A-84FF-8CC16D4B228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68588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A03282-8A80-4AF5-9D1C-FA202A8C07D1}"/>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3AAE7262-D3E1-4A42-BE49-D739B6FCEF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0237D1-471E-48BF-9B2F-C4B49A3DAC8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72479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FCDB3-BA9C-4DCD-9F4E-4B5902E21B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7F7C87-3D5A-49E1-92EA-645635596A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F8AED2-B69D-44B4-823D-291DB4311F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9DB95E-7DE5-4664-A07B-55D4898090A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968A1EC-B981-45C2-9AD3-2F3583F127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C7611F-A415-4341-B454-09A7E44DC53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77006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D6302-C13A-4055-8E77-09DE7D6526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385197-DD1C-408A-B018-FC4A1D4F3D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5EB2FD7-DC22-4990-8151-6072334AC6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A1D843-70A4-4288-A12C-DC879EA771F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4FAB089-73A9-4403-8B47-A0C4B329FA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BACA2E-4629-4C1C-B51C-0F295E0BCE8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697372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06D8B7-7806-4D15-9FED-A4BD520367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739D9C-C932-49C3-BF68-C7C65FAA6F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C5253E-2696-46A0-8EBF-5A570B3DCA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1E76042-F8BA-458A-AAF6-BCFBF6C679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1E8F174-F863-432B-81D3-4F569FB8CB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1251202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06D8B7-7806-4D15-9FED-A4BD520367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739D9C-C932-49C3-BF68-C7C65FAA6F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C5253E-2696-46A0-8EBF-5A570B3DCA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A1E76042-F8BA-458A-AAF6-BCFBF6C679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1E8F174-F863-432B-81D3-4F569FB8CB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7767450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image" Target="../media/image4.w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image" Target="../media/image4.w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F3F3F"/>
              </a:solidFill>
              <a:latin typeface="Calibri"/>
              <a:ea typeface="Calibri"/>
              <a:cs typeface="Calibri"/>
              <a:sym typeface="Calibri"/>
            </a:endParaRPr>
          </a:p>
        </p:txBody>
      </p:sp>
      <p:sp>
        <p:nvSpPr>
          <p:cNvPr id="85" name="Google Shape;85;p1"/>
          <p:cNvSpPr txBox="1"/>
          <p:nvPr/>
        </p:nvSpPr>
        <p:spPr>
          <a:xfrm>
            <a:off x="1524000" y="2202621"/>
            <a:ext cx="9144000" cy="17543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0" i="0" u="none" strike="noStrike" cap="none">
                <a:solidFill>
                  <a:schemeClr val="dk1"/>
                </a:solidFill>
                <a:latin typeface="Century Gothic"/>
                <a:ea typeface="Century Gothic"/>
                <a:cs typeface="Century Gothic"/>
                <a:sym typeface="Century Gothic"/>
              </a:rPr>
              <a:t>Adjusting Nominal Values to Real Values</a:t>
            </a:r>
            <a:endParaRPr/>
          </a:p>
        </p:txBody>
      </p:sp>
      <p:cxnSp>
        <p:nvCxnSpPr>
          <p:cNvPr id="86" name="Google Shape;86;p1"/>
          <p:cNvCxnSpPr/>
          <p:nvPr/>
        </p:nvCxnSpPr>
        <p:spPr>
          <a:xfrm>
            <a:off x="3071447" y="4068137"/>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i="0" u="none" strike="noStrike" cap="none">
                <a:solidFill>
                  <a:schemeClr val="lt1"/>
                </a:solidFill>
                <a:latin typeface="Century Gothic"/>
                <a:ea typeface="Century Gothic"/>
                <a:cs typeface="Century Gothic"/>
                <a:sym typeface="Century Gothic"/>
              </a:rPr>
              <a:t>HAWKES</a:t>
            </a:r>
            <a:r>
              <a:rPr lang="en-US" sz="2800" b="0" i="0" u="none" strike="noStrike" cap="none">
                <a:solidFill>
                  <a:schemeClr val="lt1"/>
                </a:solidFill>
                <a:latin typeface="Century Gothic"/>
                <a:ea typeface="Century Gothic"/>
                <a:cs typeface="Century Gothic"/>
                <a:sym typeface="Century Gothic"/>
              </a:rPr>
              <a:t> LEARNING</a:t>
            </a:r>
            <a:endParaRPr/>
          </a:p>
        </p:txBody>
      </p:sp>
      <p:cxnSp>
        <p:nvCxnSpPr>
          <p:cNvPr id="88" name="Google Shape;88;p1"/>
          <p:cNvCxnSpPr/>
          <p:nvPr/>
        </p:nvCxnSpPr>
        <p:spPr>
          <a:xfrm>
            <a:off x="3071447" y="2091430"/>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7" name="TextBox 6">
            <a:extLst>
              <a:ext uri="{FF2B5EF4-FFF2-40B4-BE49-F238E27FC236}">
                <a16:creationId xmlns:a16="http://schemas.microsoft.com/office/drawing/2014/main" id="{D12D5AA4-D6C1-41C3-A43E-F67CB7AC8F0D}"/>
              </a:ext>
            </a:extLst>
          </p:cNvPr>
          <p:cNvSpPr txBox="1"/>
          <p:nvPr/>
        </p:nvSpPr>
        <p:spPr>
          <a:xfrm>
            <a:off x="6757293" y="4069818"/>
            <a:ext cx="2349746" cy="369332"/>
          </a:xfrm>
          <a:prstGeom prst="rect">
            <a:avLst/>
          </a:prstGeom>
          <a:noFill/>
        </p:spPr>
        <p:txBody>
          <a:bodyPr wrap="none" rtlCol="0">
            <a:spAutoFit/>
          </a:bodyPr>
          <a:lstStyle/>
          <a:p>
            <a:r>
              <a:rPr lang="en-US" i="1" dirty="0"/>
              <a:t>Principles of Economics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Nominal and Real GDP</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2DA71B46-6958-43B4-AAA4-197500337DA7}"/>
              </a:ext>
            </a:extLst>
          </p:cNvPr>
          <p:cNvGrpSpPr/>
          <p:nvPr/>
        </p:nvGrpSpPr>
        <p:grpSpPr>
          <a:xfrm>
            <a:off x="1974055" y="1585567"/>
            <a:ext cx="8243890" cy="806935"/>
            <a:chOff x="542922" y="1736761"/>
            <a:chExt cx="8058155" cy="806935"/>
          </a:xfrm>
          <a:solidFill>
            <a:srgbClr val="627981"/>
          </a:solidFill>
        </p:grpSpPr>
        <p:sp>
          <p:nvSpPr>
            <p:cNvPr id="16" name="Rectangle 15">
              <a:extLst>
                <a:ext uri="{FF2B5EF4-FFF2-40B4-BE49-F238E27FC236}">
                  <a16:creationId xmlns:a16="http://schemas.microsoft.com/office/drawing/2014/main" id="{43C4A821-3F83-4F02-8D70-DC6E0BFDAD2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159E4816-3F88-4598-A7AC-7282FD48D988}"/>
                </a:ext>
              </a:extLst>
            </p:cNvPr>
            <p:cNvSpPr txBox="1"/>
            <p:nvPr/>
          </p:nvSpPr>
          <p:spPr>
            <a:xfrm>
              <a:off x="542922" y="1783329"/>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By converting nominal GDP to real GDP, we are better able to track GDP growth over time.</a:t>
              </a:r>
            </a:p>
          </p:txBody>
        </p:sp>
      </p:grpSp>
      <p:grpSp>
        <p:nvGrpSpPr>
          <p:cNvPr id="18" name="Group 17">
            <a:extLst>
              <a:ext uri="{FF2B5EF4-FFF2-40B4-BE49-F238E27FC236}">
                <a16:creationId xmlns:a16="http://schemas.microsoft.com/office/drawing/2014/main" id="{91FB57CB-728A-4EDB-83B9-2EF1D662446F}"/>
              </a:ext>
            </a:extLst>
          </p:cNvPr>
          <p:cNvGrpSpPr/>
          <p:nvPr/>
        </p:nvGrpSpPr>
        <p:grpSpPr>
          <a:xfrm>
            <a:off x="1974055" y="3351076"/>
            <a:ext cx="8243890" cy="806935"/>
            <a:chOff x="542923" y="1736761"/>
            <a:chExt cx="8058154" cy="806935"/>
          </a:xfrm>
          <a:solidFill>
            <a:srgbClr val="627981"/>
          </a:solidFill>
        </p:grpSpPr>
        <p:sp>
          <p:nvSpPr>
            <p:cNvPr id="19" name="Rectangle 18">
              <a:extLst>
                <a:ext uri="{FF2B5EF4-FFF2-40B4-BE49-F238E27FC236}">
                  <a16:creationId xmlns:a16="http://schemas.microsoft.com/office/drawing/2014/main" id="{CFC62156-7197-4546-B134-B8F693FD486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C764EB38-D207-437D-B034-E954B79BE7B9}"/>
                </a:ext>
              </a:extLst>
            </p:cNvPr>
            <p:cNvSpPr txBox="1"/>
            <p:nvPr/>
          </p:nvSpPr>
          <p:spPr>
            <a:xfrm>
              <a:off x="542923" y="1782589"/>
              <a:ext cx="7961980"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Real GDP is important because it is highly correlated with other measures of economic activity, like employment and unemployment.</a:t>
              </a:r>
            </a:p>
          </p:txBody>
        </p:sp>
      </p:grpSp>
      <p:grpSp>
        <p:nvGrpSpPr>
          <p:cNvPr id="28" name="Group 27">
            <a:extLst>
              <a:ext uri="{FF2B5EF4-FFF2-40B4-BE49-F238E27FC236}">
                <a16:creationId xmlns:a16="http://schemas.microsoft.com/office/drawing/2014/main" id="{7B6BD57F-493B-4195-95ED-E38A78721ABC}"/>
              </a:ext>
            </a:extLst>
          </p:cNvPr>
          <p:cNvGrpSpPr/>
          <p:nvPr/>
        </p:nvGrpSpPr>
        <p:grpSpPr>
          <a:xfrm>
            <a:off x="1974055" y="2471278"/>
            <a:ext cx="8243891" cy="806935"/>
            <a:chOff x="542922" y="1736761"/>
            <a:chExt cx="8243891" cy="806935"/>
          </a:xfrm>
          <a:solidFill>
            <a:srgbClr val="627981"/>
          </a:solidFill>
        </p:grpSpPr>
        <p:sp>
          <p:nvSpPr>
            <p:cNvPr id="29" name="Rectangle 28">
              <a:extLst>
                <a:ext uri="{FF2B5EF4-FFF2-40B4-BE49-F238E27FC236}">
                  <a16:creationId xmlns:a16="http://schemas.microsoft.com/office/drawing/2014/main" id="{1DD0B19B-C55B-4D76-B369-420DC4A72671}"/>
                </a:ext>
              </a:extLst>
            </p:cNvPr>
            <p:cNvSpPr/>
            <p:nvPr/>
          </p:nvSpPr>
          <p:spPr>
            <a:xfrm>
              <a:off x="542923" y="1736761"/>
              <a:ext cx="8243890"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7451D819-E2AD-421A-8DB1-31058D7F15A3}"/>
                    </a:ext>
                  </a:extLst>
                </p:cNvPr>
                <p:cNvSpPr txBox="1"/>
                <p:nvPr/>
              </p:nvSpPr>
              <p:spPr>
                <a:xfrm>
                  <a:off x="542922" y="1826416"/>
                  <a:ext cx="8172453" cy="632481"/>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real GDP growth rate = </a:t>
                  </a:r>
                  <a14:m>
                    <m:oMath xmlns:m="http://schemas.openxmlformats.org/officeDocument/2006/math">
                      <m:f>
                        <m:fPr>
                          <m:ctrlPr>
                            <a:rPr lang="en-US" sz="2000" i="1" smtClean="0">
                              <a:solidFill>
                                <a:schemeClr val="bg1"/>
                              </a:solidFill>
                              <a:latin typeface="Cambria Math" panose="02040503050406030204" pitchFamily="18" charset="0"/>
                            </a:rPr>
                          </m:ctrlPr>
                        </m:fPr>
                        <m:num>
                          <m:r>
                            <m:rPr>
                              <m:nor/>
                            </m:rPr>
                            <a:rPr lang="en-US" sz="2000" b="0" i="0" smtClean="0">
                              <a:solidFill>
                                <a:schemeClr val="bg1"/>
                              </a:solidFill>
                              <a:latin typeface="Calibri" panose="020F0502020204030204" pitchFamily="34" charset="0"/>
                              <a:cs typeface="Calibri" panose="020F0502020204030204" pitchFamily="34" charset="0"/>
                            </a:rPr>
                            <m:t>(</m:t>
                          </m:r>
                          <m:r>
                            <m:rPr>
                              <m:nor/>
                            </m:rPr>
                            <a:rPr lang="en-US" sz="2000" b="0" i="0" smtClean="0">
                              <a:solidFill>
                                <a:schemeClr val="bg1"/>
                              </a:solidFill>
                              <a:latin typeface="Calibri" panose="020F0502020204030204" pitchFamily="34" charset="0"/>
                              <a:cs typeface="Calibri" panose="020F0502020204030204" pitchFamily="34" charset="0"/>
                            </a:rPr>
                            <m:t>current</m:t>
                          </m:r>
                          <m:r>
                            <m:rPr>
                              <m:nor/>
                            </m:rPr>
                            <a:rPr lang="en-US" sz="2000" b="0" i="0" smtClean="0">
                              <a:solidFill>
                                <a:schemeClr val="bg1"/>
                              </a:solidFill>
                              <a:latin typeface="Calibri" panose="020F0502020204030204" pitchFamily="34" charset="0"/>
                              <a:cs typeface="Calibri" panose="020F0502020204030204" pitchFamily="34" charset="0"/>
                            </a:rPr>
                            <m:t> </m:t>
                          </m:r>
                          <m:r>
                            <m:rPr>
                              <m:nor/>
                            </m:rPr>
                            <a:rPr lang="en-US" sz="2000" b="0" i="0" smtClean="0">
                              <a:solidFill>
                                <a:schemeClr val="bg1"/>
                              </a:solidFill>
                              <a:latin typeface="Calibri" panose="020F0502020204030204" pitchFamily="34" charset="0"/>
                              <a:cs typeface="Calibri" panose="020F0502020204030204" pitchFamily="34" charset="0"/>
                            </a:rPr>
                            <m:t>year</m:t>
                          </m:r>
                          <m:r>
                            <m:rPr>
                              <m:nor/>
                            </m:rPr>
                            <a:rPr lang="en-US" sz="2000" b="0" i="0" smtClean="0">
                              <a:solidFill>
                                <a:schemeClr val="bg1"/>
                              </a:solidFill>
                              <a:latin typeface="Calibri" panose="020F0502020204030204" pitchFamily="34" charset="0"/>
                              <a:cs typeface="Calibri" panose="020F0502020204030204" pitchFamily="34" charset="0"/>
                            </a:rPr>
                            <m:t> </m:t>
                          </m:r>
                          <m:r>
                            <m:rPr>
                              <m:nor/>
                            </m:rPr>
                            <a:rPr lang="en-US" sz="2000" b="0" i="0" smtClean="0">
                              <a:solidFill>
                                <a:schemeClr val="bg1"/>
                              </a:solidFill>
                              <a:latin typeface="Calibri" panose="020F0502020204030204" pitchFamily="34" charset="0"/>
                              <a:cs typeface="Calibri" panose="020F0502020204030204" pitchFamily="34" charset="0"/>
                            </a:rPr>
                            <m:t>real</m:t>
                          </m:r>
                          <m:r>
                            <m:rPr>
                              <m:nor/>
                            </m:rPr>
                            <a:rPr lang="en-US" sz="2000" b="0" i="0" smtClean="0">
                              <a:solidFill>
                                <a:schemeClr val="bg1"/>
                              </a:solidFill>
                              <a:latin typeface="Calibri" panose="020F0502020204030204" pitchFamily="34" charset="0"/>
                              <a:cs typeface="Calibri" panose="020F0502020204030204" pitchFamily="34" charset="0"/>
                            </a:rPr>
                            <m:t> </m:t>
                          </m:r>
                          <m:r>
                            <m:rPr>
                              <m:nor/>
                            </m:rPr>
                            <a:rPr lang="en-US" sz="2000" b="0" i="0" smtClean="0">
                              <a:solidFill>
                                <a:schemeClr val="bg1"/>
                              </a:solidFill>
                              <a:latin typeface="Calibri" panose="020F0502020204030204" pitchFamily="34" charset="0"/>
                              <a:cs typeface="Calibri" panose="020F0502020204030204" pitchFamily="34" charset="0"/>
                            </a:rPr>
                            <m:t>GDP</m:t>
                          </m:r>
                          <m:r>
                            <m:rPr>
                              <m:nor/>
                            </m:rPr>
                            <a:rPr lang="en-US" sz="2000" b="0" i="0" smtClean="0">
                              <a:solidFill>
                                <a:schemeClr val="bg1"/>
                              </a:solidFill>
                              <a:latin typeface="Calibri" panose="020F0502020204030204" pitchFamily="34" charset="0"/>
                              <a:cs typeface="Calibri" panose="020F0502020204030204" pitchFamily="34" charset="0"/>
                            </a:rPr>
                            <m:t>−</m:t>
                          </m:r>
                          <m:r>
                            <m:rPr>
                              <m:nor/>
                            </m:rPr>
                            <a:rPr lang="en-US" sz="2000" b="0" i="0" smtClean="0">
                              <a:solidFill>
                                <a:schemeClr val="bg1"/>
                              </a:solidFill>
                              <a:latin typeface="Calibri" panose="020F0502020204030204" pitchFamily="34" charset="0"/>
                              <a:cs typeface="Calibri" panose="020F0502020204030204" pitchFamily="34" charset="0"/>
                            </a:rPr>
                            <m:t>base</m:t>
                          </m:r>
                          <m:r>
                            <m:rPr>
                              <m:nor/>
                            </m:rPr>
                            <a:rPr lang="en-US" sz="2000" b="0" i="0" smtClean="0">
                              <a:solidFill>
                                <a:schemeClr val="bg1"/>
                              </a:solidFill>
                              <a:latin typeface="Calibri" panose="020F0502020204030204" pitchFamily="34" charset="0"/>
                              <a:cs typeface="Calibri" panose="020F0502020204030204" pitchFamily="34" charset="0"/>
                            </a:rPr>
                            <m:t> </m:t>
                          </m:r>
                          <m:r>
                            <m:rPr>
                              <m:nor/>
                            </m:rPr>
                            <a:rPr lang="en-US" sz="2000" b="0" i="0" smtClean="0">
                              <a:solidFill>
                                <a:schemeClr val="bg1"/>
                              </a:solidFill>
                              <a:latin typeface="Calibri" panose="020F0502020204030204" pitchFamily="34" charset="0"/>
                              <a:cs typeface="Calibri" panose="020F0502020204030204" pitchFamily="34" charset="0"/>
                            </a:rPr>
                            <m:t>year</m:t>
                          </m:r>
                          <m:r>
                            <m:rPr>
                              <m:nor/>
                            </m:rPr>
                            <a:rPr lang="en-US" sz="2000" b="0" i="0" smtClean="0">
                              <a:solidFill>
                                <a:schemeClr val="bg1"/>
                              </a:solidFill>
                              <a:latin typeface="Calibri" panose="020F0502020204030204" pitchFamily="34" charset="0"/>
                              <a:cs typeface="Calibri" panose="020F0502020204030204" pitchFamily="34" charset="0"/>
                            </a:rPr>
                            <m:t> </m:t>
                          </m:r>
                          <m:r>
                            <m:rPr>
                              <m:nor/>
                            </m:rPr>
                            <a:rPr lang="en-US" sz="2000" b="0" i="0" smtClean="0">
                              <a:solidFill>
                                <a:schemeClr val="bg1"/>
                              </a:solidFill>
                              <a:latin typeface="Calibri" panose="020F0502020204030204" pitchFamily="34" charset="0"/>
                              <a:cs typeface="Calibri" panose="020F0502020204030204" pitchFamily="34" charset="0"/>
                            </a:rPr>
                            <m:t>real</m:t>
                          </m:r>
                          <m:r>
                            <m:rPr>
                              <m:nor/>
                            </m:rPr>
                            <a:rPr lang="en-US" sz="2000" b="0" i="0" smtClean="0">
                              <a:solidFill>
                                <a:schemeClr val="bg1"/>
                              </a:solidFill>
                              <a:latin typeface="Calibri" panose="020F0502020204030204" pitchFamily="34" charset="0"/>
                              <a:cs typeface="Calibri" panose="020F0502020204030204" pitchFamily="34" charset="0"/>
                            </a:rPr>
                            <m:t> </m:t>
                          </m:r>
                          <m:r>
                            <m:rPr>
                              <m:nor/>
                            </m:rPr>
                            <a:rPr lang="en-US" sz="2000" b="0" i="0" smtClean="0">
                              <a:solidFill>
                                <a:schemeClr val="bg1"/>
                              </a:solidFill>
                              <a:latin typeface="Calibri" panose="020F0502020204030204" pitchFamily="34" charset="0"/>
                              <a:cs typeface="Calibri" panose="020F0502020204030204" pitchFamily="34" charset="0"/>
                            </a:rPr>
                            <m:t>GDP</m:t>
                          </m:r>
                          <m:r>
                            <m:rPr>
                              <m:nor/>
                            </m:rPr>
                            <a:rPr lang="en-US" sz="2000" b="0" i="0" smtClean="0">
                              <a:solidFill>
                                <a:schemeClr val="bg1"/>
                              </a:solidFill>
                              <a:latin typeface="Calibri" panose="020F0502020204030204" pitchFamily="34" charset="0"/>
                              <a:cs typeface="Calibri" panose="020F0502020204030204" pitchFamily="34" charset="0"/>
                            </a:rPr>
                            <m:t>)</m:t>
                          </m:r>
                        </m:num>
                        <m:den>
                          <m:r>
                            <m:rPr>
                              <m:nor/>
                            </m:rPr>
                            <a:rPr lang="en-US" sz="2000" b="0" i="0" smtClean="0">
                              <a:solidFill>
                                <a:schemeClr val="bg1"/>
                              </a:solidFill>
                              <a:latin typeface="Calibri" panose="020F0502020204030204" pitchFamily="34" charset="0"/>
                              <a:cs typeface="Calibri" panose="020F0502020204030204" pitchFamily="34" charset="0"/>
                            </a:rPr>
                            <m:t>base</m:t>
                          </m:r>
                          <m:r>
                            <m:rPr>
                              <m:nor/>
                            </m:rPr>
                            <a:rPr lang="en-US" sz="2000" b="0" i="0" smtClean="0">
                              <a:solidFill>
                                <a:schemeClr val="bg1"/>
                              </a:solidFill>
                              <a:latin typeface="Calibri" panose="020F0502020204030204" pitchFamily="34" charset="0"/>
                              <a:cs typeface="Calibri" panose="020F0502020204030204" pitchFamily="34" charset="0"/>
                            </a:rPr>
                            <m:t> </m:t>
                          </m:r>
                          <m:r>
                            <m:rPr>
                              <m:nor/>
                            </m:rPr>
                            <a:rPr lang="en-US" sz="2000" b="0" i="0" smtClean="0">
                              <a:solidFill>
                                <a:schemeClr val="bg1"/>
                              </a:solidFill>
                              <a:latin typeface="Calibri" panose="020F0502020204030204" pitchFamily="34" charset="0"/>
                              <a:cs typeface="Calibri" panose="020F0502020204030204" pitchFamily="34" charset="0"/>
                            </a:rPr>
                            <m:t>year</m:t>
                          </m:r>
                          <m:r>
                            <m:rPr>
                              <m:nor/>
                            </m:rPr>
                            <a:rPr lang="en-US" sz="2000" b="0" i="0" smtClean="0">
                              <a:solidFill>
                                <a:schemeClr val="bg1"/>
                              </a:solidFill>
                              <a:latin typeface="Calibri" panose="020F0502020204030204" pitchFamily="34" charset="0"/>
                              <a:cs typeface="Calibri" panose="020F0502020204030204" pitchFamily="34" charset="0"/>
                            </a:rPr>
                            <m:t> </m:t>
                          </m:r>
                          <m:r>
                            <m:rPr>
                              <m:nor/>
                            </m:rPr>
                            <a:rPr lang="en-US" sz="2000" b="0" i="0" smtClean="0">
                              <a:solidFill>
                                <a:schemeClr val="bg1"/>
                              </a:solidFill>
                              <a:latin typeface="Calibri" panose="020F0502020204030204" pitchFamily="34" charset="0"/>
                              <a:cs typeface="Calibri" panose="020F0502020204030204" pitchFamily="34" charset="0"/>
                            </a:rPr>
                            <m:t>real</m:t>
                          </m:r>
                          <m:r>
                            <m:rPr>
                              <m:nor/>
                            </m:rPr>
                            <a:rPr lang="en-US" sz="2000" b="0" i="0" smtClean="0">
                              <a:solidFill>
                                <a:schemeClr val="bg1"/>
                              </a:solidFill>
                              <a:latin typeface="Calibri" panose="020F0502020204030204" pitchFamily="34" charset="0"/>
                              <a:cs typeface="Calibri" panose="020F0502020204030204" pitchFamily="34" charset="0"/>
                            </a:rPr>
                            <m:t> </m:t>
                          </m:r>
                          <m:r>
                            <m:rPr>
                              <m:nor/>
                            </m:rPr>
                            <a:rPr lang="en-US" sz="2000" b="0" i="0" smtClean="0">
                              <a:solidFill>
                                <a:schemeClr val="bg1"/>
                              </a:solidFill>
                              <a:latin typeface="Calibri" panose="020F0502020204030204" pitchFamily="34" charset="0"/>
                              <a:cs typeface="Calibri" panose="020F0502020204030204" pitchFamily="34" charset="0"/>
                            </a:rPr>
                            <m:t>GDP</m:t>
                          </m:r>
                        </m:den>
                      </m:f>
                      <m:r>
                        <m:rPr>
                          <m:nor/>
                        </m:rPr>
                        <a:rPr lang="en-US" sz="2000" i="0" smtClean="0">
                          <a:solidFill>
                            <a:schemeClr val="bg1"/>
                          </a:solidFill>
                          <a:latin typeface="Calibri" panose="020F0502020204030204" pitchFamily="34" charset="0"/>
                          <a:ea typeface="Cambria Math" panose="02040503050406030204" pitchFamily="18" charset="0"/>
                          <a:cs typeface="Calibri" panose="020F0502020204030204" pitchFamily="34" charset="0"/>
                        </a:rPr>
                        <m:t>×</m:t>
                      </m:r>
                      <m:r>
                        <m:rPr>
                          <m:nor/>
                        </m:rPr>
                        <a:rPr lang="en-US" sz="2000" b="0" i="0" smtClean="0">
                          <a:solidFill>
                            <a:schemeClr val="bg1"/>
                          </a:solidFill>
                          <a:latin typeface="Calibri" panose="020F0502020204030204" pitchFamily="34" charset="0"/>
                          <a:ea typeface="Cambria Math" panose="02040503050406030204" pitchFamily="18" charset="0"/>
                          <a:cs typeface="Calibri" panose="020F0502020204030204" pitchFamily="34" charset="0"/>
                        </a:rPr>
                        <m:t> 100</m:t>
                      </m:r>
                    </m:oMath>
                  </a14:m>
                  <a:endParaRPr lang="en-US" sz="2000" dirty="0">
                    <a:solidFill>
                      <a:schemeClr val="bg1"/>
                    </a:solidFill>
                    <a:latin typeface="Calibri" panose="020F0502020204030204" pitchFamily="34" charset="0"/>
                    <a:cs typeface="Calibri" panose="020F0502020204030204" pitchFamily="34" charset="0"/>
                  </a:endParaRPr>
                </a:p>
              </p:txBody>
            </p:sp>
          </mc:Choice>
          <mc:Fallback xmlns="">
            <p:sp>
              <p:nvSpPr>
                <p:cNvPr id="30" name="TextBox 29">
                  <a:extLst>
                    <a:ext uri="{FF2B5EF4-FFF2-40B4-BE49-F238E27FC236}">
                      <a16:creationId xmlns:a16="http://schemas.microsoft.com/office/drawing/2014/main" id="{7451D819-E2AD-421A-8DB1-31058D7F15A3}"/>
                    </a:ext>
                  </a:extLst>
                </p:cNvPr>
                <p:cNvSpPr txBox="1">
                  <a:spLocks noRot="1" noChangeAspect="1" noMove="1" noResize="1" noEditPoints="1" noAdjustHandles="1" noChangeArrowheads="1" noChangeShapeType="1" noTextEdit="1"/>
                </p:cNvSpPr>
                <p:nvPr/>
              </p:nvSpPr>
              <p:spPr>
                <a:xfrm>
                  <a:off x="542922" y="1826416"/>
                  <a:ext cx="8172453" cy="632481"/>
                </a:xfrm>
                <a:prstGeom prst="rect">
                  <a:avLst/>
                </a:prstGeom>
                <a:blipFill>
                  <a:blip r:embed="rId3"/>
                  <a:stretch>
                    <a:fillRect l="-672"/>
                  </a:stretch>
                </a:blipFill>
              </p:spPr>
              <p:txBody>
                <a:bodyPr/>
                <a:lstStyle/>
                <a:p>
                  <a:r>
                    <a:rPr lang="en-US">
                      <a:noFill/>
                    </a:rPr>
                    <a:t> </a:t>
                  </a:r>
                </a:p>
              </p:txBody>
            </p:sp>
          </mc:Fallback>
        </mc:AlternateContent>
      </p:grpSp>
    </p:spTree>
    <p:extLst>
      <p:ext uri="{BB962C8B-B14F-4D97-AF65-F5344CB8AC3E}">
        <p14:creationId xmlns:p14="http://schemas.microsoft.com/office/powerpoint/2010/main" val="3285140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Nominal and Real GDP</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2DA71B46-6958-43B4-AAA4-197500337DA7}"/>
              </a:ext>
            </a:extLst>
          </p:cNvPr>
          <p:cNvGrpSpPr/>
          <p:nvPr/>
        </p:nvGrpSpPr>
        <p:grpSpPr>
          <a:xfrm>
            <a:off x="2066922" y="1585567"/>
            <a:ext cx="8058155" cy="806935"/>
            <a:chOff x="542922" y="1736761"/>
            <a:chExt cx="8058155" cy="806935"/>
          </a:xfrm>
          <a:solidFill>
            <a:srgbClr val="627981"/>
          </a:solidFill>
        </p:grpSpPr>
        <p:sp>
          <p:nvSpPr>
            <p:cNvPr id="16" name="Rectangle 15">
              <a:extLst>
                <a:ext uri="{FF2B5EF4-FFF2-40B4-BE49-F238E27FC236}">
                  <a16:creationId xmlns:a16="http://schemas.microsoft.com/office/drawing/2014/main" id="{43C4A821-3F83-4F02-8D70-DC6E0BFDAD2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159E4816-3F88-4598-A7AC-7282FD48D988}"/>
                </a:ext>
              </a:extLst>
            </p:cNvPr>
            <p:cNvSpPr txBox="1"/>
            <p:nvPr/>
          </p:nvSpPr>
          <p:spPr>
            <a:xfrm>
              <a:off x="542922" y="1783329"/>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business cycle runs from the height of the economy to the lowest point and back to the peak.</a:t>
              </a:r>
            </a:p>
          </p:txBody>
        </p:sp>
      </p:grpSp>
      <p:grpSp>
        <p:nvGrpSpPr>
          <p:cNvPr id="18" name="Group 17">
            <a:extLst>
              <a:ext uri="{FF2B5EF4-FFF2-40B4-BE49-F238E27FC236}">
                <a16:creationId xmlns:a16="http://schemas.microsoft.com/office/drawing/2014/main" id="{91FB57CB-728A-4EDB-83B9-2EF1D662446F}"/>
              </a:ext>
            </a:extLst>
          </p:cNvPr>
          <p:cNvGrpSpPr/>
          <p:nvPr/>
        </p:nvGrpSpPr>
        <p:grpSpPr>
          <a:xfrm>
            <a:off x="2066921" y="3351076"/>
            <a:ext cx="8058155" cy="806935"/>
            <a:chOff x="542922" y="1736761"/>
            <a:chExt cx="8058155" cy="806935"/>
          </a:xfrm>
          <a:solidFill>
            <a:srgbClr val="627981"/>
          </a:solidFill>
        </p:grpSpPr>
        <p:sp>
          <p:nvSpPr>
            <p:cNvPr id="19" name="Rectangle 18">
              <a:extLst>
                <a:ext uri="{FF2B5EF4-FFF2-40B4-BE49-F238E27FC236}">
                  <a16:creationId xmlns:a16="http://schemas.microsoft.com/office/drawing/2014/main" id="{CFC62156-7197-4546-B134-B8F693FD486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C764EB38-D207-437D-B034-E954B79BE7B9}"/>
                </a:ext>
              </a:extLst>
            </p:cNvPr>
            <p:cNvSpPr txBox="1"/>
            <p:nvPr/>
          </p:nvSpPr>
          <p:spPr>
            <a:xfrm>
              <a:off x="542922"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An economic upswing lasts from trough to peak. </a:t>
              </a:r>
            </a:p>
          </p:txBody>
        </p:sp>
      </p:grpSp>
      <p:grpSp>
        <p:nvGrpSpPr>
          <p:cNvPr id="28" name="Group 27">
            <a:extLst>
              <a:ext uri="{FF2B5EF4-FFF2-40B4-BE49-F238E27FC236}">
                <a16:creationId xmlns:a16="http://schemas.microsoft.com/office/drawing/2014/main" id="{7B6BD57F-493B-4195-95ED-E38A78721ABC}"/>
              </a:ext>
            </a:extLst>
          </p:cNvPr>
          <p:cNvGrpSpPr/>
          <p:nvPr/>
        </p:nvGrpSpPr>
        <p:grpSpPr>
          <a:xfrm>
            <a:off x="2066922" y="2471278"/>
            <a:ext cx="8058155" cy="806935"/>
            <a:chOff x="542922" y="1736761"/>
            <a:chExt cx="8058155" cy="806935"/>
          </a:xfrm>
          <a:solidFill>
            <a:srgbClr val="627981"/>
          </a:solidFill>
        </p:grpSpPr>
        <p:sp>
          <p:nvSpPr>
            <p:cNvPr id="29" name="Rectangle 28">
              <a:extLst>
                <a:ext uri="{FF2B5EF4-FFF2-40B4-BE49-F238E27FC236}">
                  <a16:creationId xmlns:a16="http://schemas.microsoft.com/office/drawing/2014/main" id="{1DD0B19B-C55B-4D76-B369-420DC4A7267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0" name="TextBox 29">
              <a:extLst>
                <a:ext uri="{FF2B5EF4-FFF2-40B4-BE49-F238E27FC236}">
                  <a16:creationId xmlns:a16="http://schemas.microsoft.com/office/drawing/2014/main" id="{7451D819-E2AD-421A-8DB1-31058D7F15A3}"/>
                </a:ext>
              </a:extLst>
            </p:cNvPr>
            <p:cNvSpPr txBox="1"/>
            <p:nvPr/>
          </p:nvSpPr>
          <p:spPr>
            <a:xfrm>
              <a:off x="542922" y="1934260"/>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recession lasts from peak to trough.</a:t>
              </a:r>
            </a:p>
          </p:txBody>
        </p:sp>
      </p:grpSp>
      <p:grpSp>
        <p:nvGrpSpPr>
          <p:cNvPr id="20" name="Group 19">
            <a:extLst>
              <a:ext uri="{FF2B5EF4-FFF2-40B4-BE49-F238E27FC236}">
                <a16:creationId xmlns:a16="http://schemas.microsoft.com/office/drawing/2014/main" id="{95CC4E7A-BF05-4413-8BC1-729D613E469A}"/>
              </a:ext>
            </a:extLst>
          </p:cNvPr>
          <p:cNvGrpSpPr/>
          <p:nvPr/>
        </p:nvGrpSpPr>
        <p:grpSpPr>
          <a:xfrm>
            <a:off x="2066922" y="4230874"/>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94F51A39-81D2-4E4F-89A5-9AED480E59E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97FAE91A-11F9-4002-BF8E-C3378FD0645C}"/>
                </a:ext>
              </a:extLst>
            </p:cNvPr>
            <p:cNvSpPr txBox="1"/>
            <p:nvPr/>
          </p:nvSpPr>
          <p:spPr>
            <a:xfrm>
              <a:off x="542923" y="1922848"/>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longer and deeper decline is a depression.</a:t>
              </a:r>
            </a:p>
          </p:txBody>
        </p:sp>
      </p:grpSp>
    </p:spTree>
    <p:extLst>
      <p:ext uri="{BB962C8B-B14F-4D97-AF65-F5344CB8AC3E}">
        <p14:creationId xmlns:p14="http://schemas.microsoft.com/office/powerpoint/2010/main" val="3540426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grpSp>
        <p:nvGrpSpPr>
          <p:cNvPr id="238" name="Google Shape;238;p7"/>
          <p:cNvGrpSpPr/>
          <p:nvPr/>
        </p:nvGrpSpPr>
        <p:grpSpPr>
          <a:xfrm>
            <a:off x="1524001" y="288568"/>
            <a:ext cx="9144001" cy="6332628"/>
            <a:chOff x="-1" y="463132"/>
            <a:chExt cx="9144001" cy="6332628"/>
          </a:xfrm>
        </p:grpSpPr>
        <p:sp>
          <p:nvSpPr>
            <p:cNvPr id="239" name="Google Shape;239;p7"/>
            <p:cNvSpPr txBox="1"/>
            <p:nvPr/>
          </p:nvSpPr>
          <p:spPr>
            <a:xfrm>
              <a:off x="-1" y="463132"/>
              <a:ext cx="914400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Real World Example</a:t>
              </a:r>
              <a:endParaRPr dirty="0"/>
            </a:p>
          </p:txBody>
        </p:sp>
        <p:sp>
          <p:nvSpPr>
            <p:cNvPr id="240" name="Google Shape;240;p7"/>
            <p:cNvSpPr txBox="1"/>
            <p:nvPr/>
          </p:nvSpPr>
          <p:spPr>
            <a:xfrm>
              <a:off x="5477039" y="6241762"/>
              <a:ext cx="3666961"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241" name="Google Shape;241;p7"/>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243" name="Google Shape;243;p7"/>
          <p:cNvSpPr txBox="1"/>
          <p:nvPr/>
        </p:nvSpPr>
        <p:spPr>
          <a:xfrm>
            <a:off x="1459469" y="1637123"/>
            <a:ext cx="8985000" cy="1938952"/>
          </a:xfrm>
          <a:prstGeom prst="rect">
            <a:avLst/>
          </a:prstGeom>
          <a:solidFill>
            <a:srgbClr val="627981"/>
          </a:solidFill>
          <a:ln>
            <a:noFill/>
          </a:ln>
        </p:spPr>
        <p:txBody>
          <a:bodyPr spcFirstLastPara="1" wrap="square" lIns="91425" tIns="45700" rIns="91425" bIns="45700" anchor="t" anchorCtr="0">
            <a:spAutoFit/>
          </a:bodyPr>
          <a:lstStyle/>
          <a:p>
            <a:pPr marL="101600" marR="0" lvl="0" algn="ctr" rtl="0">
              <a:lnSpc>
                <a:spcPct val="150000"/>
              </a:lnSpc>
              <a:spcBef>
                <a:spcPts val="0"/>
              </a:spcBef>
              <a:spcAft>
                <a:spcPts val="0"/>
              </a:spcAft>
              <a:buClr>
                <a:schemeClr val="bg1"/>
              </a:buClr>
              <a:buSzPts val="2000"/>
            </a:pPr>
            <a:r>
              <a:rPr lang="en-US" sz="2000" dirty="0">
                <a:solidFill>
                  <a:schemeClr val="bg1"/>
                </a:solidFill>
                <a:latin typeface="Calibri"/>
                <a:ea typeface="Calibri"/>
                <a:cs typeface="Calibri"/>
                <a:sym typeface="Calibri"/>
              </a:rPr>
              <a:t>As history tells us, recessions come and go, and with them come ebbs and flows in the job market. Do you know people who lost their jobs due to a decline in real GDP? How did that impact them? How do you think you would react if this happened to you?</a:t>
            </a:r>
            <a:endParaRPr sz="2000" dirty="0">
              <a:solidFill>
                <a:schemeClr val="bg1"/>
              </a:solidFill>
              <a:latin typeface="Calibri"/>
              <a:ea typeface="Calibri"/>
              <a:cs typeface="Calibri"/>
              <a:sym typeface="Calibri"/>
            </a:endParaRPr>
          </a:p>
        </p:txBody>
      </p:sp>
      <p:pic>
        <p:nvPicPr>
          <p:cNvPr id="3" name="Picture 2" descr="Downward sloping curve with money in the background">
            <a:extLst>
              <a:ext uri="{FF2B5EF4-FFF2-40B4-BE49-F238E27FC236}">
                <a16:creationId xmlns:a16="http://schemas.microsoft.com/office/drawing/2014/main" id="{0614BC2A-D3F4-4901-B0E6-7FB381FA7993}"/>
              </a:ext>
            </a:extLst>
          </p:cNvPr>
          <p:cNvPicPr>
            <a:picLocks noChangeAspect="1"/>
          </p:cNvPicPr>
          <p:nvPr/>
        </p:nvPicPr>
        <p:blipFill>
          <a:blip r:embed="rId3"/>
          <a:stretch>
            <a:fillRect/>
          </a:stretch>
        </p:blipFill>
        <p:spPr>
          <a:xfrm>
            <a:off x="3540472" y="4075289"/>
            <a:ext cx="4822993" cy="238948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grpSp>
        <p:nvGrpSpPr>
          <p:cNvPr id="238" name="Google Shape;238;p7"/>
          <p:cNvGrpSpPr/>
          <p:nvPr/>
        </p:nvGrpSpPr>
        <p:grpSpPr>
          <a:xfrm>
            <a:off x="1524002" y="451936"/>
            <a:ext cx="9144000" cy="6169260"/>
            <a:chOff x="0" y="626500"/>
            <a:chExt cx="9144000" cy="6169260"/>
          </a:xfrm>
        </p:grpSpPr>
        <p:sp>
          <p:nvSpPr>
            <p:cNvPr id="239" name="Google Shape;239;p7"/>
            <p:cNvSpPr txBox="1"/>
            <p:nvPr/>
          </p:nvSpPr>
          <p:spPr>
            <a:xfrm>
              <a:off x="0" y="626500"/>
              <a:ext cx="914400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240" name="Google Shape;240;p7"/>
            <p:cNvSpPr txBox="1"/>
            <p:nvPr/>
          </p:nvSpPr>
          <p:spPr>
            <a:xfrm>
              <a:off x="5477039" y="6241762"/>
              <a:ext cx="3666961"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241" name="Google Shape;241;p7"/>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242" name="Google Shape;242;p7"/>
          <p:cNvSpPr txBox="1"/>
          <p:nvPr/>
        </p:nvSpPr>
        <p:spPr>
          <a:xfrm>
            <a:off x="1459468" y="1358217"/>
            <a:ext cx="9273061" cy="4708981"/>
          </a:xfrm>
          <a:prstGeom prst="rect">
            <a:avLst/>
          </a:prstGeom>
          <a:solidFill>
            <a:srgbClr val="627981"/>
          </a:soli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p:txBody>
      </p:sp>
      <p:sp>
        <p:nvSpPr>
          <p:cNvPr id="243" name="Google Shape;243;p7"/>
          <p:cNvSpPr txBox="1"/>
          <p:nvPr/>
        </p:nvSpPr>
        <p:spPr>
          <a:xfrm>
            <a:off x="1603499" y="1626704"/>
            <a:ext cx="8985000" cy="4093388"/>
          </a:xfrm>
          <a:prstGeom prst="rect">
            <a:avLst/>
          </a:prstGeom>
          <a:solidFill>
            <a:srgbClr val="627981"/>
          </a:solidFill>
          <a:ln>
            <a:noFill/>
          </a:ln>
        </p:spPr>
        <p:txBody>
          <a:bodyPr spcFirstLastPara="1" wrap="square" lIns="91425" tIns="45700" rIns="91425" bIns="45700" anchor="t" anchorCtr="0">
            <a:spAutoFit/>
          </a:bodyPr>
          <a:lstStyle/>
          <a:p>
            <a:pPr marL="457200" marR="0" lvl="0" indent="-355600" algn="l" rtl="0">
              <a:spcBef>
                <a:spcPts val="0"/>
              </a:spcBef>
              <a:spcAft>
                <a:spcPts val="0"/>
              </a:spcAft>
              <a:buClr>
                <a:schemeClr val="bg1"/>
              </a:buClr>
              <a:buSzPts val="2000"/>
              <a:buFont typeface="Arial" panose="020B0604020202020204" pitchFamily="34" charset="0"/>
              <a:buChar char="•"/>
            </a:pPr>
            <a:r>
              <a:rPr lang="en-US" sz="2000" dirty="0">
                <a:solidFill>
                  <a:schemeClr val="bg1"/>
                </a:solidFill>
                <a:latin typeface="Calibri"/>
                <a:ea typeface="Calibri"/>
                <a:cs typeface="Calibri"/>
                <a:sym typeface="Calibri"/>
              </a:rPr>
              <a:t>The </a:t>
            </a:r>
            <a:r>
              <a:rPr lang="en-US" sz="2000" b="1" dirty="0">
                <a:solidFill>
                  <a:schemeClr val="bg1"/>
                </a:solidFill>
                <a:latin typeface="Calibri"/>
                <a:ea typeface="Calibri"/>
                <a:cs typeface="Calibri"/>
                <a:sym typeface="Calibri"/>
              </a:rPr>
              <a:t>nominal value </a:t>
            </a:r>
            <a:r>
              <a:rPr lang="en-US" sz="2000" dirty="0">
                <a:solidFill>
                  <a:schemeClr val="bg1"/>
                </a:solidFill>
                <a:latin typeface="Calibri"/>
                <a:ea typeface="Calibri"/>
                <a:cs typeface="Calibri"/>
                <a:sym typeface="Calibri"/>
              </a:rPr>
              <a:t>of an economic statistic is the commonly announced value.</a:t>
            </a:r>
          </a:p>
          <a:p>
            <a:pPr marL="457200" marR="0" lvl="0" indent="-355600" algn="l" rtl="0">
              <a:spcBef>
                <a:spcPts val="0"/>
              </a:spcBef>
              <a:spcAft>
                <a:spcPts val="0"/>
              </a:spcAft>
              <a:buClr>
                <a:schemeClr val="bg1"/>
              </a:buClr>
              <a:buSzPts val="2000"/>
              <a:buFont typeface="Arial" panose="020B0604020202020204" pitchFamily="34" charset="0"/>
              <a:buChar char="•"/>
            </a:pPr>
            <a:endParaRPr sz="2000" dirty="0">
              <a:solidFill>
                <a:schemeClr val="bg1"/>
              </a:solidFill>
              <a:latin typeface="Calibri"/>
              <a:ea typeface="Calibri"/>
              <a:cs typeface="Calibri"/>
              <a:sym typeface="Calibri"/>
            </a:endParaRPr>
          </a:p>
          <a:p>
            <a:pPr marL="457200" marR="0" lvl="0" indent="-355600" algn="l" rtl="0">
              <a:spcBef>
                <a:spcPts val="0"/>
              </a:spcBef>
              <a:spcAft>
                <a:spcPts val="0"/>
              </a:spcAft>
              <a:buClr>
                <a:schemeClr val="bg1"/>
              </a:buClr>
              <a:buSzPts val="2000"/>
              <a:buFont typeface="Arial" panose="020B0604020202020204" pitchFamily="34" charset="0"/>
              <a:buChar char="•"/>
            </a:pPr>
            <a:r>
              <a:rPr lang="en-US" sz="2000" dirty="0">
                <a:solidFill>
                  <a:schemeClr val="bg1"/>
                </a:solidFill>
                <a:latin typeface="Calibri"/>
                <a:ea typeface="Calibri"/>
                <a:cs typeface="Calibri"/>
                <a:sym typeface="Calibri"/>
              </a:rPr>
              <a:t>The </a:t>
            </a:r>
            <a:r>
              <a:rPr lang="en-US" sz="2000" b="1" dirty="0">
                <a:solidFill>
                  <a:schemeClr val="bg1"/>
                </a:solidFill>
                <a:latin typeface="Calibri"/>
                <a:ea typeface="Calibri"/>
                <a:cs typeface="Calibri"/>
                <a:sym typeface="Calibri"/>
              </a:rPr>
              <a:t>real value </a:t>
            </a:r>
            <a:r>
              <a:rPr lang="en-US" sz="2000" dirty="0">
                <a:solidFill>
                  <a:schemeClr val="bg1"/>
                </a:solidFill>
                <a:latin typeface="Calibri"/>
                <a:ea typeface="Calibri"/>
                <a:cs typeface="Calibri"/>
                <a:sym typeface="Calibri"/>
              </a:rPr>
              <a:t>is the value after adjusting for changes in inflation. </a:t>
            </a:r>
          </a:p>
          <a:p>
            <a:pPr marL="457200" marR="0" lvl="0" indent="-355600" algn="l" rtl="0">
              <a:spcBef>
                <a:spcPts val="0"/>
              </a:spcBef>
              <a:spcAft>
                <a:spcPts val="0"/>
              </a:spcAft>
              <a:buClr>
                <a:schemeClr val="bg1"/>
              </a:buClr>
              <a:buSzPts val="2000"/>
              <a:buFont typeface="Arial" panose="020B0604020202020204" pitchFamily="34" charset="0"/>
              <a:buChar char="•"/>
            </a:pPr>
            <a:endParaRPr sz="2000" dirty="0">
              <a:solidFill>
                <a:schemeClr val="bg1"/>
              </a:solidFill>
              <a:latin typeface="Calibri"/>
              <a:ea typeface="Calibri"/>
              <a:cs typeface="Calibri"/>
              <a:sym typeface="Calibri"/>
            </a:endParaRPr>
          </a:p>
          <a:p>
            <a:pPr marL="457200" marR="0" lvl="0" indent="-355600" algn="l" rtl="0">
              <a:spcBef>
                <a:spcPts val="0"/>
              </a:spcBef>
              <a:spcAft>
                <a:spcPts val="0"/>
              </a:spcAft>
              <a:buClr>
                <a:schemeClr val="bg1"/>
              </a:buClr>
              <a:buSzPts val="2000"/>
              <a:buFont typeface="Arial" panose="020B0604020202020204" pitchFamily="34" charset="0"/>
              <a:buChar char="•"/>
            </a:pPr>
            <a:r>
              <a:rPr lang="en-US" sz="2000" dirty="0">
                <a:solidFill>
                  <a:schemeClr val="bg1"/>
                </a:solidFill>
                <a:latin typeface="Calibri"/>
                <a:ea typeface="Calibri"/>
                <a:cs typeface="Calibri"/>
                <a:sym typeface="Calibri"/>
              </a:rPr>
              <a:t>To convert nominal economic data from several different years into real, inflation-adjusted data, the starting point is to choose a base year arbitrarily and then use a price index to convert the measurements.</a:t>
            </a:r>
          </a:p>
          <a:p>
            <a:pPr marL="457200" marR="0" lvl="0" indent="-355600" algn="l" rtl="0">
              <a:spcBef>
                <a:spcPts val="0"/>
              </a:spcBef>
              <a:spcAft>
                <a:spcPts val="0"/>
              </a:spcAft>
              <a:buClr>
                <a:schemeClr val="bg1"/>
              </a:buClr>
              <a:buSzPts val="2000"/>
              <a:buFont typeface="Arial" panose="020B0604020202020204" pitchFamily="34" charset="0"/>
              <a:buChar char="•"/>
            </a:pPr>
            <a:endParaRPr sz="2000" dirty="0">
              <a:solidFill>
                <a:schemeClr val="bg1"/>
              </a:solidFill>
              <a:latin typeface="Calibri"/>
              <a:ea typeface="Calibri"/>
              <a:cs typeface="Calibri"/>
              <a:sym typeface="Calibri"/>
            </a:endParaRPr>
          </a:p>
          <a:p>
            <a:pPr marL="457200" marR="0" lvl="0" indent="-355600" algn="l" rtl="0">
              <a:spcBef>
                <a:spcPts val="0"/>
              </a:spcBef>
              <a:spcAft>
                <a:spcPts val="0"/>
              </a:spcAft>
              <a:buClr>
                <a:schemeClr val="bg1"/>
              </a:buClr>
              <a:buSzPts val="2000"/>
              <a:buFont typeface="Arial" panose="020B0604020202020204" pitchFamily="34" charset="0"/>
              <a:buChar char="•"/>
            </a:pPr>
            <a:r>
              <a:rPr lang="en-US" sz="2000" dirty="0">
                <a:solidFill>
                  <a:schemeClr val="bg1"/>
                </a:solidFill>
                <a:latin typeface="Calibri"/>
                <a:ea typeface="Calibri"/>
                <a:cs typeface="Calibri"/>
                <a:sym typeface="Calibri"/>
              </a:rPr>
              <a:t>In the long term, U.S. real GDP has increased dramatically, but GDP has not increased by the same amount each year. </a:t>
            </a:r>
          </a:p>
          <a:p>
            <a:pPr marL="457200" marR="0" lvl="0" indent="-355600" algn="l" rtl="0">
              <a:spcBef>
                <a:spcPts val="0"/>
              </a:spcBef>
              <a:spcAft>
                <a:spcPts val="0"/>
              </a:spcAft>
              <a:buClr>
                <a:schemeClr val="bg1"/>
              </a:buClr>
              <a:buSzPts val="2000"/>
              <a:buFont typeface="Arial" panose="020B0604020202020204" pitchFamily="34" charset="0"/>
              <a:buChar char="•"/>
            </a:pPr>
            <a:endParaRPr sz="2000" dirty="0">
              <a:solidFill>
                <a:schemeClr val="bg1"/>
              </a:solidFill>
              <a:latin typeface="Calibri"/>
              <a:ea typeface="Calibri"/>
              <a:cs typeface="Calibri"/>
              <a:sym typeface="Calibri"/>
            </a:endParaRPr>
          </a:p>
          <a:p>
            <a:pPr marL="457200" marR="0" lvl="0" indent="-355600" algn="l" rtl="0">
              <a:spcBef>
                <a:spcPts val="0"/>
              </a:spcBef>
              <a:spcAft>
                <a:spcPts val="0"/>
              </a:spcAft>
              <a:buClr>
                <a:schemeClr val="bg1"/>
              </a:buClr>
              <a:buSzPts val="2000"/>
              <a:buFont typeface="Arial" panose="020B0604020202020204" pitchFamily="34" charset="0"/>
              <a:buChar char="•"/>
            </a:pPr>
            <a:r>
              <a:rPr lang="en-US" sz="2000" dirty="0">
                <a:solidFill>
                  <a:schemeClr val="bg1"/>
                </a:solidFill>
                <a:latin typeface="Calibri"/>
                <a:ea typeface="Calibri"/>
                <a:cs typeface="Calibri"/>
                <a:sym typeface="Calibri"/>
              </a:rPr>
              <a:t>The speeding up and slowing down of GDP growth represents the business cycle with periods of economic highs and lows.</a:t>
            </a:r>
            <a:endParaRPr sz="2000"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806898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247"/>
        <p:cNvGrpSpPr/>
        <p:nvPr/>
      </p:nvGrpSpPr>
      <p:grpSpPr>
        <a:xfrm>
          <a:off x="0" y="0"/>
          <a:ext cx="0" cy="0"/>
          <a:chOff x="0" y="0"/>
          <a:chExt cx="0" cy="0"/>
        </a:xfrm>
      </p:grpSpPr>
      <p:cxnSp>
        <p:nvCxnSpPr>
          <p:cNvPr id="248" name="Google Shape;248;p10"/>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249" name="Google Shape;249;p10"/>
          <p:cNvSpPr txBox="1"/>
          <p:nvPr/>
        </p:nvSpPr>
        <p:spPr>
          <a:xfrm>
            <a:off x="1524000" y="1410227"/>
            <a:ext cx="914400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b="1">
                <a:solidFill>
                  <a:schemeClr val="lt1"/>
                </a:solidFill>
                <a:latin typeface="Century Gothic"/>
                <a:ea typeface="Century Gothic"/>
                <a:cs typeface="Century Gothic"/>
                <a:sym typeface="Century Gothic"/>
              </a:rPr>
              <a:t>HAWKES</a:t>
            </a:r>
            <a:r>
              <a:rPr lang="en-US" sz="7200">
                <a:solidFill>
                  <a:schemeClr val="lt1"/>
                </a:solidFill>
                <a:latin typeface="Century Gothic"/>
                <a:ea typeface="Century Gothic"/>
                <a:cs typeface="Century Gothic"/>
                <a:sym typeface="Century Gothic"/>
              </a:rPr>
              <a:t> LEARNING</a:t>
            </a:r>
            <a:endParaRPr/>
          </a:p>
        </p:txBody>
      </p:sp>
      <p:pic>
        <p:nvPicPr>
          <p:cNvPr id="250" name="Google Shape;250;p10"/>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251" name="Google Shape;251;p10"/>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252" name="Google Shape;252;p10"/>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253" name="Google Shape;253;p10"/>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Introduction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2DA71B46-6958-43B4-AAA4-197500337DA7}"/>
              </a:ext>
            </a:extLst>
          </p:cNvPr>
          <p:cNvGrpSpPr/>
          <p:nvPr/>
        </p:nvGrpSpPr>
        <p:grpSpPr>
          <a:xfrm>
            <a:off x="2066922" y="1585567"/>
            <a:ext cx="8058155" cy="806935"/>
            <a:chOff x="542922" y="1736761"/>
            <a:chExt cx="8058155" cy="806935"/>
          </a:xfrm>
          <a:solidFill>
            <a:srgbClr val="627981"/>
          </a:solidFill>
        </p:grpSpPr>
        <p:sp>
          <p:nvSpPr>
            <p:cNvPr id="16" name="Rectangle 15">
              <a:extLst>
                <a:ext uri="{FF2B5EF4-FFF2-40B4-BE49-F238E27FC236}">
                  <a16:creationId xmlns:a16="http://schemas.microsoft.com/office/drawing/2014/main" id="{43C4A821-3F83-4F02-8D70-DC6E0BFDAD2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159E4816-3F88-4598-A7AC-7282FD48D988}"/>
                </a:ext>
              </a:extLst>
            </p:cNvPr>
            <p:cNvSpPr txBox="1"/>
            <p:nvPr/>
          </p:nvSpPr>
          <p:spPr>
            <a:xfrm>
              <a:off x="542922" y="1783329"/>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examining economic statistics, it's crucial to know how the data was measured and if it's been distorted by inflation.</a:t>
              </a:r>
            </a:p>
          </p:txBody>
        </p:sp>
      </p:grpSp>
      <p:grpSp>
        <p:nvGrpSpPr>
          <p:cNvPr id="18" name="Group 17">
            <a:extLst>
              <a:ext uri="{FF2B5EF4-FFF2-40B4-BE49-F238E27FC236}">
                <a16:creationId xmlns:a16="http://schemas.microsoft.com/office/drawing/2014/main" id="{91FB57CB-728A-4EDB-83B9-2EF1D662446F}"/>
              </a:ext>
            </a:extLst>
          </p:cNvPr>
          <p:cNvGrpSpPr/>
          <p:nvPr/>
        </p:nvGrpSpPr>
        <p:grpSpPr>
          <a:xfrm>
            <a:off x="2066922" y="3351076"/>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CFC62156-7197-4546-B134-B8F693FD486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C764EB38-D207-437D-B034-E954B79BE7B9}"/>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nominal value </a:t>
              </a:r>
              <a:r>
                <a:rPr lang="en-US" sz="2000" dirty="0">
                  <a:solidFill>
                    <a:schemeClr val="bg1"/>
                  </a:solidFill>
                </a:rPr>
                <a:t>of any economic statistic means that we measure the statistic in terms of actual prices that exist at the time.</a:t>
              </a:r>
            </a:p>
          </p:txBody>
        </p:sp>
      </p:grpSp>
      <p:grpSp>
        <p:nvGrpSpPr>
          <p:cNvPr id="28" name="Group 27">
            <a:extLst>
              <a:ext uri="{FF2B5EF4-FFF2-40B4-BE49-F238E27FC236}">
                <a16:creationId xmlns:a16="http://schemas.microsoft.com/office/drawing/2014/main" id="{7B6BD57F-493B-4195-95ED-E38A78721ABC}"/>
              </a:ext>
            </a:extLst>
          </p:cNvPr>
          <p:cNvGrpSpPr/>
          <p:nvPr/>
        </p:nvGrpSpPr>
        <p:grpSpPr>
          <a:xfrm>
            <a:off x="2066922" y="2471278"/>
            <a:ext cx="8058155" cy="806935"/>
            <a:chOff x="542922" y="1736761"/>
            <a:chExt cx="8058155" cy="806935"/>
          </a:xfrm>
          <a:solidFill>
            <a:srgbClr val="627981"/>
          </a:solidFill>
        </p:grpSpPr>
        <p:sp>
          <p:nvSpPr>
            <p:cNvPr id="29" name="Rectangle 28">
              <a:extLst>
                <a:ext uri="{FF2B5EF4-FFF2-40B4-BE49-F238E27FC236}">
                  <a16:creationId xmlns:a16="http://schemas.microsoft.com/office/drawing/2014/main" id="{1DD0B19B-C55B-4D76-B369-420DC4A7267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0" name="TextBox 29">
              <a:extLst>
                <a:ext uri="{FF2B5EF4-FFF2-40B4-BE49-F238E27FC236}">
                  <a16:creationId xmlns:a16="http://schemas.microsoft.com/office/drawing/2014/main" id="{7451D819-E2AD-421A-8DB1-31058D7F15A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It's difficult to determine if a rise in GDP is due mainly to a rise in the overall level of prices or to a rise in quantities of goods produced.</a:t>
              </a:r>
            </a:p>
          </p:txBody>
        </p:sp>
      </p:grpSp>
      <p:grpSp>
        <p:nvGrpSpPr>
          <p:cNvPr id="20" name="Group 19">
            <a:extLst>
              <a:ext uri="{FF2B5EF4-FFF2-40B4-BE49-F238E27FC236}">
                <a16:creationId xmlns:a16="http://schemas.microsoft.com/office/drawing/2014/main" id="{95CC4E7A-BF05-4413-8BC1-729D613E469A}"/>
              </a:ext>
            </a:extLst>
          </p:cNvPr>
          <p:cNvGrpSpPr/>
          <p:nvPr/>
        </p:nvGrpSpPr>
        <p:grpSpPr>
          <a:xfrm>
            <a:off x="2066922" y="4230874"/>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94F51A39-81D2-4E4F-89A5-9AED480E59E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97FAE91A-11F9-4002-BF8E-C3378FD0645C}"/>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real value </a:t>
              </a:r>
              <a:r>
                <a:rPr lang="en-US" sz="2000" dirty="0">
                  <a:solidFill>
                    <a:schemeClr val="bg1"/>
                  </a:solidFill>
                </a:rPr>
                <a:t>refers to the same statistic after it has been adjusted for inflation.</a:t>
              </a:r>
            </a:p>
          </p:txBody>
        </p:sp>
      </p:grpSp>
    </p:spTree>
    <p:extLst>
      <p:ext uri="{BB962C8B-B14F-4D97-AF65-F5344CB8AC3E}">
        <p14:creationId xmlns:p14="http://schemas.microsoft.com/office/powerpoint/2010/main" val="3612002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grpSp>
        <p:nvGrpSpPr>
          <p:cNvPr id="119" name="Google Shape;119;g94591cd2a1_0_5"/>
          <p:cNvGrpSpPr/>
          <p:nvPr/>
        </p:nvGrpSpPr>
        <p:grpSpPr>
          <a:xfrm>
            <a:off x="1524001" y="338445"/>
            <a:ext cx="9144000" cy="6332730"/>
            <a:chOff x="-1" y="463132"/>
            <a:chExt cx="9144000" cy="6332730"/>
          </a:xfrm>
        </p:grpSpPr>
        <p:sp>
          <p:nvSpPr>
            <p:cNvPr id="120" name="Google Shape;120;g94591cd2a1_0_5"/>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Nominal and Real GDP</a:t>
              </a:r>
              <a:endParaRPr/>
            </a:p>
          </p:txBody>
        </p:sp>
        <p:sp>
          <p:nvSpPr>
            <p:cNvPr id="121" name="Google Shape;121;g94591cd2a1_0_5"/>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dirty="0">
                  <a:solidFill>
                    <a:schemeClr val="lt1"/>
                  </a:solidFill>
                  <a:latin typeface="Century Gothic"/>
                  <a:ea typeface="Century Gothic"/>
                  <a:cs typeface="Century Gothic"/>
                  <a:sym typeface="Century Gothic"/>
                </a:rPr>
                <a:t>HAWKES</a:t>
              </a:r>
              <a:r>
                <a:rPr lang="en-US" sz="2800" dirty="0">
                  <a:solidFill>
                    <a:schemeClr val="lt1"/>
                  </a:solidFill>
                  <a:latin typeface="Century Gothic"/>
                  <a:ea typeface="Century Gothic"/>
                  <a:cs typeface="Century Gothic"/>
                  <a:sym typeface="Century Gothic"/>
                </a:rPr>
                <a:t> LEARNING</a:t>
              </a:r>
              <a:endParaRPr dirty="0"/>
            </a:p>
          </p:txBody>
        </p:sp>
      </p:grpSp>
      <p:cxnSp>
        <p:nvCxnSpPr>
          <p:cNvPr id="122" name="Google Shape;122;g94591cd2a1_0_5"/>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26" name="Google Shape;126;g94591cd2a1_0_5"/>
          <p:cNvGrpSpPr/>
          <p:nvPr/>
        </p:nvGrpSpPr>
        <p:grpSpPr>
          <a:xfrm>
            <a:off x="2066922" y="1579027"/>
            <a:ext cx="8058300" cy="1239251"/>
            <a:chOff x="542923" y="1736761"/>
            <a:chExt cx="8058300" cy="936698"/>
          </a:xfrm>
          <a:solidFill>
            <a:srgbClr val="627981"/>
          </a:solidFill>
        </p:grpSpPr>
        <p:sp>
          <p:nvSpPr>
            <p:cNvPr id="127" name="Google Shape;127;g94591cd2a1_0_5"/>
            <p:cNvSpPr/>
            <p:nvPr/>
          </p:nvSpPr>
          <p:spPr>
            <a:xfrm>
              <a:off x="542923" y="1736761"/>
              <a:ext cx="8058300" cy="936698"/>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bg1"/>
                </a:solidFill>
                <a:latin typeface="Calibri"/>
                <a:ea typeface="Calibri"/>
                <a:cs typeface="Calibri"/>
                <a:sym typeface="Calibri"/>
              </a:endParaRPr>
            </a:p>
          </p:txBody>
        </p:sp>
        <p:sp>
          <p:nvSpPr>
            <p:cNvPr id="128" name="Google Shape;128;g94591cd2a1_0_5"/>
            <p:cNvSpPr txBox="1"/>
            <p:nvPr/>
          </p:nvSpPr>
          <p:spPr>
            <a:xfrm>
              <a:off x="633045" y="1832676"/>
              <a:ext cx="7807500" cy="302400"/>
            </a:xfrm>
            <a:prstGeom prst="rect">
              <a:avLst/>
            </a:prstGeom>
            <a:grp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bg1"/>
                </a:buClr>
                <a:buSzPts val="2000"/>
                <a:buFont typeface="Arial" panose="020B0604020202020204" pitchFamily="34" charset="0"/>
                <a:buChar char="•"/>
              </a:pPr>
              <a:r>
                <a:rPr lang="en-US" sz="2000" dirty="0">
                  <a:solidFill>
                    <a:schemeClr val="bg1"/>
                  </a:solidFill>
                  <a:latin typeface="Calibri"/>
                  <a:ea typeface="Calibri"/>
                  <a:cs typeface="Calibri"/>
                  <a:sym typeface="Calibri"/>
                </a:rPr>
                <a:t>Nominal GDP is equal to the quantity of every good or service produced, multiplied by the price at which it was sold, summed up for all goods and services.</a:t>
              </a:r>
              <a:endParaRPr dirty="0">
                <a:solidFill>
                  <a:schemeClr val="bg1"/>
                </a:solidFill>
              </a:endParaRPr>
            </a:p>
          </p:txBody>
        </p:sp>
      </p:grpSp>
      <p:grpSp>
        <p:nvGrpSpPr>
          <p:cNvPr id="12" name="Group 11">
            <a:extLst>
              <a:ext uri="{FF2B5EF4-FFF2-40B4-BE49-F238E27FC236}">
                <a16:creationId xmlns:a16="http://schemas.microsoft.com/office/drawing/2014/main" id="{C69AC92D-BE94-4CDF-ABEA-273DDDA1F89E}"/>
              </a:ext>
            </a:extLst>
          </p:cNvPr>
          <p:cNvGrpSpPr/>
          <p:nvPr/>
        </p:nvGrpSpPr>
        <p:grpSpPr>
          <a:xfrm>
            <a:off x="2067068" y="2942442"/>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19D1C836-32E7-45D5-B700-585A4FA3C18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7FE32702-CC52-4073-9FC7-0C590A1255C0}"/>
                </a:ext>
              </a:extLst>
            </p:cNvPr>
            <p:cNvSpPr txBox="1"/>
            <p:nvPr/>
          </p:nvSpPr>
          <p:spPr>
            <a:xfrm>
              <a:off x="698549"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Real GDP is equal to nominal GDP divided by the price index, also known as the GDP deflator.</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grpSp>
        <p:nvGrpSpPr>
          <p:cNvPr id="150" name="Google Shape;150;g94591cd2a1_0_25"/>
          <p:cNvGrpSpPr/>
          <p:nvPr/>
        </p:nvGrpSpPr>
        <p:grpSpPr>
          <a:xfrm>
            <a:off x="1523994" y="525270"/>
            <a:ext cx="9144000" cy="6332730"/>
            <a:chOff x="-1" y="463132"/>
            <a:chExt cx="9144000" cy="6332730"/>
          </a:xfrm>
        </p:grpSpPr>
        <p:sp>
          <p:nvSpPr>
            <p:cNvPr id="151" name="Google Shape;151;g94591cd2a1_0_25"/>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GDP Deflator</a:t>
              </a:r>
              <a:endParaRPr sz="3000"/>
            </a:p>
          </p:txBody>
        </p:sp>
        <p:sp>
          <p:nvSpPr>
            <p:cNvPr id="152" name="Google Shape;152;g94591cd2a1_0_25"/>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dirty="0">
                  <a:solidFill>
                    <a:schemeClr val="lt1"/>
                  </a:solidFill>
                  <a:latin typeface="Century Gothic"/>
                  <a:ea typeface="Century Gothic"/>
                  <a:cs typeface="Century Gothic"/>
                  <a:sym typeface="Century Gothic"/>
                </a:rPr>
                <a:t>HAWKES</a:t>
              </a:r>
              <a:r>
                <a:rPr lang="en-US" sz="2800" dirty="0">
                  <a:solidFill>
                    <a:schemeClr val="lt1"/>
                  </a:solidFill>
                  <a:latin typeface="Century Gothic"/>
                  <a:ea typeface="Century Gothic"/>
                  <a:cs typeface="Century Gothic"/>
                  <a:sym typeface="Century Gothic"/>
                </a:rPr>
                <a:t> LEARNING</a:t>
              </a:r>
              <a:endParaRPr dirty="0"/>
            </a:p>
          </p:txBody>
        </p:sp>
      </p:grpSp>
      <p:cxnSp>
        <p:nvCxnSpPr>
          <p:cNvPr id="153" name="Google Shape;153;g94591cd2a1_0_25"/>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54" name="Google Shape;154;g94591cd2a1_0_25"/>
          <p:cNvGrpSpPr/>
          <p:nvPr/>
        </p:nvGrpSpPr>
        <p:grpSpPr>
          <a:xfrm>
            <a:off x="2066922" y="2745102"/>
            <a:ext cx="8058300" cy="1067661"/>
            <a:chOff x="542923" y="1736761"/>
            <a:chExt cx="8058300" cy="807000"/>
          </a:xfrm>
          <a:solidFill>
            <a:srgbClr val="627981"/>
          </a:solidFill>
        </p:grpSpPr>
        <p:sp>
          <p:nvSpPr>
            <p:cNvPr id="155" name="Google Shape;155;g94591cd2a1_0_25"/>
            <p:cNvSpPr/>
            <p:nvPr/>
          </p:nvSpPr>
          <p:spPr>
            <a:xfrm>
              <a:off x="542923" y="1736761"/>
              <a:ext cx="8058300" cy="80700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dk1"/>
                </a:solidFill>
                <a:latin typeface="Calibri"/>
                <a:ea typeface="Calibri"/>
                <a:cs typeface="Calibri"/>
                <a:sym typeface="Calibri"/>
              </a:endParaRPr>
            </a:p>
          </p:txBody>
        </p:sp>
        <p:sp>
          <p:nvSpPr>
            <p:cNvPr id="156" name="Google Shape;156;g94591cd2a1_0_25"/>
            <p:cNvSpPr txBox="1"/>
            <p:nvPr/>
          </p:nvSpPr>
          <p:spPr>
            <a:xfrm>
              <a:off x="633045" y="1986221"/>
              <a:ext cx="7807500" cy="302400"/>
            </a:xfrm>
            <a:prstGeom prst="rect">
              <a:avLst/>
            </a:prstGeom>
            <a:grp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bg1"/>
                </a:buClr>
                <a:buSzPts val="2000"/>
                <a:buFont typeface="Arial" panose="020B0604020202020204" pitchFamily="34" charset="0"/>
                <a:buChar char="•"/>
              </a:pPr>
              <a:r>
                <a:rPr lang="en-US" sz="2000" dirty="0">
                  <a:latin typeface="Calibri"/>
                  <a:ea typeface="Calibri"/>
                  <a:cs typeface="Calibri"/>
                  <a:sym typeface="Calibri"/>
                </a:rPr>
                <a:t> </a:t>
              </a:r>
              <a:endParaRPr sz="2000" dirty="0">
                <a:latin typeface="Calibri"/>
                <a:ea typeface="Calibri"/>
                <a:cs typeface="Calibri"/>
                <a:sym typeface="Calibri"/>
              </a:endParaRPr>
            </a:p>
          </p:txBody>
        </p:sp>
      </p:grpSp>
      <p:grpSp>
        <p:nvGrpSpPr>
          <p:cNvPr id="157" name="Google Shape;157;g94591cd2a1_0_25"/>
          <p:cNvGrpSpPr/>
          <p:nvPr/>
        </p:nvGrpSpPr>
        <p:grpSpPr>
          <a:xfrm>
            <a:off x="2066922" y="1579028"/>
            <a:ext cx="8058300" cy="1067661"/>
            <a:chOff x="542923" y="1736761"/>
            <a:chExt cx="8058300" cy="807000"/>
          </a:xfrm>
          <a:solidFill>
            <a:srgbClr val="627981"/>
          </a:solidFill>
        </p:grpSpPr>
        <p:sp>
          <p:nvSpPr>
            <p:cNvPr id="158" name="Google Shape;158;g94591cd2a1_0_25"/>
            <p:cNvSpPr/>
            <p:nvPr/>
          </p:nvSpPr>
          <p:spPr>
            <a:xfrm>
              <a:off x="542923" y="1736761"/>
              <a:ext cx="8058300" cy="80700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dk1"/>
                </a:solidFill>
                <a:latin typeface="Calibri"/>
                <a:ea typeface="Calibri"/>
                <a:cs typeface="Calibri"/>
                <a:sym typeface="Calibri"/>
              </a:endParaRPr>
            </a:p>
          </p:txBody>
        </p:sp>
        <p:sp>
          <p:nvSpPr>
            <p:cNvPr id="159" name="Google Shape;159;g94591cd2a1_0_25"/>
            <p:cNvSpPr txBox="1"/>
            <p:nvPr/>
          </p:nvSpPr>
          <p:spPr>
            <a:xfrm>
              <a:off x="607285" y="1890992"/>
              <a:ext cx="7807500" cy="302400"/>
            </a:xfrm>
            <a:prstGeom prst="rect">
              <a:avLst/>
            </a:prstGeom>
            <a:grp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bg1"/>
                </a:buClr>
                <a:buSzPts val="2000"/>
                <a:buFont typeface="Arial" panose="020B0604020202020204" pitchFamily="34" charset="0"/>
                <a:buChar char="•"/>
              </a:pPr>
              <a:r>
                <a:rPr lang="en-US" sz="2000" dirty="0">
                  <a:solidFill>
                    <a:schemeClr val="bg1"/>
                  </a:solidFill>
                  <a:latin typeface="Calibri"/>
                  <a:ea typeface="Calibri"/>
                  <a:cs typeface="Calibri"/>
                  <a:sym typeface="Calibri"/>
                </a:rPr>
                <a:t>The </a:t>
              </a:r>
              <a:r>
                <a:rPr lang="en-US" sz="2000" b="1" dirty="0">
                  <a:solidFill>
                    <a:schemeClr val="bg1"/>
                  </a:solidFill>
                  <a:latin typeface="Calibri"/>
                  <a:ea typeface="Calibri"/>
                  <a:cs typeface="Calibri"/>
                  <a:sym typeface="Calibri"/>
                </a:rPr>
                <a:t>GDP deflator </a:t>
              </a:r>
              <a:r>
                <a:rPr lang="en-US" sz="2000" dirty="0">
                  <a:solidFill>
                    <a:schemeClr val="bg1"/>
                  </a:solidFill>
                  <a:latin typeface="Calibri"/>
                  <a:ea typeface="Calibri"/>
                  <a:cs typeface="Calibri"/>
                  <a:sym typeface="Calibri"/>
                </a:rPr>
                <a:t>is a price index measuring the average prices of all final goods and services included in the economy.</a:t>
              </a:r>
              <a:endParaRPr sz="2000" dirty="0">
                <a:solidFill>
                  <a:schemeClr val="bg1"/>
                </a:solidFill>
              </a:endParaRPr>
            </a:p>
          </p:txBody>
        </p:sp>
      </p:grpSp>
      <p:grpSp>
        <p:nvGrpSpPr>
          <p:cNvPr id="160" name="Google Shape;160;g94591cd2a1_0_25"/>
          <p:cNvGrpSpPr/>
          <p:nvPr/>
        </p:nvGrpSpPr>
        <p:grpSpPr>
          <a:xfrm>
            <a:off x="2066850" y="3923935"/>
            <a:ext cx="8058300" cy="1067661"/>
            <a:chOff x="542923" y="1736761"/>
            <a:chExt cx="8058300" cy="807000"/>
          </a:xfrm>
          <a:solidFill>
            <a:srgbClr val="627981"/>
          </a:solidFill>
        </p:grpSpPr>
        <p:sp>
          <p:nvSpPr>
            <p:cNvPr id="161" name="Google Shape;161;g94591cd2a1_0_25"/>
            <p:cNvSpPr/>
            <p:nvPr/>
          </p:nvSpPr>
          <p:spPr>
            <a:xfrm>
              <a:off x="542923" y="1736761"/>
              <a:ext cx="8058300" cy="807000"/>
            </a:xfrm>
            <a:prstGeom prst="rect">
              <a:avLst/>
            </a:prstGeom>
            <a:gr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62" name="Google Shape;162;g94591cd2a1_0_25"/>
            <p:cNvSpPr txBox="1"/>
            <p:nvPr/>
          </p:nvSpPr>
          <p:spPr>
            <a:xfrm>
              <a:off x="633045" y="1986221"/>
              <a:ext cx="7807500" cy="302400"/>
            </a:xfrm>
            <a:prstGeom prst="rect">
              <a:avLst/>
            </a:prstGeom>
            <a:grp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bg1"/>
                </a:buClr>
                <a:buSzPts val="2000"/>
                <a:buFont typeface="Arial" panose="020B0604020202020204" pitchFamily="34" charset="0"/>
                <a:buChar char="•"/>
              </a:pPr>
              <a:r>
                <a:rPr lang="en-US" sz="2000" dirty="0">
                  <a:solidFill>
                    <a:schemeClr val="dk1"/>
                  </a:solidFill>
                  <a:latin typeface="Calibri"/>
                  <a:ea typeface="Calibri"/>
                  <a:cs typeface="Calibri"/>
                  <a:sym typeface="Calibri"/>
                </a:rPr>
                <a:t> </a:t>
              </a:r>
              <a:endParaRPr dirty="0"/>
            </a:p>
          </p:txBody>
        </p:sp>
      </p:grpSp>
      <mc:AlternateContent xmlns:mc="http://schemas.openxmlformats.org/markup-compatibility/2006" xmlns:a14="http://schemas.microsoft.com/office/drawing/2010/main">
        <mc:Choice Requires="a14">
          <p:sp>
            <p:nvSpPr>
              <p:cNvPr id="4" name="Object 3">
                <a:extLst>
                  <a:ext uri="{FF2B5EF4-FFF2-40B4-BE49-F238E27FC236}">
                    <a16:creationId xmlns:a16="http://schemas.microsoft.com/office/drawing/2014/main" id="{2EEB54E7-A9FD-4BCE-AFA6-6A5B6D3FFAC5}"/>
                  </a:ext>
                </a:extLst>
              </p:cNvPr>
              <p:cNvSpPr txBox="1"/>
              <p:nvPr/>
            </p:nvSpPr>
            <p:spPr>
              <a:xfrm>
                <a:off x="2567868" y="2874862"/>
                <a:ext cx="4664266" cy="78565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nor/>
                        </m:rPr>
                        <a:rPr lang="en-US" sz="2000" i="0" smtClean="0">
                          <a:solidFill>
                            <a:schemeClr val="bg1"/>
                          </a:solidFill>
                          <a:latin typeface="Calibri" panose="020F0502020204030204" pitchFamily="34" charset="0"/>
                          <a:cs typeface="Calibri" panose="020F0502020204030204" pitchFamily="34" charset="0"/>
                        </a:rPr>
                        <m:t>GDP</m:t>
                      </m:r>
                      <m:r>
                        <m:rPr>
                          <m:nor/>
                        </m:rPr>
                        <a:rPr lang="en-US" sz="2000" i="0" smtClean="0">
                          <a:solidFill>
                            <a:schemeClr val="bg1"/>
                          </a:solidFill>
                          <a:latin typeface="Calibri" panose="020F0502020204030204" pitchFamily="34" charset="0"/>
                          <a:cs typeface="Calibri" panose="020F0502020204030204" pitchFamily="34" charset="0"/>
                        </a:rPr>
                        <m:t> </m:t>
                      </m:r>
                      <m:r>
                        <m:rPr>
                          <m:nor/>
                        </m:rPr>
                        <a:rPr lang="en-US" sz="2000" b="0" i="0" smtClean="0">
                          <a:solidFill>
                            <a:schemeClr val="bg1"/>
                          </a:solidFill>
                          <a:latin typeface="Calibri" panose="020F0502020204030204" pitchFamily="34" charset="0"/>
                          <a:cs typeface="Calibri" panose="020F0502020204030204" pitchFamily="34" charset="0"/>
                        </a:rPr>
                        <m:t>d</m:t>
                      </m:r>
                      <m:r>
                        <m:rPr>
                          <m:nor/>
                        </m:rPr>
                        <a:rPr lang="en-US" sz="2000" i="0" smtClean="0">
                          <a:solidFill>
                            <a:schemeClr val="bg1"/>
                          </a:solidFill>
                          <a:latin typeface="Calibri" panose="020F0502020204030204" pitchFamily="34" charset="0"/>
                          <a:cs typeface="Calibri" panose="020F0502020204030204" pitchFamily="34" charset="0"/>
                        </a:rPr>
                        <m:t>eflator</m:t>
                      </m:r>
                      <m:r>
                        <m:rPr>
                          <m:nor/>
                        </m:rPr>
                        <a:rPr lang="en-US" sz="2000" i="0" smtClean="0">
                          <a:solidFill>
                            <a:schemeClr val="bg1"/>
                          </a:solidFill>
                          <a:latin typeface="Calibri" panose="020F0502020204030204" pitchFamily="34" charset="0"/>
                          <a:cs typeface="Calibri" panose="020F0502020204030204" pitchFamily="34" charset="0"/>
                        </a:rPr>
                        <m:t> = </m:t>
                      </m:r>
                      <m:d>
                        <m:dPr>
                          <m:ctrlPr>
                            <a:rPr lang="en-US" sz="2000" b="0" i="1" smtClean="0">
                              <a:solidFill>
                                <a:schemeClr val="bg1"/>
                              </a:solidFill>
                              <a:latin typeface="Cambria Math" panose="02040503050406030204" pitchFamily="18" charset="0"/>
                              <a:cs typeface="Calibri" panose="020F0502020204030204" pitchFamily="34" charset="0"/>
                            </a:rPr>
                          </m:ctrlPr>
                        </m:dPr>
                        <m:e>
                          <m:f>
                            <m:fPr>
                              <m:ctrlPr>
                                <a:rPr lang="en-US" sz="2000" b="0" i="1" smtClean="0">
                                  <a:solidFill>
                                    <a:schemeClr val="bg1"/>
                                  </a:solidFill>
                                  <a:latin typeface="Cambria Math" panose="02040503050406030204" pitchFamily="18" charset="0"/>
                                  <a:cs typeface="Calibri" panose="020F0502020204030204" pitchFamily="34" charset="0"/>
                                </a:rPr>
                              </m:ctrlPr>
                            </m:fPr>
                            <m:num>
                              <m:r>
                                <m:rPr>
                                  <m:sty m:val="p"/>
                                </m:rPr>
                                <a:rPr lang="en-US" sz="2000" b="0" i="0" smtClean="0">
                                  <a:solidFill>
                                    <a:schemeClr val="bg1"/>
                                  </a:solidFill>
                                  <a:latin typeface="Cambria Math" panose="02040503050406030204" pitchFamily="18" charset="0"/>
                                  <a:cs typeface="Calibri" panose="020F0502020204030204" pitchFamily="34" charset="0"/>
                                </a:rPr>
                                <m:t>nominal</m:t>
                              </m:r>
                              <m:r>
                                <a:rPr lang="en-US" sz="2000" b="0" i="0" smtClean="0">
                                  <a:solidFill>
                                    <a:schemeClr val="bg1"/>
                                  </a:solidFill>
                                  <a:latin typeface="Cambria Math" panose="02040503050406030204" pitchFamily="18" charset="0"/>
                                  <a:cs typeface="Calibri" panose="020F0502020204030204" pitchFamily="34" charset="0"/>
                                </a:rPr>
                                <m:t> </m:t>
                              </m:r>
                              <m:r>
                                <m:rPr>
                                  <m:sty m:val="p"/>
                                </m:rPr>
                                <a:rPr lang="en-US" sz="2000" b="0" i="0" smtClean="0">
                                  <a:solidFill>
                                    <a:schemeClr val="bg1"/>
                                  </a:solidFill>
                                  <a:latin typeface="Cambria Math" panose="02040503050406030204" pitchFamily="18" charset="0"/>
                                  <a:cs typeface="Calibri" panose="020F0502020204030204" pitchFamily="34" charset="0"/>
                                </a:rPr>
                                <m:t>GDP</m:t>
                              </m:r>
                            </m:num>
                            <m:den>
                              <m:r>
                                <m:rPr>
                                  <m:sty m:val="p"/>
                                </m:rPr>
                                <a:rPr lang="en-US" sz="2000" b="0" i="0" smtClean="0">
                                  <a:solidFill>
                                    <a:schemeClr val="bg1"/>
                                  </a:solidFill>
                                  <a:latin typeface="Cambria Math" panose="02040503050406030204" pitchFamily="18" charset="0"/>
                                  <a:cs typeface="Calibri" panose="020F0502020204030204" pitchFamily="34" charset="0"/>
                                </a:rPr>
                                <m:t>real</m:t>
                              </m:r>
                              <m:r>
                                <a:rPr lang="en-US" sz="2000" b="0" i="0" smtClean="0">
                                  <a:solidFill>
                                    <a:schemeClr val="bg1"/>
                                  </a:solidFill>
                                  <a:latin typeface="Cambria Math" panose="02040503050406030204" pitchFamily="18" charset="0"/>
                                  <a:cs typeface="Calibri" panose="020F0502020204030204" pitchFamily="34" charset="0"/>
                                </a:rPr>
                                <m:t> </m:t>
                              </m:r>
                              <m:r>
                                <m:rPr>
                                  <m:sty m:val="p"/>
                                </m:rPr>
                                <a:rPr lang="en-US" sz="2000" b="0" i="0" smtClean="0">
                                  <a:solidFill>
                                    <a:schemeClr val="bg1"/>
                                  </a:solidFill>
                                  <a:latin typeface="Cambria Math" panose="02040503050406030204" pitchFamily="18" charset="0"/>
                                  <a:cs typeface="Calibri" panose="020F0502020204030204" pitchFamily="34" charset="0"/>
                                </a:rPr>
                                <m:t>GDP</m:t>
                              </m:r>
                            </m:den>
                          </m:f>
                        </m:e>
                      </m:d>
                      <m:r>
                        <a:rPr lang="en-US" sz="2000" i="1">
                          <a:solidFill>
                            <a:schemeClr val="bg1"/>
                          </a:solidFill>
                          <a:latin typeface="Cambria Math" panose="02040503050406030204" pitchFamily="18" charset="0"/>
                        </a:rPr>
                        <m:t>×100</m:t>
                      </m:r>
                    </m:oMath>
                  </m:oMathPara>
                </a14:m>
                <a:endParaRPr lang="en-US" sz="2000" dirty="0">
                  <a:solidFill>
                    <a:schemeClr val="bg1"/>
                  </a:solidFill>
                  <a:latin typeface="Calibri" panose="020F0502020204030204" pitchFamily="34" charset="0"/>
                  <a:cs typeface="Calibri" panose="020F0502020204030204" pitchFamily="34" charset="0"/>
                </a:endParaRPr>
              </a:p>
            </p:txBody>
          </p:sp>
        </mc:Choice>
        <mc:Fallback xmlns="">
          <p:sp>
            <p:nvSpPr>
              <p:cNvPr id="4" name="Object 3">
                <a:extLst>
                  <a:ext uri="{FF2B5EF4-FFF2-40B4-BE49-F238E27FC236}">
                    <a16:creationId xmlns:a16="http://schemas.microsoft.com/office/drawing/2014/main" id="{2EEB54E7-A9FD-4BCE-AFA6-6A5B6D3FFAC5}"/>
                  </a:ext>
                </a:extLst>
              </p:cNvPr>
              <p:cNvSpPr txBox="1">
                <a:spLocks noRot="1" noChangeAspect="1" noMove="1" noResize="1" noEditPoints="1" noAdjustHandles="1" noChangeArrowheads="1" noChangeShapeType="1" noTextEdit="1"/>
              </p:cNvSpPr>
              <p:nvPr/>
            </p:nvSpPr>
            <p:spPr>
              <a:xfrm>
                <a:off x="2567868" y="2874862"/>
                <a:ext cx="4664266" cy="78565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Object 4">
                <a:extLst>
                  <a:ext uri="{FF2B5EF4-FFF2-40B4-BE49-F238E27FC236}">
                    <a16:creationId xmlns:a16="http://schemas.microsoft.com/office/drawing/2014/main" id="{54632D2D-991B-4D1F-947F-A97B74BDAB0B}"/>
                  </a:ext>
                </a:extLst>
              </p:cNvPr>
              <p:cNvSpPr txBox="1"/>
              <p:nvPr/>
            </p:nvSpPr>
            <p:spPr>
              <a:xfrm>
                <a:off x="2567868" y="4074255"/>
                <a:ext cx="4113423" cy="1067661"/>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nor/>
                        </m:rPr>
                        <a:rPr lang="en-US" sz="2000">
                          <a:solidFill>
                            <a:schemeClr val="bg1"/>
                          </a:solidFill>
                          <a:latin typeface="Cambria Math" panose="02040503050406030204" pitchFamily="18" charset="0"/>
                          <a:cs typeface="Calibri" panose="020F0502020204030204" pitchFamily="34" charset="0"/>
                        </a:rPr>
                        <m:t>r</m:t>
                      </m:r>
                      <m:r>
                        <m:rPr>
                          <m:nor/>
                        </m:rPr>
                        <a:rPr lang="en-US" sz="2000" i="0" smtClean="0">
                          <a:solidFill>
                            <a:schemeClr val="bg1"/>
                          </a:solidFill>
                          <a:latin typeface="Calibri" panose="020F0502020204030204" pitchFamily="34" charset="0"/>
                          <a:cs typeface="Calibri" panose="020F0502020204030204" pitchFamily="34" charset="0"/>
                        </a:rPr>
                        <m:t>eal</m:t>
                      </m:r>
                      <m:r>
                        <m:rPr>
                          <m:nor/>
                        </m:rPr>
                        <a:rPr lang="en-US" sz="2000" i="0" smtClean="0">
                          <a:solidFill>
                            <a:schemeClr val="bg1"/>
                          </a:solidFill>
                          <a:latin typeface="Calibri" panose="020F0502020204030204" pitchFamily="34" charset="0"/>
                          <a:cs typeface="Calibri" panose="020F0502020204030204" pitchFamily="34" charset="0"/>
                        </a:rPr>
                        <m:t> </m:t>
                      </m:r>
                      <m:r>
                        <m:rPr>
                          <m:nor/>
                        </m:rPr>
                        <a:rPr lang="en-US" sz="2000" i="0" smtClean="0">
                          <a:solidFill>
                            <a:schemeClr val="bg1"/>
                          </a:solidFill>
                          <a:latin typeface="Calibri" panose="020F0502020204030204" pitchFamily="34" charset="0"/>
                          <a:cs typeface="Calibri" panose="020F0502020204030204" pitchFamily="34" charset="0"/>
                        </a:rPr>
                        <m:t>GDP</m:t>
                      </m:r>
                      <m:r>
                        <m:rPr>
                          <m:nor/>
                        </m:rPr>
                        <a:rPr lang="en-US" sz="2000" i="0" smtClean="0">
                          <a:solidFill>
                            <a:schemeClr val="bg1"/>
                          </a:solidFill>
                          <a:latin typeface="Calibri" panose="020F0502020204030204" pitchFamily="34" charset="0"/>
                          <a:cs typeface="Calibri" panose="020F0502020204030204" pitchFamily="34" charset="0"/>
                        </a:rPr>
                        <m:t> = </m:t>
                      </m:r>
                      <m:f>
                        <m:fPr>
                          <m:ctrlPr>
                            <a:rPr lang="en-US" sz="2000" i="1">
                              <a:solidFill>
                                <a:schemeClr val="bg1"/>
                              </a:solidFill>
                              <a:latin typeface="Cambria Math" panose="02040503050406030204" pitchFamily="18" charset="0"/>
                            </a:rPr>
                          </m:ctrlPr>
                        </m:fPr>
                        <m:num>
                          <m:r>
                            <m:rPr>
                              <m:nor/>
                            </m:rPr>
                            <a:rPr lang="en-US" sz="2000" b="0" i="0" smtClean="0">
                              <a:solidFill>
                                <a:schemeClr val="bg1"/>
                              </a:solidFill>
                              <a:latin typeface="Cambria Math" panose="02040503050406030204" pitchFamily="18" charset="0"/>
                            </a:rPr>
                            <m:t>n</m:t>
                          </m:r>
                          <m:r>
                            <m:rPr>
                              <m:nor/>
                            </m:rPr>
                            <a:rPr lang="en-US" sz="2000" i="0">
                              <a:solidFill>
                                <a:schemeClr val="bg1"/>
                              </a:solidFill>
                              <a:latin typeface="Calibri" panose="020F0502020204030204" pitchFamily="34" charset="0"/>
                              <a:cs typeface="Calibri" panose="020F0502020204030204" pitchFamily="34" charset="0"/>
                            </a:rPr>
                            <m:t>ominal</m:t>
                          </m:r>
                          <m:r>
                            <m:rPr>
                              <m:nor/>
                            </m:rPr>
                            <a:rPr lang="en-US" sz="2000" i="0">
                              <a:solidFill>
                                <a:schemeClr val="bg1"/>
                              </a:solidFill>
                              <a:latin typeface="Calibri" panose="020F0502020204030204" pitchFamily="34" charset="0"/>
                              <a:cs typeface="Calibri" panose="020F0502020204030204" pitchFamily="34" charset="0"/>
                            </a:rPr>
                            <m:t> </m:t>
                          </m:r>
                          <m:r>
                            <m:rPr>
                              <m:nor/>
                            </m:rPr>
                            <a:rPr lang="en-US" sz="2000" i="0">
                              <a:solidFill>
                                <a:schemeClr val="bg1"/>
                              </a:solidFill>
                              <a:latin typeface="Calibri" panose="020F0502020204030204" pitchFamily="34" charset="0"/>
                              <a:cs typeface="Calibri" panose="020F0502020204030204" pitchFamily="34" charset="0"/>
                            </a:rPr>
                            <m:t>GDP</m:t>
                          </m:r>
                        </m:num>
                        <m:den>
                          <m:r>
                            <m:rPr>
                              <m:nor/>
                            </m:rPr>
                            <a:rPr lang="en-US" sz="2000" b="0" i="0" smtClean="0">
                              <a:solidFill>
                                <a:schemeClr val="bg1"/>
                              </a:solidFill>
                              <a:latin typeface="Cambria Math" panose="02040503050406030204" pitchFamily="18" charset="0"/>
                              <a:cs typeface="Calibri" panose="020F0502020204030204" pitchFamily="34" charset="0"/>
                            </a:rPr>
                            <m:t>p</m:t>
                          </m:r>
                          <m:r>
                            <m:rPr>
                              <m:nor/>
                            </m:rPr>
                            <a:rPr lang="en-US" sz="2000" i="0">
                              <a:solidFill>
                                <a:schemeClr val="bg1"/>
                              </a:solidFill>
                              <a:latin typeface="Calibri" panose="020F0502020204030204" pitchFamily="34" charset="0"/>
                              <a:cs typeface="Calibri" panose="020F0502020204030204" pitchFamily="34" charset="0"/>
                            </a:rPr>
                            <m:t>rice</m:t>
                          </m:r>
                          <m:r>
                            <m:rPr>
                              <m:nor/>
                            </m:rPr>
                            <a:rPr lang="en-US" sz="2000" i="0">
                              <a:solidFill>
                                <a:schemeClr val="bg1"/>
                              </a:solidFill>
                              <a:latin typeface="Calibri" panose="020F0502020204030204" pitchFamily="34" charset="0"/>
                              <a:cs typeface="Calibri" panose="020F0502020204030204" pitchFamily="34" charset="0"/>
                            </a:rPr>
                            <m:t> </m:t>
                          </m:r>
                          <m:r>
                            <m:rPr>
                              <m:nor/>
                            </m:rPr>
                            <a:rPr lang="en-US" sz="2000" b="0" i="0" smtClean="0">
                              <a:solidFill>
                                <a:schemeClr val="bg1"/>
                              </a:solidFill>
                              <a:latin typeface="Calibri" panose="020F0502020204030204" pitchFamily="34" charset="0"/>
                              <a:cs typeface="Calibri" panose="020F0502020204030204" pitchFamily="34" charset="0"/>
                            </a:rPr>
                            <m:t>i</m:t>
                          </m:r>
                          <m:r>
                            <m:rPr>
                              <m:nor/>
                            </m:rPr>
                            <a:rPr lang="en-US" sz="2000" i="0">
                              <a:solidFill>
                                <a:schemeClr val="bg1"/>
                              </a:solidFill>
                              <a:latin typeface="Calibri" panose="020F0502020204030204" pitchFamily="34" charset="0"/>
                              <a:cs typeface="Calibri" panose="020F0502020204030204" pitchFamily="34" charset="0"/>
                            </a:rPr>
                            <m:t>ndex</m:t>
                          </m:r>
                          <m:r>
                            <m:rPr>
                              <m:nor/>
                            </m:rPr>
                            <a:rPr lang="en-US" sz="2000" i="0">
                              <a:solidFill>
                                <a:schemeClr val="bg1"/>
                              </a:solidFill>
                              <a:latin typeface="Calibri" panose="020F0502020204030204" pitchFamily="34" charset="0"/>
                              <a:cs typeface="Calibri" panose="020F0502020204030204" pitchFamily="34" charset="0"/>
                            </a:rPr>
                            <m:t>/</m:t>
                          </m:r>
                          <m:r>
                            <a:rPr lang="en-US" sz="2000" i="1">
                              <a:solidFill>
                                <a:schemeClr val="bg1"/>
                              </a:solidFill>
                              <a:latin typeface="Cambria Math" panose="02040503050406030204" pitchFamily="18" charset="0"/>
                            </a:rPr>
                            <m:t>100</m:t>
                          </m:r>
                        </m:den>
                      </m:f>
                    </m:oMath>
                  </m:oMathPara>
                </a14:m>
                <a:endParaRPr lang="en-US" sz="2000" dirty="0">
                  <a:solidFill>
                    <a:schemeClr val="bg1"/>
                  </a:solidFill>
                  <a:latin typeface="Calibri" panose="020F0502020204030204" pitchFamily="34" charset="0"/>
                  <a:cs typeface="Calibri" panose="020F0502020204030204" pitchFamily="34" charset="0"/>
                </a:endParaRPr>
              </a:p>
            </p:txBody>
          </p:sp>
        </mc:Choice>
        <mc:Fallback xmlns="">
          <p:sp>
            <p:nvSpPr>
              <p:cNvPr id="5" name="Object 4">
                <a:extLst>
                  <a:ext uri="{FF2B5EF4-FFF2-40B4-BE49-F238E27FC236}">
                    <a16:creationId xmlns:a16="http://schemas.microsoft.com/office/drawing/2014/main" id="{54632D2D-991B-4D1F-947F-A97B74BDAB0B}"/>
                  </a:ext>
                </a:extLst>
              </p:cNvPr>
              <p:cNvSpPr txBox="1">
                <a:spLocks noRot="1" noChangeAspect="1" noMove="1" noResize="1" noEditPoints="1" noAdjustHandles="1" noChangeArrowheads="1" noChangeShapeType="1" noTextEdit="1"/>
              </p:cNvSpPr>
              <p:nvPr/>
            </p:nvSpPr>
            <p:spPr>
              <a:xfrm>
                <a:off x="2567868" y="4074255"/>
                <a:ext cx="4113423" cy="1067661"/>
              </a:xfrm>
              <a:prstGeom prst="rect">
                <a:avLst/>
              </a:prstGeom>
              <a:blipFill>
                <a:blip r:embed="rId4"/>
                <a:stretch>
                  <a:fillRect/>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grpSp>
        <p:nvGrpSpPr>
          <p:cNvPr id="150" name="Google Shape;150;g94591cd2a1_0_25"/>
          <p:cNvGrpSpPr/>
          <p:nvPr/>
        </p:nvGrpSpPr>
        <p:grpSpPr>
          <a:xfrm>
            <a:off x="1523994" y="525270"/>
            <a:ext cx="9144000" cy="6332730"/>
            <a:chOff x="-1" y="463132"/>
            <a:chExt cx="9144000" cy="6332730"/>
          </a:xfrm>
        </p:grpSpPr>
        <p:sp>
          <p:nvSpPr>
            <p:cNvPr id="151" name="Google Shape;151;g94591cd2a1_0_25"/>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GDP Deflator</a:t>
              </a:r>
              <a:endParaRPr sz="3000"/>
            </a:p>
          </p:txBody>
        </p:sp>
        <p:sp>
          <p:nvSpPr>
            <p:cNvPr id="152" name="Google Shape;152;g94591cd2a1_0_25"/>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dirty="0">
                  <a:solidFill>
                    <a:schemeClr val="lt1"/>
                  </a:solidFill>
                  <a:latin typeface="Century Gothic"/>
                  <a:ea typeface="Century Gothic"/>
                  <a:cs typeface="Century Gothic"/>
                  <a:sym typeface="Century Gothic"/>
                </a:rPr>
                <a:t>HAWKES</a:t>
              </a:r>
              <a:r>
                <a:rPr lang="en-US" sz="2800" dirty="0">
                  <a:solidFill>
                    <a:schemeClr val="lt1"/>
                  </a:solidFill>
                  <a:latin typeface="Century Gothic"/>
                  <a:ea typeface="Century Gothic"/>
                  <a:cs typeface="Century Gothic"/>
                  <a:sym typeface="Century Gothic"/>
                </a:rPr>
                <a:t> LEARNING</a:t>
              </a:r>
              <a:endParaRPr dirty="0"/>
            </a:p>
          </p:txBody>
        </p:sp>
      </p:grpSp>
      <p:cxnSp>
        <p:nvCxnSpPr>
          <p:cNvPr id="153" name="Google Shape;153;g94591cd2a1_0_25"/>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sp>
        <p:nvSpPr>
          <p:cNvPr id="162" name="Google Shape;162;g94591cd2a1_0_25"/>
          <p:cNvSpPr txBox="1"/>
          <p:nvPr/>
        </p:nvSpPr>
        <p:spPr>
          <a:xfrm>
            <a:off x="3128242" y="5962951"/>
            <a:ext cx="6252214" cy="554085"/>
          </a:xfrm>
          <a:prstGeom prst="rect">
            <a:avLst/>
          </a:prstGeom>
          <a:solidFill>
            <a:srgbClr val="627981"/>
          </a:solidFill>
          <a:ln>
            <a:noFill/>
          </a:ln>
        </p:spPr>
        <p:txBody>
          <a:bodyPr spcFirstLastPara="1" wrap="square" lIns="91425" tIns="45700" rIns="91425" bIns="45700" anchor="ctr" anchorCtr="0">
            <a:noAutofit/>
          </a:bodyPr>
          <a:lstStyle/>
          <a:p>
            <a:pPr marL="101600" marR="0" lvl="0" algn="ctr" rtl="0">
              <a:spcBef>
                <a:spcPts val="0"/>
              </a:spcBef>
              <a:spcAft>
                <a:spcPts val="0"/>
              </a:spcAft>
              <a:buClr>
                <a:schemeClr val="bg1"/>
              </a:buClr>
              <a:buSzPts val="2000"/>
            </a:pPr>
            <a:r>
              <a:rPr lang="en-US" sz="2000" dirty="0">
                <a:solidFill>
                  <a:schemeClr val="bg1"/>
                </a:solidFill>
                <a:latin typeface="Calibri"/>
                <a:ea typeface="Calibri"/>
                <a:cs typeface="Calibri"/>
                <a:sym typeface="Calibri"/>
              </a:rPr>
              <a:t>The GDP deflator from 1960 to 2015.</a:t>
            </a:r>
            <a:endParaRPr dirty="0">
              <a:solidFill>
                <a:schemeClr val="bg1"/>
              </a:solidFill>
            </a:endParaRPr>
          </a:p>
        </p:txBody>
      </p:sp>
      <mc:AlternateContent xmlns:mc="http://schemas.openxmlformats.org/markup-compatibility/2006" xmlns:a14="http://schemas.microsoft.com/office/drawing/2010/main">
        <mc:Choice Requires="a14">
          <p:sp>
            <p:nvSpPr>
              <p:cNvPr id="4" name="Object 3">
                <a:extLst>
                  <a:ext uri="{FF2B5EF4-FFF2-40B4-BE49-F238E27FC236}">
                    <a16:creationId xmlns:a16="http://schemas.microsoft.com/office/drawing/2014/main" id="{2EEB54E7-A9FD-4BCE-AFA6-6A5B6D3FFAC5}"/>
                  </a:ext>
                </a:extLst>
              </p:cNvPr>
              <p:cNvSpPr txBox="1"/>
              <p:nvPr/>
            </p:nvSpPr>
            <p:spPr>
              <a:xfrm>
                <a:off x="2567940" y="2931484"/>
                <a:ext cx="4664266" cy="785650"/>
              </a:xfrm>
              <a:prstGeom prst="rect">
                <a:avLst/>
              </a:prstGeom>
            </p:spPr>
            <p:txBody>
              <a:bodyPr>
                <a:normAutofit/>
              </a:bodyPr>
              <a:lstStyle/>
              <a:p>
                <a:pPr/>
                <a14:m>
                  <m:oMathPara xmlns:m="http://schemas.openxmlformats.org/officeDocument/2006/math">
                    <m:oMathParaPr>
                      <m:jc m:val="left"/>
                    </m:oMathParaPr>
                    <m:oMath xmlns:m="http://schemas.openxmlformats.org/officeDocument/2006/math">
                      <m:r>
                        <m:rPr>
                          <m:nor/>
                        </m:rPr>
                        <a:rPr lang="en-US" sz="2000" i="0" smtClean="0">
                          <a:solidFill>
                            <a:schemeClr val="bg1"/>
                          </a:solidFill>
                          <a:latin typeface="Calibri" panose="020F0502020204030204" pitchFamily="34" charset="0"/>
                          <a:cs typeface="Calibri" panose="020F0502020204030204" pitchFamily="34" charset="0"/>
                        </a:rPr>
                        <m:t>GDP</m:t>
                      </m:r>
                      <m:r>
                        <m:rPr>
                          <m:nor/>
                        </m:rPr>
                        <a:rPr lang="en-US" sz="2000" i="0" smtClean="0">
                          <a:solidFill>
                            <a:schemeClr val="bg1"/>
                          </a:solidFill>
                          <a:latin typeface="Calibri" panose="020F0502020204030204" pitchFamily="34" charset="0"/>
                          <a:cs typeface="Calibri" panose="020F0502020204030204" pitchFamily="34" charset="0"/>
                        </a:rPr>
                        <m:t> </m:t>
                      </m:r>
                      <m:r>
                        <m:rPr>
                          <m:nor/>
                        </m:rPr>
                        <a:rPr lang="en-US" sz="2000" i="0" smtClean="0">
                          <a:solidFill>
                            <a:schemeClr val="bg1"/>
                          </a:solidFill>
                          <a:latin typeface="Calibri" panose="020F0502020204030204" pitchFamily="34" charset="0"/>
                          <a:cs typeface="Calibri" panose="020F0502020204030204" pitchFamily="34" charset="0"/>
                        </a:rPr>
                        <m:t>Deflator</m:t>
                      </m:r>
                      <m:r>
                        <m:rPr>
                          <m:nor/>
                        </m:rPr>
                        <a:rPr lang="en-US" sz="2000" i="0" smtClean="0">
                          <a:solidFill>
                            <a:schemeClr val="bg1"/>
                          </a:solidFill>
                          <a:latin typeface="Calibri" panose="020F0502020204030204" pitchFamily="34" charset="0"/>
                          <a:cs typeface="Calibri" panose="020F0502020204030204" pitchFamily="34" charset="0"/>
                        </a:rPr>
                        <m:t> = </m:t>
                      </m:r>
                      <m:r>
                        <a:rPr lang="en-US" sz="2000" i="1">
                          <a:solidFill>
                            <a:schemeClr val="bg1"/>
                          </a:solidFill>
                          <a:latin typeface="Cambria Math" panose="02040503050406030204" pitchFamily="18" charset="0"/>
                        </a:rPr>
                        <m:t>(</m:t>
                      </m:r>
                      <m:f>
                        <m:fPr>
                          <m:ctrlPr>
                            <a:rPr lang="en-US" sz="2000" i="1">
                              <a:solidFill>
                                <a:schemeClr val="bg1"/>
                              </a:solidFill>
                              <a:latin typeface="Cambria Math" panose="02040503050406030204" pitchFamily="18" charset="0"/>
                            </a:rPr>
                          </m:ctrlPr>
                        </m:fPr>
                        <m:num>
                          <m:r>
                            <m:rPr>
                              <m:nor/>
                            </m:rPr>
                            <a:rPr lang="en-US" sz="2000" i="0">
                              <a:solidFill>
                                <a:schemeClr val="bg1"/>
                              </a:solidFill>
                              <a:latin typeface="Calibri" panose="020F0502020204030204" pitchFamily="34" charset="0"/>
                              <a:cs typeface="Calibri" panose="020F0502020204030204" pitchFamily="34" charset="0"/>
                            </a:rPr>
                            <m:t>Nominal</m:t>
                          </m:r>
                          <m:r>
                            <m:rPr>
                              <m:nor/>
                            </m:rPr>
                            <a:rPr lang="en-US" sz="2000" i="0">
                              <a:solidFill>
                                <a:schemeClr val="bg1"/>
                              </a:solidFill>
                              <a:latin typeface="Calibri" panose="020F0502020204030204" pitchFamily="34" charset="0"/>
                              <a:cs typeface="Calibri" panose="020F0502020204030204" pitchFamily="34" charset="0"/>
                            </a:rPr>
                            <m:t> </m:t>
                          </m:r>
                          <m:r>
                            <m:rPr>
                              <m:nor/>
                            </m:rPr>
                            <a:rPr lang="en-US" sz="2000" i="0">
                              <a:solidFill>
                                <a:schemeClr val="bg1"/>
                              </a:solidFill>
                              <a:latin typeface="Calibri" panose="020F0502020204030204" pitchFamily="34" charset="0"/>
                              <a:cs typeface="Calibri" panose="020F0502020204030204" pitchFamily="34" charset="0"/>
                            </a:rPr>
                            <m:t>GDP</m:t>
                          </m:r>
                        </m:num>
                        <m:den>
                          <m:r>
                            <m:rPr>
                              <m:nor/>
                            </m:rPr>
                            <a:rPr lang="en-US" sz="2000" i="0">
                              <a:solidFill>
                                <a:schemeClr val="bg1"/>
                              </a:solidFill>
                              <a:latin typeface="Calibri" panose="020F0502020204030204" pitchFamily="34" charset="0"/>
                              <a:cs typeface="Calibri" panose="020F0502020204030204" pitchFamily="34" charset="0"/>
                            </a:rPr>
                            <m:t>Real</m:t>
                          </m:r>
                          <m:r>
                            <m:rPr>
                              <m:nor/>
                            </m:rPr>
                            <a:rPr lang="en-US" sz="2000" i="0">
                              <a:solidFill>
                                <a:schemeClr val="bg1"/>
                              </a:solidFill>
                              <a:latin typeface="Calibri" panose="020F0502020204030204" pitchFamily="34" charset="0"/>
                              <a:cs typeface="Calibri" panose="020F0502020204030204" pitchFamily="34" charset="0"/>
                            </a:rPr>
                            <m:t> </m:t>
                          </m:r>
                          <m:r>
                            <m:rPr>
                              <m:nor/>
                            </m:rPr>
                            <a:rPr lang="en-US" sz="2000" i="0">
                              <a:solidFill>
                                <a:schemeClr val="bg1"/>
                              </a:solidFill>
                              <a:latin typeface="Calibri" panose="020F0502020204030204" pitchFamily="34" charset="0"/>
                              <a:cs typeface="Calibri" panose="020F0502020204030204" pitchFamily="34" charset="0"/>
                            </a:rPr>
                            <m:t>GDP</m:t>
                          </m:r>
                        </m:den>
                      </m:f>
                      <m:r>
                        <a:rPr lang="en-US" sz="2000" i="1">
                          <a:solidFill>
                            <a:schemeClr val="bg1"/>
                          </a:solidFill>
                          <a:latin typeface="Cambria Math" panose="02040503050406030204" pitchFamily="18" charset="0"/>
                        </a:rPr>
                        <m:t>)×100</m:t>
                      </m:r>
                    </m:oMath>
                  </m:oMathPara>
                </a14:m>
                <a:endParaRPr lang="en-US" sz="2000" dirty="0">
                  <a:solidFill>
                    <a:schemeClr val="bg1"/>
                  </a:solidFill>
                  <a:latin typeface="Calibri" panose="020F0502020204030204" pitchFamily="34" charset="0"/>
                  <a:cs typeface="Calibri" panose="020F0502020204030204" pitchFamily="34" charset="0"/>
                </a:endParaRPr>
              </a:p>
            </p:txBody>
          </p:sp>
        </mc:Choice>
        <mc:Fallback xmlns="">
          <p:sp>
            <p:nvSpPr>
              <p:cNvPr id="4" name="Object 3">
                <a:extLst>
                  <a:ext uri="{FF2B5EF4-FFF2-40B4-BE49-F238E27FC236}">
                    <a16:creationId xmlns:a16="http://schemas.microsoft.com/office/drawing/2014/main" id="{2EEB54E7-A9FD-4BCE-AFA6-6A5B6D3FFAC5}"/>
                  </a:ext>
                </a:extLst>
              </p:cNvPr>
              <p:cNvSpPr txBox="1">
                <a:spLocks noRot="1" noChangeAspect="1" noMove="1" noResize="1" noEditPoints="1" noAdjustHandles="1" noChangeArrowheads="1" noChangeShapeType="1" noTextEdit="1"/>
              </p:cNvSpPr>
              <p:nvPr/>
            </p:nvSpPr>
            <p:spPr>
              <a:xfrm>
                <a:off x="2567940" y="2931484"/>
                <a:ext cx="4664266" cy="785650"/>
              </a:xfrm>
              <a:prstGeom prst="rect">
                <a:avLst/>
              </a:prstGeom>
              <a:blipFill>
                <a:blip r:embed="rId3"/>
                <a:stretch>
                  <a:fillRect/>
                </a:stretch>
              </a:blipFill>
            </p:spPr>
            <p:txBody>
              <a:bodyPr/>
              <a:lstStyle/>
              <a:p>
                <a:r>
                  <a:rPr lang="en-US">
                    <a:noFill/>
                  </a:rPr>
                  <a:t> </a:t>
                </a:r>
              </a:p>
            </p:txBody>
          </p:sp>
        </mc:Fallback>
      </mc:AlternateContent>
      <p:pic>
        <p:nvPicPr>
          <p:cNvPr id="3" name="Picture 2" descr="A line graph of the GDP deflator over time.">
            <a:extLst>
              <a:ext uri="{FF2B5EF4-FFF2-40B4-BE49-F238E27FC236}">
                <a16:creationId xmlns:a16="http://schemas.microsoft.com/office/drawing/2014/main" id="{F183A751-A7DE-4698-8CDD-68AA695A5377}"/>
              </a:ext>
            </a:extLst>
          </p:cNvPr>
          <p:cNvPicPr>
            <a:picLocks noChangeAspect="1"/>
          </p:cNvPicPr>
          <p:nvPr/>
        </p:nvPicPr>
        <p:blipFill>
          <a:blip r:embed="rId4"/>
          <a:stretch>
            <a:fillRect/>
          </a:stretch>
        </p:blipFill>
        <p:spPr>
          <a:xfrm>
            <a:off x="1597206" y="1298049"/>
            <a:ext cx="9314286" cy="4504762"/>
          </a:xfrm>
          <a:prstGeom prst="rect">
            <a:avLst/>
          </a:prstGeom>
        </p:spPr>
      </p:pic>
    </p:spTree>
    <p:extLst>
      <p:ext uri="{BB962C8B-B14F-4D97-AF65-F5344CB8AC3E}">
        <p14:creationId xmlns:p14="http://schemas.microsoft.com/office/powerpoint/2010/main" val="2109596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grpSp>
        <p:nvGrpSpPr>
          <p:cNvPr id="12" name="Group 11">
            <a:extLst>
              <a:ext uri="{FF2B5EF4-FFF2-40B4-BE49-F238E27FC236}">
                <a16:creationId xmlns:a16="http://schemas.microsoft.com/office/drawing/2014/main" id="{3062F619-D475-4953-9452-6BEB889FBCC1}"/>
              </a:ext>
            </a:extLst>
          </p:cNvPr>
          <p:cNvGrpSpPr/>
          <p:nvPr/>
        </p:nvGrpSpPr>
        <p:grpSpPr>
          <a:xfrm>
            <a:off x="2066922" y="1585567"/>
            <a:ext cx="8058155" cy="806935"/>
            <a:chOff x="542922" y="1736761"/>
            <a:chExt cx="8058155" cy="806935"/>
          </a:xfrm>
          <a:solidFill>
            <a:srgbClr val="627981"/>
          </a:solidFill>
        </p:grpSpPr>
        <p:sp>
          <p:nvSpPr>
            <p:cNvPr id="13" name="Rectangle 12">
              <a:extLst>
                <a:ext uri="{FF2B5EF4-FFF2-40B4-BE49-F238E27FC236}">
                  <a16:creationId xmlns:a16="http://schemas.microsoft.com/office/drawing/2014/main" id="{57BC5FFA-EF37-4F09-99DC-583DD59C136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B182B568-CE85-4AF6-AC0A-4029EFC86DA8}"/>
                </a:ext>
              </a:extLst>
            </p:cNvPr>
            <p:cNvSpPr txBox="1"/>
            <p:nvPr/>
          </p:nvSpPr>
          <p:spPr>
            <a:xfrm>
              <a:off x="542922" y="1783329"/>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Whenever you compute a statistic in real terms instead of nominal terms across a period of time, one year/period plays a special role.</a:t>
              </a:r>
            </a:p>
          </p:txBody>
        </p:sp>
      </p:grpSp>
      <p:grpSp>
        <p:nvGrpSpPr>
          <p:cNvPr id="15" name="Group 14">
            <a:extLst>
              <a:ext uri="{FF2B5EF4-FFF2-40B4-BE49-F238E27FC236}">
                <a16:creationId xmlns:a16="http://schemas.microsoft.com/office/drawing/2014/main" id="{33FFDE3B-4E54-40A9-856B-EBBD494BBD49}"/>
              </a:ext>
            </a:extLst>
          </p:cNvPr>
          <p:cNvGrpSpPr/>
          <p:nvPr/>
        </p:nvGrpSpPr>
        <p:grpSpPr>
          <a:xfrm>
            <a:off x="2066922" y="2471278"/>
            <a:ext cx="8058155" cy="806935"/>
            <a:chOff x="542922" y="1736761"/>
            <a:chExt cx="8058155" cy="806935"/>
          </a:xfrm>
          <a:solidFill>
            <a:srgbClr val="627981"/>
          </a:solidFill>
        </p:grpSpPr>
        <p:sp>
          <p:nvSpPr>
            <p:cNvPr id="16" name="Rectangle 15">
              <a:extLst>
                <a:ext uri="{FF2B5EF4-FFF2-40B4-BE49-F238E27FC236}">
                  <a16:creationId xmlns:a16="http://schemas.microsoft.com/office/drawing/2014/main" id="{CD6B3452-6178-4F00-A316-B966012DA2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B32A6E56-530C-41F2-98ED-5390C033A33B}"/>
                </a:ext>
              </a:extLst>
            </p:cNvPr>
            <p:cNvSpPr txBox="1"/>
            <p:nvPr/>
          </p:nvSpPr>
          <p:spPr>
            <a:xfrm>
              <a:off x="542922" y="190969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We use the prices in the base year to compute the real statistic.</a:t>
              </a:r>
            </a:p>
          </p:txBody>
        </p:sp>
      </p:grpSp>
      <p:grpSp>
        <p:nvGrpSpPr>
          <p:cNvPr id="133" name="Google Shape;133;p4"/>
          <p:cNvGrpSpPr/>
          <p:nvPr/>
        </p:nvGrpSpPr>
        <p:grpSpPr>
          <a:xfrm>
            <a:off x="1524001" y="338445"/>
            <a:ext cx="9144001" cy="6332628"/>
            <a:chOff x="-1" y="463132"/>
            <a:chExt cx="9144001" cy="6332628"/>
          </a:xfrm>
        </p:grpSpPr>
        <p:sp>
          <p:nvSpPr>
            <p:cNvPr id="134" name="Google Shape;134;p4"/>
            <p:cNvSpPr txBox="1"/>
            <p:nvPr/>
          </p:nvSpPr>
          <p:spPr>
            <a:xfrm>
              <a:off x="-1" y="463132"/>
              <a:ext cx="914400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The Role of the Base Year</a:t>
              </a:r>
              <a:endParaRPr dirty="0"/>
            </a:p>
          </p:txBody>
        </p:sp>
        <p:sp>
          <p:nvSpPr>
            <p:cNvPr id="135" name="Google Shape;135;p4"/>
            <p:cNvSpPr txBox="1"/>
            <p:nvPr/>
          </p:nvSpPr>
          <p:spPr>
            <a:xfrm>
              <a:off x="5477039" y="6241762"/>
              <a:ext cx="3666961"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36" name="Google Shape;136;p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aphicFrame>
        <p:nvGraphicFramePr>
          <p:cNvPr id="2" name="Object 1">
            <a:extLst>
              <a:ext uri="{FF2B5EF4-FFF2-40B4-BE49-F238E27FC236}">
                <a16:creationId xmlns:a16="http://schemas.microsoft.com/office/drawing/2014/main" id="{6F8402C9-4568-457F-80E3-EF9C4AC7DA5E}"/>
              </a:ext>
            </a:extLst>
          </p:cNvPr>
          <p:cNvGraphicFramePr>
            <a:graphicFrameLocks noChangeAspect="1"/>
          </p:cNvGraphicFramePr>
          <p:nvPr>
            <p:extLst>
              <p:ext uri="{D42A27DB-BD31-4B8C-83A1-F6EECF244321}">
                <p14:modId xmlns:p14="http://schemas.microsoft.com/office/powerpoint/2010/main" val="2073775109"/>
              </p:ext>
            </p:extLst>
          </p:nvPr>
        </p:nvGraphicFramePr>
        <p:xfrm>
          <a:off x="4394200" y="2362200"/>
          <a:ext cx="914400" cy="180975"/>
        </p:xfrm>
        <a:graphic>
          <a:graphicData uri="http://schemas.openxmlformats.org/presentationml/2006/ole">
            <mc:AlternateContent xmlns:mc="http://schemas.openxmlformats.org/markup-compatibility/2006">
              <mc:Choice xmlns:v="urn:schemas-microsoft-com:vml" Requires="v">
                <p:oleObj spid="_x0000_s1026" name="Equation" r:id="rId4" imgW="914400" imgH="181440" progId="Equation.DSMT4">
                  <p:embed/>
                </p:oleObj>
              </mc:Choice>
              <mc:Fallback>
                <p:oleObj name="Equation" r:id="rId4" imgW="914400" imgH="181440" progId="Equation.DSMT4">
                  <p:embed/>
                  <p:pic>
                    <p:nvPicPr>
                      <p:cNvPr id="0" name=""/>
                      <p:cNvPicPr/>
                      <p:nvPr/>
                    </p:nvPicPr>
                    <p:blipFill>
                      <a:blip r:embed="rId5"/>
                      <a:stretch>
                        <a:fillRect/>
                      </a:stretch>
                    </p:blipFill>
                    <p:spPr>
                      <a:xfrm>
                        <a:off x="4394200" y="2362200"/>
                        <a:ext cx="914400" cy="180975"/>
                      </a:xfrm>
                      <a:prstGeom prst="rect">
                        <a:avLst/>
                      </a:prstGeom>
                    </p:spPr>
                  </p:pic>
                </p:oleObj>
              </mc:Fallback>
            </mc:AlternateContent>
          </a:graphicData>
        </a:graphic>
      </p:graphicFrame>
      <p:grpSp>
        <p:nvGrpSpPr>
          <p:cNvPr id="21" name="Group 20">
            <a:extLst>
              <a:ext uri="{FF2B5EF4-FFF2-40B4-BE49-F238E27FC236}">
                <a16:creationId xmlns:a16="http://schemas.microsoft.com/office/drawing/2014/main" id="{A43A3AF5-CC76-4484-8E4E-A3573DF5EA6D}"/>
              </a:ext>
            </a:extLst>
          </p:cNvPr>
          <p:cNvGrpSpPr/>
          <p:nvPr/>
        </p:nvGrpSpPr>
        <p:grpSpPr>
          <a:xfrm>
            <a:off x="2066922" y="3348509"/>
            <a:ext cx="8058155" cy="806935"/>
            <a:chOff x="542922" y="1736761"/>
            <a:chExt cx="8058155" cy="806935"/>
          </a:xfrm>
          <a:solidFill>
            <a:srgbClr val="627981"/>
          </a:solidFill>
        </p:grpSpPr>
        <p:sp>
          <p:nvSpPr>
            <p:cNvPr id="22" name="Rectangle 21">
              <a:extLst>
                <a:ext uri="{FF2B5EF4-FFF2-40B4-BE49-F238E27FC236}">
                  <a16:creationId xmlns:a16="http://schemas.microsoft.com/office/drawing/2014/main" id="{56725553-E37D-44AD-B738-187CA078ACE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F4133B2B-0F53-4767-BFE8-A26562B5F122}"/>
                </a:ext>
              </a:extLst>
            </p:cNvPr>
            <p:cNvSpPr txBox="1"/>
            <p:nvPr/>
          </p:nvSpPr>
          <p:spPr>
            <a:xfrm>
              <a:off x="542922"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To calculate real GDP, we take the quantities of goods and services produced in each year and multiply them by their base year price.</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grpSp>
        <p:nvGrpSpPr>
          <p:cNvPr id="12" name="Group 11">
            <a:extLst>
              <a:ext uri="{FF2B5EF4-FFF2-40B4-BE49-F238E27FC236}">
                <a16:creationId xmlns:a16="http://schemas.microsoft.com/office/drawing/2014/main" id="{3062F619-D475-4953-9452-6BEB889FBCC1}"/>
              </a:ext>
            </a:extLst>
          </p:cNvPr>
          <p:cNvGrpSpPr/>
          <p:nvPr/>
        </p:nvGrpSpPr>
        <p:grpSpPr>
          <a:xfrm>
            <a:off x="2066922" y="1405905"/>
            <a:ext cx="8058155" cy="1062231"/>
            <a:chOff x="542922" y="1736761"/>
            <a:chExt cx="8058155" cy="1062231"/>
          </a:xfrm>
          <a:solidFill>
            <a:srgbClr val="627981"/>
          </a:solidFill>
        </p:grpSpPr>
        <p:sp>
          <p:nvSpPr>
            <p:cNvPr id="13" name="Rectangle 12">
              <a:extLst>
                <a:ext uri="{FF2B5EF4-FFF2-40B4-BE49-F238E27FC236}">
                  <a16:creationId xmlns:a16="http://schemas.microsoft.com/office/drawing/2014/main" id="{57BC5FFA-EF37-4F09-99DC-583DD59C1369}"/>
                </a:ext>
              </a:extLst>
            </p:cNvPr>
            <p:cNvSpPr/>
            <p:nvPr/>
          </p:nvSpPr>
          <p:spPr>
            <a:xfrm>
              <a:off x="542923" y="1736761"/>
              <a:ext cx="8058154" cy="10622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B182B568-CE85-4AF6-AC0A-4029EFC86DA8}"/>
                </a:ext>
              </a:extLst>
            </p:cNvPr>
            <p:cNvSpPr txBox="1"/>
            <p:nvPr/>
          </p:nvSpPr>
          <p:spPr>
            <a:xfrm>
              <a:off x="542922" y="1783329"/>
              <a:ext cx="7961981" cy="1015663"/>
            </a:xfrm>
            <a:prstGeom prst="rect">
              <a:avLst/>
            </a:prstGeom>
            <a:grpFill/>
          </p:spPr>
          <p:txBody>
            <a:bodyPr wrap="square" rtlCol="0">
              <a:spAutoFit/>
            </a:bodyPr>
            <a:lstStyle/>
            <a:p>
              <a:pPr algn="ctr"/>
              <a:r>
                <a:rPr lang="en-US" sz="2000" dirty="0">
                  <a:solidFill>
                    <a:schemeClr val="bg1"/>
                  </a:solidFill>
                </a:rPr>
                <a:t>In this example, real GDP is constructed using prices that existed in 2012. Any year can be used as the base year. In 2012, the nominal GDP (in billions of dollars) was $16,197.0, and the price index was 100.</a:t>
              </a:r>
            </a:p>
          </p:txBody>
        </p:sp>
      </p:grpSp>
      <p:grpSp>
        <p:nvGrpSpPr>
          <p:cNvPr id="133" name="Google Shape;133;p4"/>
          <p:cNvGrpSpPr/>
          <p:nvPr/>
        </p:nvGrpSpPr>
        <p:grpSpPr>
          <a:xfrm>
            <a:off x="1524001" y="338445"/>
            <a:ext cx="9144001" cy="6332628"/>
            <a:chOff x="-1" y="463132"/>
            <a:chExt cx="9144001" cy="6332628"/>
          </a:xfrm>
        </p:grpSpPr>
        <p:sp>
          <p:nvSpPr>
            <p:cNvPr id="134" name="Google Shape;134;p4"/>
            <p:cNvSpPr txBox="1"/>
            <p:nvPr/>
          </p:nvSpPr>
          <p:spPr>
            <a:xfrm>
              <a:off x="-1" y="463132"/>
              <a:ext cx="914400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The Role of the Base Year</a:t>
              </a:r>
              <a:endParaRPr dirty="0"/>
            </a:p>
          </p:txBody>
        </p:sp>
        <p:sp>
          <p:nvSpPr>
            <p:cNvPr id="135" name="Google Shape;135;p4"/>
            <p:cNvSpPr txBox="1"/>
            <p:nvPr/>
          </p:nvSpPr>
          <p:spPr>
            <a:xfrm>
              <a:off x="5477039" y="6241762"/>
              <a:ext cx="3666961"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36" name="Google Shape;136;p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aphicFrame>
        <p:nvGraphicFramePr>
          <p:cNvPr id="2" name="Object 1">
            <a:extLst>
              <a:ext uri="{FF2B5EF4-FFF2-40B4-BE49-F238E27FC236}">
                <a16:creationId xmlns:a16="http://schemas.microsoft.com/office/drawing/2014/main" id="{6F8402C9-4568-457F-80E3-EF9C4AC7DA5E}"/>
              </a:ext>
            </a:extLst>
          </p:cNvPr>
          <p:cNvGraphicFramePr>
            <a:graphicFrameLocks noChangeAspect="1"/>
          </p:cNvGraphicFramePr>
          <p:nvPr/>
        </p:nvGraphicFramePr>
        <p:xfrm>
          <a:off x="4394200" y="2362200"/>
          <a:ext cx="914400" cy="180975"/>
        </p:xfrm>
        <a:graphic>
          <a:graphicData uri="http://schemas.openxmlformats.org/presentationml/2006/ole">
            <mc:AlternateContent xmlns:mc="http://schemas.openxmlformats.org/markup-compatibility/2006">
              <mc:Choice xmlns:v="urn:schemas-microsoft-com:vml" Requires="v">
                <p:oleObj spid="_x0000_s2050" name="Equation" r:id="rId4" imgW="914400" imgH="181440" progId="Equation.DSMT4">
                  <p:embed/>
                </p:oleObj>
              </mc:Choice>
              <mc:Fallback>
                <p:oleObj name="Equation" r:id="rId4" imgW="914400" imgH="181440" progId="Equation.DSMT4">
                  <p:embed/>
                  <p:pic>
                    <p:nvPicPr>
                      <p:cNvPr id="2" name="Object 1">
                        <a:extLst>
                          <a:ext uri="{FF2B5EF4-FFF2-40B4-BE49-F238E27FC236}">
                            <a16:creationId xmlns:a16="http://schemas.microsoft.com/office/drawing/2014/main" id="{6F8402C9-4568-457F-80E3-EF9C4AC7DA5E}"/>
                          </a:ext>
                        </a:extLst>
                      </p:cNvPr>
                      <p:cNvPicPr/>
                      <p:nvPr/>
                    </p:nvPicPr>
                    <p:blipFill>
                      <a:blip r:embed="rId5"/>
                      <a:stretch>
                        <a:fillRect/>
                      </a:stretch>
                    </p:blipFill>
                    <p:spPr>
                      <a:xfrm>
                        <a:off x="4394200" y="2362200"/>
                        <a:ext cx="914400" cy="180975"/>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27CD38A-A4BA-4170-A7AD-A11E947A79CE}"/>
                  </a:ext>
                </a:extLst>
              </p:cNvPr>
              <p:cNvSpPr/>
              <p:nvPr/>
            </p:nvSpPr>
            <p:spPr>
              <a:xfrm>
                <a:off x="2066923" y="2713602"/>
                <a:ext cx="8058154" cy="3648939"/>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m:rPr>
                          <m:nor/>
                        </m:rPr>
                        <a:rPr lang="en-US" sz="1800" i="0" smtClean="0">
                          <a:solidFill>
                            <a:schemeClr val="bg1"/>
                          </a:solidFill>
                          <a:latin typeface="Calibri" panose="020F0502020204030204" pitchFamily="34" charset="0"/>
                          <a:cs typeface="Calibri" panose="020F0502020204030204" pitchFamily="34" charset="0"/>
                        </a:rPr>
                        <m:t>GDP</m:t>
                      </m:r>
                      <m:r>
                        <m:rPr>
                          <m:nor/>
                        </m:rPr>
                        <a:rPr lang="en-US" sz="1800" i="0" smtClean="0">
                          <a:solidFill>
                            <a:schemeClr val="bg1"/>
                          </a:solidFill>
                          <a:latin typeface="Calibri" panose="020F0502020204030204" pitchFamily="34" charset="0"/>
                          <a:cs typeface="Calibri" panose="020F0502020204030204" pitchFamily="34" charset="0"/>
                        </a:rPr>
                        <m:t> </m:t>
                      </m:r>
                      <m:r>
                        <m:rPr>
                          <m:nor/>
                        </m:rPr>
                        <a:rPr lang="en-US" sz="1800" b="0" i="0" smtClean="0">
                          <a:solidFill>
                            <a:schemeClr val="bg1"/>
                          </a:solidFill>
                          <a:latin typeface="Calibri" panose="020F0502020204030204" pitchFamily="34" charset="0"/>
                          <a:cs typeface="Calibri" panose="020F0502020204030204" pitchFamily="34" charset="0"/>
                        </a:rPr>
                        <m:t>d</m:t>
                      </m:r>
                      <m:r>
                        <m:rPr>
                          <m:nor/>
                        </m:rPr>
                        <a:rPr lang="en-US" sz="1800" i="0" smtClean="0">
                          <a:solidFill>
                            <a:schemeClr val="bg1"/>
                          </a:solidFill>
                          <a:latin typeface="Calibri" panose="020F0502020204030204" pitchFamily="34" charset="0"/>
                          <a:cs typeface="Calibri" panose="020F0502020204030204" pitchFamily="34" charset="0"/>
                        </a:rPr>
                        <m:t>eflator</m:t>
                      </m:r>
                      <m:r>
                        <m:rPr>
                          <m:nor/>
                        </m:rPr>
                        <a:rPr lang="en-US" sz="1800" i="0" smtClean="0">
                          <a:solidFill>
                            <a:schemeClr val="bg1"/>
                          </a:solidFill>
                          <a:latin typeface="Calibri" panose="020F0502020204030204" pitchFamily="34" charset="0"/>
                          <a:cs typeface="Calibri" panose="020F0502020204030204" pitchFamily="34" charset="0"/>
                        </a:rPr>
                        <m:t> = </m:t>
                      </m:r>
                      <m:d>
                        <m:dPr>
                          <m:ctrlPr>
                            <a:rPr lang="en-US" sz="1800" i="1">
                              <a:solidFill>
                                <a:schemeClr val="bg1"/>
                              </a:solidFill>
                              <a:latin typeface="Cambria Math" panose="02040503050406030204" pitchFamily="18" charset="0"/>
                              <a:cs typeface="Calibri" panose="020F0502020204030204" pitchFamily="34" charset="0"/>
                            </a:rPr>
                          </m:ctrlPr>
                        </m:dPr>
                        <m:e>
                          <m:f>
                            <m:fPr>
                              <m:ctrlPr>
                                <a:rPr lang="en-US" sz="1800" i="1">
                                  <a:solidFill>
                                    <a:schemeClr val="bg1"/>
                                  </a:solidFill>
                                  <a:latin typeface="Cambria Math" panose="02040503050406030204" pitchFamily="18" charset="0"/>
                                </a:rPr>
                              </m:ctrlPr>
                            </m:fPr>
                            <m:num>
                              <m:r>
                                <m:rPr>
                                  <m:nor/>
                                </m:rPr>
                                <a:rPr lang="en-US" sz="1800" b="0" i="0" smtClean="0">
                                  <a:solidFill>
                                    <a:schemeClr val="bg1"/>
                                  </a:solidFill>
                                  <a:latin typeface="Cambria Math" panose="02040503050406030204" pitchFamily="18" charset="0"/>
                                </a:rPr>
                                <m:t>n</m:t>
                              </m:r>
                              <m:r>
                                <m:rPr>
                                  <m:nor/>
                                </m:rPr>
                                <a:rPr lang="en-US" sz="1800" i="0">
                                  <a:solidFill>
                                    <a:schemeClr val="bg1"/>
                                  </a:solidFill>
                                  <a:latin typeface="Calibri" panose="020F0502020204030204" pitchFamily="34" charset="0"/>
                                  <a:cs typeface="Calibri" panose="020F0502020204030204" pitchFamily="34" charset="0"/>
                                </a:rPr>
                                <m:t>ominal</m:t>
                              </m:r>
                              <m:r>
                                <m:rPr>
                                  <m:nor/>
                                </m:rPr>
                                <a:rPr lang="en-US" sz="1800" i="0">
                                  <a:solidFill>
                                    <a:schemeClr val="bg1"/>
                                  </a:solidFill>
                                  <a:latin typeface="Calibri" panose="020F0502020204030204" pitchFamily="34" charset="0"/>
                                  <a:cs typeface="Calibri" panose="020F0502020204030204" pitchFamily="34" charset="0"/>
                                </a:rPr>
                                <m:t> </m:t>
                              </m:r>
                              <m:r>
                                <m:rPr>
                                  <m:nor/>
                                </m:rPr>
                                <a:rPr lang="en-US" sz="1800" i="0">
                                  <a:solidFill>
                                    <a:schemeClr val="bg1"/>
                                  </a:solidFill>
                                  <a:latin typeface="Calibri" panose="020F0502020204030204" pitchFamily="34" charset="0"/>
                                  <a:cs typeface="Calibri" panose="020F0502020204030204" pitchFamily="34" charset="0"/>
                                </a:rPr>
                                <m:t>GDP</m:t>
                              </m:r>
                            </m:num>
                            <m:den>
                              <m:r>
                                <m:rPr>
                                  <m:nor/>
                                </m:rPr>
                                <a:rPr lang="en-US" sz="1800" b="0" i="0" smtClean="0">
                                  <a:solidFill>
                                    <a:schemeClr val="bg1"/>
                                  </a:solidFill>
                                  <a:latin typeface="Cambria Math" panose="02040503050406030204" pitchFamily="18" charset="0"/>
                                  <a:cs typeface="Calibri" panose="020F0502020204030204" pitchFamily="34" charset="0"/>
                                </a:rPr>
                                <m:t>r</m:t>
                              </m:r>
                              <m:r>
                                <m:rPr>
                                  <m:nor/>
                                </m:rPr>
                                <a:rPr lang="en-US" sz="1800" i="0">
                                  <a:solidFill>
                                    <a:schemeClr val="bg1"/>
                                  </a:solidFill>
                                  <a:latin typeface="Calibri" panose="020F0502020204030204" pitchFamily="34" charset="0"/>
                                  <a:cs typeface="Calibri" panose="020F0502020204030204" pitchFamily="34" charset="0"/>
                                </a:rPr>
                                <m:t>eal</m:t>
                              </m:r>
                              <m:r>
                                <m:rPr>
                                  <m:nor/>
                                </m:rPr>
                                <a:rPr lang="en-US" sz="1800" i="0">
                                  <a:solidFill>
                                    <a:schemeClr val="bg1"/>
                                  </a:solidFill>
                                  <a:latin typeface="Calibri" panose="020F0502020204030204" pitchFamily="34" charset="0"/>
                                  <a:cs typeface="Calibri" panose="020F0502020204030204" pitchFamily="34" charset="0"/>
                                </a:rPr>
                                <m:t> </m:t>
                              </m:r>
                              <m:r>
                                <m:rPr>
                                  <m:nor/>
                                </m:rPr>
                                <a:rPr lang="en-US" sz="1800" i="0">
                                  <a:solidFill>
                                    <a:schemeClr val="bg1"/>
                                  </a:solidFill>
                                  <a:latin typeface="Calibri" panose="020F0502020204030204" pitchFamily="34" charset="0"/>
                                  <a:cs typeface="Calibri" panose="020F0502020204030204" pitchFamily="34" charset="0"/>
                                </a:rPr>
                                <m:t>GDP</m:t>
                              </m:r>
                            </m:den>
                          </m:f>
                        </m:e>
                      </m:d>
                      <m:r>
                        <a:rPr lang="en-US" sz="1800" i="1">
                          <a:solidFill>
                            <a:schemeClr val="bg1"/>
                          </a:solidFill>
                          <a:latin typeface="Cambria Math" panose="02040503050406030204" pitchFamily="18" charset="0"/>
                        </a:rPr>
                        <m:t>×100</m:t>
                      </m:r>
                    </m:oMath>
                  </m:oMathPara>
                </a14:m>
                <a:endParaRPr lang="en-US" sz="1800" dirty="0">
                  <a:solidFill>
                    <a:schemeClr val="bg1"/>
                  </a:solidFill>
                  <a:latin typeface="Calibri" panose="020F0502020204030204" pitchFamily="34" charset="0"/>
                </a:endParaRPr>
              </a:p>
              <a:p>
                <a:pPr algn="ctr"/>
                <a:endParaRPr lang="en-US" sz="1800" dirty="0">
                  <a:solidFill>
                    <a:schemeClr val="bg1"/>
                  </a:solidFill>
                  <a:latin typeface="Calibri" panose="020F0502020204030204" pitchFamily="34" charset="0"/>
                </a:endParaRPr>
              </a:p>
              <a:p>
                <a:pPr algn="ctr"/>
                <a:r>
                  <a:rPr lang="en-US" sz="1800" dirty="0">
                    <a:solidFill>
                      <a:schemeClr val="bg1"/>
                    </a:solidFill>
                    <a:latin typeface="Calibri" panose="020F0502020204030204" pitchFamily="34" charset="0"/>
                  </a:rPr>
                  <a:t>Rearrange the formula and use the data from 2012:</a:t>
                </a:r>
              </a:p>
              <a:p>
                <a:pPr algn="ctr"/>
                <a:endParaRPr lang="en-US"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real GDP= </a:t>
                </a:r>
                <a14:m>
                  <m:oMath xmlns:m="http://schemas.openxmlformats.org/officeDocument/2006/math">
                    <m:f>
                      <m:fPr>
                        <m:ctrlPr>
                          <a:rPr lang="en-US" i="1" smtClean="0">
                            <a:solidFill>
                              <a:schemeClr val="bg1"/>
                            </a:solidFill>
                            <a:latin typeface="Cambria Math" panose="02040503050406030204" pitchFamily="18" charset="0"/>
                          </a:rPr>
                        </m:ctrlPr>
                      </m:fPr>
                      <m:num>
                        <m:r>
                          <m:rPr>
                            <m:nor/>
                          </m:rPr>
                          <a:rPr lang="en-US" b="0" i="0" smtClean="0">
                            <a:solidFill>
                              <a:schemeClr val="bg1"/>
                            </a:solidFill>
                            <a:latin typeface="Cambria Math" panose="02040503050406030204" pitchFamily="18" charset="0"/>
                          </a:rPr>
                          <m:t>nominal</m:t>
                        </m:r>
                        <m:r>
                          <m:rPr>
                            <m:nor/>
                          </m:rPr>
                          <a:rPr lang="en-US" b="0" i="0" smtClean="0">
                            <a:solidFill>
                              <a:schemeClr val="bg1"/>
                            </a:solidFill>
                            <a:latin typeface="Cambria Math" panose="02040503050406030204" pitchFamily="18" charset="0"/>
                          </a:rPr>
                          <m:t> </m:t>
                        </m:r>
                        <m:r>
                          <m:rPr>
                            <m:nor/>
                          </m:rPr>
                          <a:rPr lang="en-US" b="0" i="0" smtClean="0">
                            <a:solidFill>
                              <a:schemeClr val="bg1"/>
                            </a:solidFill>
                            <a:latin typeface="Cambria Math" panose="02040503050406030204" pitchFamily="18" charset="0"/>
                          </a:rPr>
                          <m:t>GDP</m:t>
                        </m:r>
                      </m:num>
                      <m:den>
                        <m:r>
                          <m:rPr>
                            <m:nor/>
                          </m:rPr>
                          <a:rPr lang="en-US" b="0" i="0" smtClean="0">
                            <a:solidFill>
                              <a:schemeClr val="bg1"/>
                            </a:solidFill>
                            <a:latin typeface="Cambria Math" panose="02040503050406030204" pitchFamily="18" charset="0"/>
                          </a:rPr>
                          <m:t>GDP</m:t>
                        </m:r>
                        <m:r>
                          <m:rPr>
                            <m:nor/>
                          </m:rPr>
                          <a:rPr lang="en-US" b="0" i="0" smtClean="0">
                            <a:solidFill>
                              <a:schemeClr val="bg1"/>
                            </a:solidFill>
                            <a:latin typeface="Cambria Math" panose="02040503050406030204" pitchFamily="18" charset="0"/>
                          </a:rPr>
                          <m:t> </m:t>
                        </m:r>
                        <m:r>
                          <m:rPr>
                            <m:nor/>
                          </m:rPr>
                          <a:rPr lang="en-US" b="0" i="0" smtClean="0">
                            <a:solidFill>
                              <a:schemeClr val="bg1"/>
                            </a:solidFill>
                            <a:latin typeface="Cambria Math" panose="02040503050406030204" pitchFamily="18" charset="0"/>
                          </a:rPr>
                          <m:t>d</m:t>
                        </m:r>
                        <m:r>
                          <m:rPr>
                            <m:nor/>
                          </m:rPr>
                          <a:rPr lang="en-US" b="0" i="0" smtClean="0">
                            <a:solidFill>
                              <a:schemeClr val="bg1"/>
                            </a:solidFill>
                            <a:latin typeface="Calibri" panose="020F0502020204030204" pitchFamily="34" charset="0"/>
                            <a:cs typeface="Calibri" panose="020F0502020204030204" pitchFamily="34" charset="0"/>
                          </a:rPr>
                          <m:t>eflator</m:t>
                        </m:r>
                        <m:r>
                          <m:rPr>
                            <m:nor/>
                          </m:rPr>
                          <a:rPr lang="en-US" b="0" i="0" smtClean="0">
                            <a:solidFill>
                              <a:schemeClr val="bg1"/>
                            </a:solidFill>
                            <a:latin typeface="Cambria Math" panose="02040503050406030204" pitchFamily="18" charset="0"/>
                          </a:rPr>
                          <m:t>/100</m:t>
                        </m:r>
                      </m:den>
                    </m:f>
                  </m:oMath>
                </a14:m>
                <a:endParaRPr lang="en-US" sz="1800" dirty="0">
                  <a:solidFill>
                    <a:schemeClr val="bg1"/>
                  </a:solidFill>
                  <a:latin typeface="Calibri" panose="020F0502020204030204" pitchFamily="34" charset="0"/>
                </a:endParaRPr>
              </a:p>
              <a:p>
                <a:pPr algn="ctr"/>
                <a:endParaRPr lang="en-US" sz="1800"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real GDP= </a:t>
                </a:r>
                <a14:m>
                  <m:oMath xmlns:m="http://schemas.openxmlformats.org/officeDocument/2006/math">
                    <m:f>
                      <m:fPr>
                        <m:ctrlPr>
                          <a:rPr lang="en-US" i="1" smtClean="0">
                            <a:solidFill>
                              <a:schemeClr val="bg1"/>
                            </a:solidFill>
                            <a:latin typeface="Cambria Math" panose="02040503050406030204" pitchFamily="18" charset="0"/>
                          </a:rPr>
                        </m:ctrlPr>
                      </m:fPr>
                      <m:num>
                        <m:r>
                          <m:rPr>
                            <m:nor/>
                          </m:rPr>
                          <a:rPr lang="en-US" b="0" i="0" smtClean="0">
                            <a:solidFill>
                              <a:schemeClr val="bg1"/>
                            </a:solidFill>
                            <a:latin typeface="Cambria Math" panose="02040503050406030204" pitchFamily="18" charset="0"/>
                          </a:rPr>
                          <m:t>$16,197.0 </m:t>
                        </m:r>
                        <m:r>
                          <m:rPr>
                            <m:nor/>
                          </m:rPr>
                          <a:rPr lang="en-US" b="0" i="0" smtClean="0">
                            <a:solidFill>
                              <a:schemeClr val="bg1"/>
                            </a:solidFill>
                            <a:latin typeface="Cambria Math" panose="02040503050406030204" pitchFamily="18" charset="0"/>
                          </a:rPr>
                          <m:t>billion</m:t>
                        </m:r>
                      </m:num>
                      <m:den>
                        <m:r>
                          <m:rPr>
                            <m:nor/>
                          </m:rPr>
                          <a:rPr lang="en-US" b="0" i="0" smtClean="0">
                            <a:solidFill>
                              <a:schemeClr val="bg1"/>
                            </a:solidFill>
                            <a:latin typeface="Cambria Math" panose="02040503050406030204" pitchFamily="18" charset="0"/>
                          </a:rPr>
                          <m:t>100/100</m:t>
                        </m:r>
                      </m:den>
                    </m:f>
                  </m:oMath>
                </a14:m>
                <a:endParaRPr lang="en-US" sz="1800" dirty="0">
                  <a:solidFill>
                    <a:schemeClr val="bg1"/>
                  </a:solidFill>
                  <a:latin typeface="Calibri" panose="020F0502020204030204" pitchFamily="34" charset="0"/>
                </a:endParaRPr>
              </a:p>
              <a:p>
                <a:pPr algn="ctr"/>
                <a:endParaRPr lang="en-US" sz="1800"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real GDP= </a:t>
                </a:r>
                <a14:m>
                  <m:oMath xmlns:m="http://schemas.openxmlformats.org/officeDocument/2006/math">
                    <m:r>
                      <m:rPr>
                        <m:nor/>
                      </m:rPr>
                      <a:rPr lang="en-US" i="0" smtClean="0">
                        <a:solidFill>
                          <a:schemeClr val="bg1"/>
                        </a:solidFill>
                        <a:latin typeface="Cambria Math" panose="02040503050406030204" pitchFamily="18" charset="0"/>
                      </a:rPr>
                      <m:t>$</m:t>
                    </m:r>
                    <m:r>
                      <m:rPr>
                        <m:nor/>
                      </m:rPr>
                      <a:rPr lang="en-US" b="0" i="0" smtClean="0">
                        <a:solidFill>
                          <a:schemeClr val="bg1"/>
                        </a:solidFill>
                        <a:latin typeface="Cambria Math" panose="02040503050406030204" pitchFamily="18" charset="0"/>
                      </a:rPr>
                      <m:t>16,197.0 </m:t>
                    </m:r>
                    <m:r>
                      <m:rPr>
                        <m:nor/>
                      </m:rPr>
                      <a:rPr lang="en-US" b="0" i="0" smtClean="0">
                        <a:solidFill>
                          <a:schemeClr val="bg1"/>
                        </a:solidFill>
                        <a:latin typeface="Cambria Math" panose="02040503050406030204" pitchFamily="18" charset="0"/>
                      </a:rPr>
                      <m:t>billion</m:t>
                    </m:r>
                  </m:oMath>
                </a14:m>
                <a:endParaRPr lang="en-US" sz="1800" dirty="0">
                  <a:solidFill>
                    <a:schemeClr val="bg1"/>
                  </a:solidFill>
                  <a:latin typeface="Calibri" panose="020F0502020204030204" pitchFamily="34" charset="0"/>
                  <a:cs typeface="Calibri" panose="020F0502020204030204" pitchFamily="34" charset="0"/>
                </a:endParaRPr>
              </a:p>
              <a:p>
                <a:pPr algn="ctr"/>
                <a:endParaRPr lang="en-US" sz="1800" dirty="0">
                  <a:solidFill>
                    <a:schemeClr val="bg1"/>
                  </a:solidFill>
                  <a:latin typeface="Calibri" panose="020F0502020204030204" pitchFamily="34" charset="0"/>
                  <a:cs typeface="Calibri" panose="020F0502020204030204" pitchFamily="34" charset="0"/>
                </a:endParaRPr>
              </a:p>
            </p:txBody>
          </p:sp>
        </mc:Choice>
        <mc:Fallback xmlns="">
          <p:sp>
            <p:nvSpPr>
              <p:cNvPr id="3" name="Rectangle 2">
                <a:extLst>
                  <a:ext uri="{FF2B5EF4-FFF2-40B4-BE49-F238E27FC236}">
                    <a16:creationId xmlns:a16="http://schemas.microsoft.com/office/drawing/2014/main" id="{B27CD38A-A4BA-4170-A7AD-A11E947A79CE}"/>
                  </a:ext>
                </a:extLst>
              </p:cNvPr>
              <p:cNvSpPr>
                <a:spLocks noRot="1" noChangeAspect="1" noMove="1" noResize="1" noEditPoints="1" noAdjustHandles="1" noChangeArrowheads="1" noChangeShapeType="1" noTextEdit="1"/>
              </p:cNvSpPr>
              <p:nvPr/>
            </p:nvSpPr>
            <p:spPr>
              <a:xfrm>
                <a:off x="2066923" y="2713602"/>
                <a:ext cx="8058154" cy="3648939"/>
              </a:xfrm>
              <a:prstGeom prst="rect">
                <a:avLst/>
              </a:prstGeom>
              <a:blipFill>
                <a:blip r:embed="rId6"/>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403879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grpSp>
        <p:nvGrpSpPr>
          <p:cNvPr id="12" name="Group 11">
            <a:extLst>
              <a:ext uri="{FF2B5EF4-FFF2-40B4-BE49-F238E27FC236}">
                <a16:creationId xmlns:a16="http://schemas.microsoft.com/office/drawing/2014/main" id="{3062F619-D475-4953-9452-6BEB889FBCC1}"/>
              </a:ext>
            </a:extLst>
          </p:cNvPr>
          <p:cNvGrpSpPr/>
          <p:nvPr/>
        </p:nvGrpSpPr>
        <p:grpSpPr>
          <a:xfrm>
            <a:off x="2066922" y="1267599"/>
            <a:ext cx="8058155" cy="1062231"/>
            <a:chOff x="542922" y="1736761"/>
            <a:chExt cx="8058155" cy="1062231"/>
          </a:xfrm>
          <a:solidFill>
            <a:srgbClr val="627981"/>
          </a:solidFill>
        </p:grpSpPr>
        <p:sp>
          <p:nvSpPr>
            <p:cNvPr id="13" name="Rectangle 12">
              <a:extLst>
                <a:ext uri="{FF2B5EF4-FFF2-40B4-BE49-F238E27FC236}">
                  <a16:creationId xmlns:a16="http://schemas.microsoft.com/office/drawing/2014/main" id="{57BC5FFA-EF37-4F09-99DC-583DD59C1369}"/>
                </a:ext>
              </a:extLst>
            </p:cNvPr>
            <p:cNvSpPr/>
            <p:nvPr/>
          </p:nvSpPr>
          <p:spPr>
            <a:xfrm>
              <a:off x="542923" y="1736761"/>
              <a:ext cx="8058154" cy="10622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B182B568-CE85-4AF6-AC0A-4029EFC86DA8}"/>
                </a:ext>
              </a:extLst>
            </p:cNvPr>
            <p:cNvSpPr txBox="1"/>
            <p:nvPr/>
          </p:nvSpPr>
          <p:spPr>
            <a:xfrm>
              <a:off x="542922" y="1783329"/>
              <a:ext cx="7961981" cy="1015663"/>
            </a:xfrm>
            <a:prstGeom prst="rect">
              <a:avLst/>
            </a:prstGeom>
            <a:grpFill/>
          </p:spPr>
          <p:txBody>
            <a:bodyPr wrap="square" rtlCol="0">
              <a:spAutoFit/>
            </a:bodyPr>
            <a:lstStyle/>
            <a:p>
              <a:pPr algn="ctr"/>
              <a:r>
                <a:rPr lang="en-US" sz="2000" dirty="0">
                  <a:solidFill>
                    <a:schemeClr val="bg1"/>
                  </a:solidFill>
                </a:rPr>
                <a:t>In this example, real GDP is constructed using prices that existed in 2012. Any year can be used as the base year. In 2012, the nominal GDP (in billions of dollars) was $16,197.0, and the price index was 100.</a:t>
              </a:r>
            </a:p>
          </p:txBody>
        </p:sp>
      </p:grpSp>
      <p:grpSp>
        <p:nvGrpSpPr>
          <p:cNvPr id="133" name="Google Shape;133;p4"/>
          <p:cNvGrpSpPr/>
          <p:nvPr/>
        </p:nvGrpSpPr>
        <p:grpSpPr>
          <a:xfrm>
            <a:off x="1524001" y="338445"/>
            <a:ext cx="9144001" cy="6332628"/>
            <a:chOff x="-1" y="463132"/>
            <a:chExt cx="9144001" cy="6332628"/>
          </a:xfrm>
        </p:grpSpPr>
        <p:sp>
          <p:nvSpPr>
            <p:cNvPr id="134" name="Google Shape;134;p4"/>
            <p:cNvSpPr txBox="1"/>
            <p:nvPr/>
          </p:nvSpPr>
          <p:spPr>
            <a:xfrm>
              <a:off x="-1" y="463132"/>
              <a:ext cx="914400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The Role of the Base Year</a:t>
              </a:r>
              <a:endParaRPr dirty="0"/>
            </a:p>
          </p:txBody>
        </p:sp>
        <p:sp>
          <p:nvSpPr>
            <p:cNvPr id="135" name="Google Shape;135;p4"/>
            <p:cNvSpPr txBox="1"/>
            <p:nvPr/>
          </p:nvSpPr>
          <p:spPr>
            <a:xfrm>
              <a:off x="5477039" y="6241762"/>
              <a:ext cx="3666961"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36" name="Google Shape;136;p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aphicFrame>
        <p:nvGraphicFramePr>
          <p:cNvPr id="2" name="Object 1">
            <a:extLst>
              <a:ext uri="{FF2B5EF4-FFF2-40B4-BE49-F238E27FC236}">
                <a16:creationId xmlns:a16="http://schemas.microsoft.com/office/drawing/2014/main" id="{6F8402C9-4568-457F-80E3-EF9C4AC7DA5E}"/>
              </a:ext>
            </a:extLst>
          </p:cNvPr>
          <p:cNvGraphicFramePr>
            <a:graphicFrameLocks noChangeAspect="1"/>
          </p:cNvGraphicFramePr>
          <p:nvPr/>
        </p:nvGraphicFramePr>
        <p:xfrm>
          <a:off x="4394200" y="2362200"/>
          <a:ext cx="914400" cy="180975"/>
        </p:xfrm>
        <a:graphic>
          <a:graphicData uri="http://schemas.openxmlformats.org/presentationml/2006/ole">
            <mc:AlternateContent xmlns:mc="http://schemas.openxmlformats.org/markup-compatibility/2006">
              <mc:Choice xmlns:v="urn:schemas-microsoft-com:vml" Requires="v">
                <p:oleObj spid="_x0000_s3074" name="Equation" r:id="rId4" imgW="914400" imgH="181440" progId="Equation.DSMT4">
                  <p:embed/>
                </p:oleObj>
              </mc:Choice>
              <mc:Fallback>
                <p:oleObj name="Equation" r:id="rId4" imgW="914400" imgH="181440" progId="Equation.DSMT4">
                  <p:embed/>
                  <p:pic>
                    <p:nvPicPr>
                      <p:cNvPr id="2" name="Object 1">
                        <a:extLst>
                          <a:ext uri="{FF2B5EF4-FFF2-40B4-BE49-F238E27FC236}">
                            <a16:creationId xmlns:a16="http://schemas.microsoft.com/office/drawing/2014/main" id="{6F8402C9-4568-457F-80E3-EF9C4AC7DA5E}"/>
                          </a:ext>
                        </a:extLst>
                      </p:cNvPr>
                      <p:cNvPicPr/>
                      <p:nvPr/>
                    </p:nvPicPr>
                    <p:blipFill>
                      <a:blip r:embed="rId5"/>
                      <a:stretch>
                        <a:fillRect/>
                      </a:stretch>
                    </p:blipFill>
                    <p:spPr>
                      <a:xfrm>
                        <a:off x="4394200" y="2362200"/>
                        <a:ext cx="914400" cy="180975"/>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B27CD38A-A4BA-4170-A7AD-A11E947A79CE}"/>
                  </a:ext>
                </a:extLst>
              </p:cNvPr>
              <p:cNvSpPr/>
              <p:nvPr/>
            </p:nvSpPr>
            <p:spPr>
              <a:xfrm>
                <a:off x="2066923" y="2452687"/>
                <a:ext cx="8058154" cy="425666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
                    </m:oMathParaPr>
                    <m:oMath xmlns:m="http://schemas.openxmlformats.org/officeDocument/2006/math">
                      <m:r>
                        <m:rPr>
                          <m:nor/>
                        </m:rPr>
                        <a:rPr lang="en-US" sz="1800" i="0" smtClean="0">
                          <a:solidFill>
                            <a:schemeClr val="bg1"/>
                          </a:solidFill>
                          <a:latin typeface="Calibri" panose="020F0502020204030204" pitchFamily="34" charset="0"/>
                          <a:cs typeface="Calibri" panose="020F0502020204030204" pitchFamily="34" charset="0"/>
                        </a:rPr>
                        <m:t>GDP</m:t>
                      </m:r>
                      <m:r>
                        <m:rPr>
                          <m:nor/>
                        </m:rPr>
                        <a:rPr lang="en-US" sz="1800" i="0" smtClean="0">
                          <a:solidFill>
                            <a:schemeClr val="bg1"/>
                          </a:solidFill>
                          <a:latin typeface="Calibri" panose="020F0502020204030204" pitchFamily="34" charset="0"/>
                          <a:cs typeface="Calibri" panose="020F0502020204030204" pitchFamily="34" charset="0"/>
                        </a:rPr>
                        <m:t> </m:t>
                      </m:r>
                      <m:r>
                        <m:rPr>
                          <m:nor/>
                        </m:rPr>
                        <a:rPr lang="en-US" sz="1800" b="0" i="0" smtClean="0">
                          <a:solidFill>
                            <a:schemeClr val="bg1"/>
                          </a:solidFill>
                          <a:latin typeface="Calibri" panose="020F0502020204030204" pitchFamily="34" charset="0"/>
                          <a:cs typeface="Calibri" panose="020F0502020204030204" pitchFamily="34" charset="0"/>
                        </a:rPr>
                        <m:t>d</m:t>
                      </m:r>
                      <m:r>
                        <m:rPr>
                          <m:nor/>
                        </m:rPr>
                        <a:rPr lang="en-US" sz="1800" i="0" smtClean="0">
                          <a:solidFill>
                            <a:schemeClr val="bg1"/>
                          </a:solidFill>
                          <a:latin typeface="Calibri" panose="020F0502020204030204" pitchFamily="34" charset="0"/>
                          <a:cs typeface="Calibri" panose="020F0502020204030204" pitchFamily="34" charset="0"/>
                        </a:rPr>
                        <m:t>eflator</m:t>
                      </m:r>
                      <m:r>
                        <m:rPr>
                          <m:nor/>
                        </m:rPr>
                        <a:rPr lang="en-US" sz="1800" i="0" smtClean="0">
                          <a:solidFill>
                            <a:schemeClr val="bg1"/>
                          </a:solidFill>
                          <a:latin typeface="Calibri" panose="020F0502020204030204" pitchFamily="34" charset="0"/>
                          <a:cs typeface="Calibri" panose="020F0502020204030204" pitchFamily="34" charset="0"/>
                        </a:rPr>
                        <m:t> = </m:t>
                      </m:r>
                      <m:d>
                        <m:dPr>
                          <m:ctrlPr>
                            <a:rPr lang="en-US" sz="1800" i="1">
                              <a:solidFill>
                                <a:schemeClr val="bg1"/>
                              </a:solidFill>
                              <a:latin typeface="Cambria Math" panose="02040503050406030204" pitchFamily="18" charset="0"/>
                              <a:cs typeface="Calibri" panose="020F0502020204030204" pitchFamily="34" charset="0"/>
                            </a:rPr>
                          </m:ctrlPr>
                        </m:dPr>
                        <m:e>
                          <m:f>
                            <m:fPr>
                              <m:ctrlPr>
                                <a:rPr lang="en-US" sz="1800" i="1">
                                  <a:solidFill>
                                    <a:schemeClr val="bg1"/>
                                  </a:solidFill>
                                  <a:latin typeface="Cambria Math" panose="02040503050406030204" pitchFamily="18" charset="0"/>
                                </a:rPr>
                              </m:ctrlPr>
                            </m:fPr>
                            <m:num>
                              <m:r>
                                <m:rPr>
                                  <m:nor/>
                                </m:rPr>
                                <a:rPr lang="en-US" sz="1800" b="0" i="0" smtClean="0">
                                  <a:solidFill>
                                    <a:schemeClr val="bg1"/>
                                  </a:solidFill>
                                  <a:latin typeface="Cambria Math" panose="02040503050406030204" pitchFamily="18" charset="0"/>
                                </a:rPr>
                                <m:t>n</m:t>
                              </m:r>
                              <m:r>
                                <m:rPr>
                                  <m:nor/>
                                </m:rPr>
                                <a:rPr lang="en-US" sz="1800" i="0">
                                  <a:solidFill>
                                    <a:schemeClr val="bg1"/>
                                  </a:solidFill>
                                  <a:latin typeface="Calibri" panose="020F0502020204030204" pitchFamily="34" charset="0"/>
                                  <a:cs typeface="Calibri" panose="020F0502020204030204" pitchFamily="34" charset="0"/>
                                </a:rPr>
                                <m:t>ominal</m:t>
                              </m:r>
                              <m:r>
                                <m:rPr>
                                  <m:nor/>
                                </m:rPr>
                                <a:rPr lang="en-US" sz="1800" i="0">
                                  <a:solidFill>
                                    <a:schemeClr val="bg1"/>
                                  </a:solidFill>
                                  <a:latin typeface="Calibri" panose="020F0502020204030204" pitchFamily="34" charset="0"/>
                                  <a:cs typeface="Calibri" panose="020F0502020204030204" pitchFamily="34" charset="0"/>
                                </a:rPr>
                                <m:t> </m:t>
                              </m:r>
                              <m:r>
                                <m:rPr>
                                  <m:nor/>
                                </m:rPr>
                                <a:rPr lang="en-US" sz="1800" i="0">
                                  <a:solidFill>
                                    <a:schemeClr val="bg1"/>
                                  </a:solidFill>
                                  <a:latin typeface="Calibri" panose="020F0502020204030204" pitchFamily="34" charset="0"/>
                                  <a:cs typeface="Calibri" panose="020F0502020204030204" pitchFamily="34" charset="0"/>
                                </a:rPr>
                                <m:t>GDP</m:t>
                              </m:r>
                            </m:num>
                            <m:den>
                              <m:r>
                                <m:rPr>
                                  <m:nor/>
                                </m:rPr>
                                <a:rPr lang="en-US" sz="1800" b="0" i="0" smtClean="0">
                                  <a:solidFill>
                                    <a:schemeClr val="bg1"/>
                                  </a:solidFill>
                                  <a:latin typeface="Cambria Math" panose="02040503050406030204" pitchFamily="18" charset="0"/>
                                  <a:cs typeface="Calibri" panose="020F0502020204030204" pitchFamily="34" charset="0"/>
                                </a:rPr>
                                <m:t>r</m:t>
                              </m:r>
                              <m:r>
                                <m:rPr>
                                  <m:nor/>
                                </m:rPr>
                                <a:rPr lang="en-US" sz="1800" i="0">
                                  <a:solidFill>
                                    <a:schemeClr val="bg1"/>
                                  </a:solidFill>
                                  <a:latin typeface="Calibri" panose="020F0502020204030204" pitchFamily="34" charset="0"/>
                                  <a:cs typeface="Calibri" panose="020F0502020204030204" pitchFamily="34" charset="0"/>
                                </a:rPr>
                                <m:t>eal</m:t>
                              </m:r>
                              <m:r>
                                <m:rPr>
                                  <m:nor/>
                                </m:rPr>
                                <a:rPr lang="en-US" sz="1800" i="0">
                                  <a:solidFill>
                                    <a:schemeClr val="bg1"/>
                                  </a:solidFill>
                                  <a:latin typeface="Calibri" panose="020F0502020204030204" pitchFamily="34" charset="0"/>
                                  <a:cs typeface="Calibri" panose="020F0502020204030204" pitchFamily="34" charset="0"/>
                                </a:rPr>
                                <m:t> </m:t>
                              </m:r>
                              <m:r>
                                <m:rPr>
                                  <m:nor/>
                                </m:rPr>
                                <a:rPr lang="en-US" sz="1800" i="0">
                                  <a:solidFill>
                                    <a:schemeClr val="bg1"/>
                                  </a:solidFill>
                                  <a:latin typeface="Calibri" panose="020F0502020204030204" pitchFamily="34" charset="0"/>
                                  <a:cs typeface="Calibri" panose="020F0502020204030204" pitchFamily="34" charset="0"/>
                                </a:rPr>
                                <m:t>GDP</m:t>
                              </m:r>
                            </m:den>
                          </m:f>
                        </m:e>
                      </m:d>
                      <m:r>
                        <a:rPr lang="en-US" sz="1800" i="1">
                          <a:solidFill>
                            <a:schemeClr val="bg1"/>
                          </a:solidFill>
                          <a:latin typeface="Cambria Math" panose="02040503050406030204" pitchFamily="18" charset="0"/>
                        </a:rPr>
                        <m:t>×100</m:t>
                      </m:r>
                    </m:oMath>
                  </m:oMathPara>
                </a14:m>
                <a:endParaRPr lang="en-US" sz="1800" dirty="0">
                  <a:solidFill>
                    <a:schemeClr val="bg1"/>
                  </a:solidFill>
                  <a:latin typeface="Calibri" panose="020F0502020204030204" pitchFamily="34" charset="0"/>
                </a:endParaRPr>
              </a:p>
              <a:p>
                <a:pPr algn="ctr"/>
                <a:endParaRPr lang="en-US" sz="1800" dirty="0">
                  <a:solidFill>
                    <a:schemeClr val="bg1"/>
                  </a:solidFill>
                  <a:latin typeface="Calibri" panose="020F0502020204030204" pitchFamily="34" charset="0"/>
                </a:endParaRPr>
              </a:p>
              <a:p>
                <a:pPr algn="ctr"/>
                <a:r>
                  <a:rPr lang="en-US" sz="1800" dirty="0">
                    <a:solidFill>
                      <a:schemeClr val="bg1"/>
                    </a:solidFill>
                    <a:latin typeface="Calibri" panose="020F0502020204030204" pitchFamily="34" charset="0"/>
                  </a:rPr>
                  <a:t>Rearrange the formula and use the data from 2012:</a:t>
                </a:r>
              </a:p>
              <a:p>
                <a:pPr algn="ctr"/>
                <a:endParaRPr lang="en-US"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real GDP= </a:t>
                </a:r>
                <a14:m>
                  <m:oMath xmlns:m="http://schemas.openxmlformats.org/officeDocument/2006/math">
                    <m:f>
                      <m:fPr>
                        <m:ctrlPr>
                          <a:rPr lang="en-US" i="1" smtClean="0">
                            <a:solidFill>
                              <a:schemeClr val="bg1"/>
                            </a:solidFill>
                            <a:latin typeface="Cambria Math" panose="02040503050406030204" pitchFamily="18" charset="0"/>
                          </a:rPr>
                        </m:ctrlPr>
                      </m:fPr>
                      <m:num>
                        <m:r>
                          <m:rPr>
                            <m:nor/>
                          </m:rPr>
                          <a:rPr lang="en-US" b="0" i="0" smtClean="0">
                            <a:solidFill>
                              <a:schemeClr val="bg1"/>
                            </a:solidFill>
                            <a:latin typeface="Cambria Math" panose="02040503050406030204" pitchFamily="18" charset="0"/>
                          </a:rPr>
                          <m:t>nominal</m:t>
                        </m:r>
                        <m:r>
                          <m:rPr>
                            <m:nor/>
                          </m:rPr>
                          <a:rPr lang="en-US" b="0" i="0" smtClean="0">
                            <a:solidFill>
                              <a:schemeClr val="bg1"/>
                            </a:solidFill>
                            <a:latin typeface="Cambria Math" panose="02040503050406030204" pitchFamily="18" charset="0"/>
                          </a:rPr>
                          <m:t> </m:t>
                        </m:r>
                        <m:r>
                          <m:rPr>
                            <m:nor/>
                          </m:rPr>
                          <a:rPr lang="en-US" b="0" i="0" smtClean="0">
                            <a:solidFill>
                              <a:schemeClr val="bg1"/>
                            </a:solidFill>
                            <a:latin typeface="Cambria Math" panose="02040503050406030204" pitchFamily="18" charset="0"/>
                          </a:rPr>
                          <m:t>GDP</m:t>
                        </m:r>
                      </m:num>
                      <m:den>
                        <m:r>
                          <m:rPr>
                            <m:nor/>
                          </m:rPr>
                          <a:rPr lang="en-US" b="0" i="0" smtClean="0">
                            <a:solidFill>
                              <a:schemeClr val="bg1"/>
                            </a:solidFill>
                            <a:latin typeface="Cambria Math" panose="02040503050406030204" pitchFamily="18" charset="0"/>
                          </a:rPr>
                          <m:t>GDP</m:t>
                        </m:r>
                        <m:r>
                          <m:rPr>
                            <m:nor/>
                          </m:rPr>
                          <a:rPr lang="en-US" b="0" i="0" smtClean="0">
                            <a:solidFill>
                              <a:schemeClr val="bg1"/>
                            </a:solidFill>
                            <a:latin typeface="Cambria Math" panose="02040503050406030204" pitchFamily="18" charset="0"/>
                          </a:rPr>
                          <m:t> </m:t>
                        </m:r>
                        <m:r>
                          <m:rPr>
                            <m:nor/>
                          </m:rPr>
                          <a:rPr lang="en-US" b="0" i="0" smtClean="0">
                            <a:solidFill>
                              <a:schemeClr val="bg1"/>
                            </a:solidFill>
                            <a:latin typeface="Cambria Math" panose="02040503050406030204" pitchFamily="18" charset="0"/>
                          </a:rPr>
                          <m:t>d</m:t>
                        </m:r>
                        <m:r>
                          <m:rPr>
                            <m:nor/>
                          </m:rPr>
                          <a:rPr lang="en-US" b="0" i="0" smtClean="0">
                            <a:solidFill>
                              <a:schemeClr val="bg1"/>
                            </a:solidFill>
                            <a:latin typeface="Calibri" panose="020F0502020204030204" pitchFamily="34" charset="0"/>
                            <a:cs typeface="Calibri" panose="020F0502020204030204" pitchFamily="34" charset="0"/>
                          </a:rPr>
                          <m:t>eflator</m:t>
                        </m:r>
                        <m:r>
                          <m:rPr>
                            <m:nor/>
                          </m:rPr>
                          <a:rPr lang="en-US" b="0" i="0" smtClean="0">
                            <a:solidFill>
                              <a:schemeClr val="bg1"/>
                            </a:solidFill>
                            <a:latin typeface="Cambria Math" panose="02040503050406030204" pitchFamily="18" charset="0"/>
                          </a:rPr>
                          <m:t>/100</m:t>
                        </m:r>
                      </m:den>
                    </m:f>
                  </m:oMath>
                </a14:m>
                <a:endParaRPr lang="en-US" sz="1800" dirty="0">
                  <a:solidFill>
                    <a:schemeClr val="bg1"/>
                  </a:solidFill>
                  <a:latin typeface="Calibri" panose="020F0502020204030204" pitchFamily="34" charset="0"/>
                </a:endParaRPr>
              </a:p>
              <a:p>
                <a:pPr algn="ctr"/>
                <a:endParaRPr lang="en-US" sz="1800"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real GDP= </a:t>
                </a:r>
                <a14:m>
                  <m:oMath xmlns:m="http://schemas.openxmlformats.org/officeDocument/2006/math">
                    <m:f>
                      <m:fPr>
                        <m:ctrlPr>
                          <a:rPr lang="en-US" i="1" smtClean="0">
                            <a:solidFill>
                              <a:schemeClr val="bg1"/>
                            </a:solidFill>
                            <a:latin typeface="Cambria Math" panose="02040503050406030204" pitchFamily="18" charset="0"/>
                          </a:rPr>
                        </m:ctrlPr>
                      </m:fPr>
                      <m:num>
                        <m:r>
                          <m:rPr>
                            <m:nor/>
                          </m:rPr>
                          <a:rPr lang="en-US" b="0" i="0" smtClean="0">
                            <a:solidFill>
                              <a:schemeClr val="bg1"/>
                            </a:solidFill>
                            <a:latin typeface="Cambria Math" panose="02040503050406030204" pitchFamily="18" charset="0"/>
                          </a:rPr>
                          <m:t>$16,197.0 </m:t>
                        </m:r>
                        <m:r>
                          <m:rPr>
                            <m:nor/>
                          </m:rPr>
                          <a:rPr lang="en-US" b="0" i="0" smtClean="0">
                            <a:solidFill>
                              <a:schemeClr val="bg1"/>
                            </a:solidFill>
                            <a:latin typeface="Cambria Math" panose="02040503050406030204" pitchFamily="18" charset="0"/>
                          </a:rPr>
                          <m:t>billion</m:t>
                        </m:r>
                      </m:num>
                      <m:den>
                        <m:r>
                          <m:rPr>
                            <m:nor/>
                          </m:rPr>
                          <a:rPr lang="en-US" b="0" i="0" smtClean="0">
                            <a:solidFill>
                              <a:schemeClr val="bg1"/>
                            </a:solidFill>
                            <a:latin typeface="Cambria Math" panose="02040503050406030204" pitchFamily="18" charset="0"/>
                          </a:rPr>
                          <m:t>100/100</m:t>
                        </m:r>
                      </m:den>
                    </m:f>
                  </m:oMath>
                </a14:m>
                <a:endParaRPr lang="en-US" sz="1800" dirty="0">
                  <a:solidFill>
                    <a:schemeClr val="bg1"/>
                  </a:solidFill>
                  <a:latin typeface="Calibri" panose="020F0502020204030204" pitchFamily="34" charset="0"/>
                </a:endParaRPr>
              </a:p>
              <a:p>
                <a:pPr algn="ctr"/>
                <a:endParaRPr lang="en-US" sz="1800"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real GDP= </a:t>
                </a:r>
                <a14:m>
                  <m:oMath xmlns:m="http://schemas.openxmlformats.org/officeDocument/2006/math">
                    <m:r>
                      <m:rPr>
                        <m:nor/>
                      </m:rPr>
                      <a:rPr lang="en-US" i="0" smtClean="0">
                        <a:solidFill>
                          <a:schemeClr val="bg1"/>
                        </a:solidFill>
                        <a:latin typeface="Cambria Math" panose="02040503050406030204" pitchFamily="18" charset="0"/>
                      </a:rPr>
                      <m:t>$</m:t>
                    </m:r>
                    <m:r>
                      <m:rPr>
                        <m:nor/>
                      </m:rPr>
                      <a:rPr lang="en-US" b="0" i="0" smtClean="0">
                        <a:solidFill>
                          <a:schemeClr val="bg1"/>
                        </a:solidFill>
                        <a:latin typeface="Cambria Math" panose="02040503050406030204" pitchFamily="18" charset="0"/>
                      </a:rPr>
                      <m:t>16,197.0 </m:t>
                    </m:r>
                    <m:r>
                      <m:rPr>
                        <m:nor/>
                      </m:rPr>
                      <a:rPr lang="en-US" b="0" i="0" smtClean="0">
                        <a:solidFill>
                          <a:schemeClr val="bg1"/>
                        </a:solidFill>
                        <a:latin typeface="Cambria Math" panose="02040503050406030204" pitchFamily="18" charset="0"/>
                      </a:rPr>
                      <m:t>billion</m:t>
                    </m:r>
                  </m:oMath>
                </a14:m>
                <a:endParaRPr lang="en-US" sz="1800" dirty="0">
                  <a:solidFill>
                    <a:schemeClr val="bg1"/>
                  </a:solidFill>
                  <a:latin typeface="Calibri" panose="020F0502020204030204" pitchFamily="34" charset="0"/>
                  <a:cs typeface="Calibri" panose="020F0502020204030204" pitchFamily="34" charset="0"/>
                </a:endParaRPr>
              </a:p>
              <a:p>
                <a:pPr algn="ctr"/>
                <a:endParaRPr lang="en-US" sz="1800" dirty="0">
                  <a:solidFill>
                    <a:schemeClr val="bg1"/>
                  </a:solidFill>
                  <a:latin typeface="Calibri" panose="020F0502020204030204" pitchFamily="34" charset="0"/>
                  <a:cs typeface="Calibri" panose="020F0502020204030204" pitchFamily="34" charset="0"/>
                </a:endParaRPr>
              </a:p>
              <a:p>
                <a:pPr algn="ctr"/>
                <a:r>
                  <a:rPr lang="en-US" dirty="0">
                    <a:solidFill>
                      <a:schemeClr val="bg1"/>
                    </a:solidFill>
                    <a:latin typeface="Calibri" panose="020F0502020204030204" pitchFamily="34" charset="0"/>
                    <a:cs typeface="Calibri" panose="020F0502020204030204" pitchFamily="34" charset="0"/>
                  </a:rPr>
                  <a:t>Since the price index in the base year always has a value of 100 (by definition), nominal and real GDP are always the same in the base year.</a:t>
                </a:r>
                <a:endParaRPr lang="en-US" sz="1800" dirty="0">
                  <a:solidFill>
                    <a:schemeClr val="bg1"/>
                  </a:solidFill>
                  <a:latin typeface="Calibri" panose="020F0502020204030204" pitchFamily="34" charset="0"/>
                  <a:cs typeface="Calibri" panose="020F0502020204030204" pitchFamily="34" charset="0"/>
                </a:endParaRPr>
              </a:p>
            </p:txBody>
          </p:sp>
        </mc:Choice>
        <mc:Fallback xmlns="">
          <p:sp>
            <p:nvSpPr>
              <p:cNvPr id="3" name="Rectangle 2">
                <a:extLst>
                  <a:ext uri="{FF2B5EF4-FFF2-40B4-BE49-F238E27FC236}">
                    <a16:creationId xmlns:a16="http://schemas.microsoft.com/office/drawing/2014/main" id="{B27CD38A-A4BA-4170-A7AD-A11E947A79CE}"/>
                  </a:ext>
                </a:extLst>
              </p:cNvPr>
              <p:cNvSpPr>
                <a:spLocks noRot="1" noChangeAspect="1" noMove="1" noResize="1" noEditPoints="1" noAdjustHandles="1" noChangeArrowheads="1" noChangeShapeType="1" noTextEdit="1"/>
              </p:cNvSpPr>
              <p:nvPr/>
            </p:nvSpPr>
            <p:spPr>
              <a:xfrm>
                <a:off x="2066923" y="2452687"/>
                <a:ext cx="8058154" cy="4256665"/>
              </a:xfrm>
              <a:prstGeom prst="rect">
                <a:avLst/>
              </a:prstGeom>
              <a:blipFill>
                <a:blip r:embed="rId6"/>
                <a:stretch>
                  <a:fillRect b="-1144"/>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4087914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Nominal and Real GDP</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2DA71B46-6958-43B4-AAA4-197500337DA7}"/>
              </a:ext>
            </a:extLst>
          </p:cNvPr>
          <p:cNvGrpSpPr/>
          <p:nvPr/>
        </p:nvGrpSpPr>
        <p:grpSpPr>
          <a:xfrm>
            <a:off x="2066922" y="1585567"/>
            <a:ext cx="8058155" cy="806935"/>
            <a:chOff x="542922" y="1736761"/>
            <a:chExt cx="8058155" cy="806935"/>
          </a:xfrm>
          <a:solidFill>
            <a:srgbClr val="627981"/>
          </a:solidFill>
        </p:grpSpPr>
        <p:sp>
          <p:nvSpPr>
            <p:cNvPr id="16" name="Rectangle 15">
              <a:extLst>
                <a:ext uri="{FF2B5EF4-FFF2-40B4-BE49-F238E27FC236}">
                  <a16:creationId xmlns:a16="http://schemas.microsoft.com/office/drawing/2014/main" id="{43C4A821-3F83-4F02-8D70-DC6E0BFDAD2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159E4816-3F88-4598-A7AC-7282FD48D988}"/>
                </a:ext>
              </a:extLst>
            </p:cNvPr>
            <p:cNvSpPr txBox="1"/>
            <p:nvPr/>
          </p:nvSpPr>
          <p:spPr>
            <a:xfrm>
              <a:off x="542922" y="1783329"/>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As long as inflation is positive, real GDP should be less than nominal GDP in any year after the base year.</a:t>
              </a:r>
            </a:p>
          </p:txBody>
        </p:sp>
      </p:grpSp>
      <p:grpSp>
        <p:nvGrpSpPr>
          <p:cNvPr id="18" name="Group 17">
            <a:extLst>
              <a:ext uri="{FF2B5EF4-FFF2-40B4-BE49-F238E27FC236}">
                <a16:creationId xmlns:a16="http://schemas.microsoft.com/office/drawing/2014/main" id="{91FB57CB-728A-4EDB-83B9-2EF1D662446F}"/>
              </a:ext>
            </a:extLst>
          </p:cNvPr>
          <p:cNvGrpSpPr/>
          <p:nvPr/>
        </p:nvGrpSpPr>
        <p:grpSpPr>
          <a:xfrm>
            <a:off x="2066922" y="3351076"/>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CFC62156-7197-4546-B134-B8F693FD486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7" name="TextBox 26">
              <a:extLst>
                <a:ext uri="{FF2B5EF4-FFF2-40B4-BE49-F238E27FC236}">
                  <a16:creationId xmlns:a16="http://schemas.microsoft.com/office/drawing/2014/main" id="{C764EB38-D207-437D-B034-E954B79BE7B9}"/>
                </a:ext>
              </a:extLst>
            </p:cNvPr>
            <p:cNvSpPr txBox="1"/>
            <p:nvPr/>
          </p:nvSpPr>
          <p:spPr>
            <a:xfrm>
              <a:off x="542923" y="178258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As long as inflation is positive, real GDP should be greater than nominal GDP in any year before the base year.</a:t>
              </a:r>
            </a:p>
          </p:txBody>
        </p:sp>
      </p:grpSp>
      <p:grpSp>
        <p:nvGrpSpPr>
          <p:cNvPr id="28" name="Group 27">
            <a:extLst>
              <a:ext uri="{FF2B5EF4-FFF2-40B4-BE49-F238E27FC236}">
                <a16:creationId xmlns:a16="http://schemas.microsoft.com/office/drawing/2014/main" id="{7B6BD57F-493B-4195-95ED-E38A78721ABC}"/>
              </a:ext>
            </a:extLst>
          </p:cNvPr>
          <p:cNvGrpSpPr/>
          <p:nvPr/>
        </p:nvGrpSpPr>
        <p:grpSpPr>
          <a:xfrm>
            <a:off x="2066922" y="2471278"/>
            <a:ext cx="8058155" cy="806935"/>
            <a:chOff x="542922" y="1736761"/>
            <a:chExt cx="8058155" cy="806935"/>
          </a:xfrm>
          <a:solidFill>
            <a:srgbClr val="627981"/>
          </a:solidFill>
        </p:grpSpPr>
        <p:sp>
          <p:nvSpPr>
            <p:cNvPr id="29" name="Rectangle 28">
              <a:extLst>
                <a:ext uri="{FF2B5EF4-FFF2-40B4-BE49-F238E27FC236}">
                  <a16:creationId xmlns:a16="http://schemas.microsoft.com/office/drawing/2014/main" id="{1DD0B19B-C55B-4D76-B369-420DC4A7267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0" name="TextBox 29">
              <a:extLst>
                <a:ext uri="{FF2B5EF4-FFF2-40B4-BE49-F238E27FC236}">
                  <a16:creationId xmlns:a16="http://schemas.microsoft.com/office/drawing/2014/main" id="{7451D819-E2AD-421A-8DB1-31058D7F15A3}"/>
                </a:ext>
              </a:extLst>
            </p:cNvPr>
            <p:cNvSpPr txBox="1"/>
            <p:nvPr/>
          </p:nvSpPr>
          <p:spPr>
            <a:xfrm>
              <a:off x="542922" y="1934260"/>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value of nominal GDP is amplified by inflation.</a:t>
              </a:r>
            </a:p>
          </p:txBody>
        </p:sp>
      </p:grpSp>
      <p:grpSp>
        <p:nvGrpSpPr>
          <p:cNvPr id="20" name="Group 19">
            <a:extLst>
              <a:ext uri="{FF2B5EF4-FFF2-40B4-BE49-F238E27FC236}">
                <a16:creationId xmlns:a16="http://schemas.microsoft.com/office/drawing/2014/main" id="{95CC4E7A-BF05-4413-8BC1-729D613E469A}"/>
              </a:ext>
            </a:extLst>
          </p:cNvPr>
          <p:cNvGrpSpPr/>
          <p:nvPr/>
        </p:nvGrpSpPr>
        <p:grpSpPr>
          <a:xfrm>
            <a:off x="2066922" y="4230874"/>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94F51A39-81D2-4E4F-89A5-9AED480E59E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97FAE91A-11F9-4002-BF8E-C3378FD0645C}"/>
                </a:ext>
              </a:extLst>
            </p:cNvPr>
            <p:cNvSpPr txBox="1"/>
            <p:nvPr/>
          </p:nvSpPr>
          <p:spPr>
            <a:xfrm>
              <a:off x="542923" y="1922848"/>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Nominal and real GDP will be equal in the base year.</a:t>
              </a:r>
            </a:p>
          </p:txBody>
        </p:sp>
      </p:grpSp>
    </p:spTree>
    <p:extLst>
      <p:ext uri="{BB962C8B-B14F-4D97-AF65-F5344CB8AC3E}">
        <p14:creationId xmlns:p14="http://schemas.microsoft.com/office/powerpoint/2010/main" val="1887083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TotalTime>
  <Words>1445</Words>
  <Application>Microsoft Office PowerPoint</Application>
  <PresentationFormat>Widescreen</PresentationFormat>
  <Paragraphs>151</Paragraphs>
  <Slides>14</Slides>
  <Notes>14</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22" baseType="lpstr">
      <vt:lpstr>Cambria Math</vt:lpstr>
      <vt:lpstr>Century Gothic</vt:lpstr>
      <vt:lpstr>Arial</vt:lpstr>
      <vt:lpstr>Calibri</vt:lpstr>
      <vt:lpstr>Calibri Light</vt:lpstr>
      <vt:lpstr>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Chelsie Messenger</dc:creator>
  <cp:lastModifiedBy>Sarah Claus</cp:lastModifiedBy>
  <cp:revision>28</cp:revision>
  <dcterms:created xsi:type="dcterms:W3CDTF">2014-11-06T15:36:04Z</dcterms:created>
  <dcterms:modified xsi:type="dcterms:W3CDTF">2022-01-17T20:22:34Z</dcterms:modified>
</cp:coreProperties>
</file>