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68" r:id="rId4"/>
    <p:sldId id="269" r:id="rId5"/>
    <p:sldId id="270" r:id="rId6"/>
    <p:sldId id="271" r:id="rId7"/>
    <p:sldId id="262" r:id="rId8"/>
    <p:sldId id="384" r:id="rId9"/>
    <p:sldId id="381" r:id="rId10"/>
    <p:sldId id="272" r:id="rId11"/>
    <p:sldId id="382" r:id="rId12"/>
    <p:sldId id="273" r:id="rId13"/>
    <p:sldId id="274" r:id="rId14"/>
    <p:sldId id="383" r:id="rId15"/>
    <p:sldId id="267"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mbria Math" panose="02040503050406030204" pitchFamily="18" charset="0"/>
      <p:regular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4" clrIdx="0">
    <p:extLst>
      <p:ext uri="{19B8F6BF-5375-455C-9EA6-DF929625EA0E}">
        <p15:presenceInfo xmlns:p15="http://schemas.microsoft.com/office/powerpoint/2012/main" userId="Nathan Mirmow" providerId="None"/>
      </p:ext>
    </p:extLst>
  </p:cmAuthor>
  <p:cmAuthor id="2" name="Caitlin Coleman" initials="CC" lastIdx="9"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42" autoAdjust="0"/>
  </p:normalViewPr>
  <p:slideViewPr>
    <p:cSldViewPr snapToGrid="0">
      <p:cViewPr varScale="1">
        <p:scale>
          <a:sx n="110" d="100"/>
          <a:sy n="110" d="100"/>
        </p:scale>
        <p:origin x="59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3014B-E426-4AB1-A0F9-91442C41337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C9C1889B-8799-4F14-83F0-43E137A3790F}">
      <dgm:prSet phldrT="[Text]"/>
      <dgm:spPr>
        <a:solidFill>
          <a:srgbClr val="627981"/>
        </a:solidFill>
      </dgm:spPr>
      <dgm:t>
        <a:bodyPr/>
        <a:lstStyle/>
        <a:p>
          <a:r>
            <a:rPr lang="en-US" dirty="0"/>
            <a:t>An increase in the </a:t>
          </a:r>
          <a:r>
            <a:rPr lang="en-US" i="1" dirty="0"/>
            <a:t>quantity</a:t>
          </a:r>
          <a:r>
            <a:rPr lang="en-US" i="0" dirty="0"/>
            <a:t> of physical capital</a:t>
          </a:r>
          <a:endParaRPr lang="en-US" dirty="0"/>
        </a:p>
      </dgm:t>
    </dgm:pt>
    <dgm:pt modelId="{9518F412-A2AB-4630-B762-B387807AC1EA}" type="parTrans" cxnId="{6AA490D1-B809-455B-857B-9E2150F08173}">
      <dgm:prSet/>
      <dgm:spPr/>
      <dgm:t>
        <a:bodyPr/>
        <a:lstStyle/>
        <a:p>
          <a:endParaRPr lang="en-US"/>
        </a:p>
      </dgm:t>
    </dgm:pt>
    <dgm:pt modelId="{E56B4F4C-7C14-4BDB-AA65-5B031DF4BBEC}" type="sibTrans" cxnId="{6AA490D1-B809-455B-857B-9E2150F08173}">
      <dgm:prSet/>
      <dgm:spPr/>
      <dgm:t>
        <a:bodyPr/>
        <a:lstStyle/>
        <a:p>
          <a:endParaRPr lang="en-US"/>
        </a:p>
      </dgm:t>
    </dgm:pt>
    <dgm:pt modelId="{1D3E5909-E67E-4E04-BA71-ED2EBB19492F}">
      <dgm:prSet phldrT="[Text]"/>
      <dgm:spPr>
        <a:ln>
          <a:solidFill>
            <a:srgbClr val="627981"/>
          </a:solidFill>
        </a:ln>
      </dgm:spPr>
      <dgm:t>
        <a:bodyPr/>
        <a:lstStyle/>
        <a:p>
          <a:r>
            <a:rPr lang="en-US" dirty="0"/>
            <a:t>Example: more computers of the same quality</a:t>
          </a:r>
        </a:p>
      </dgm:t>
    </dgm:pt>
    <dgm:pt modelId="{046B0B2E-7481-4C59-8B59-00558CB35346}" type="parTrans" cxnId="{9D8A0063-47E6-4624-89D0-CFCDC0342561}">
      <dgm:prSet/>
      <dgm:spPr>
        <a:ln>
          <a:solidFill>
            <a:srgbClr val="627981"/>
          </a:solidFill>
        </a:ln>
      </dgm:spPr>
      <dgm:t>
        <a:bodyPr/>
        <a:lstStyle/>
        <a:p>
          <a:endParaRPr lang="en-US"/>
        </a:p>
      </dgm:t>
    </dgm:pt>
    <dgm:pt modelId="{E749581B-DC43-4151-AB58-BFC202F9847A}" type="sibTrans" cxnId="{9D8A0063-47E6-4624-89D0-CFCDC0342561}">
      <dgm:prSet/>
      <dgm:spPr/>
      <dgm:t>
        <a:bodyPr/>
        <a:lstStyle/>
        <a:p>
          <a:endParaRPr lang="en-US"/>
        </a:p>
      </dgm:t>
    </dgm:pt>
    <dgm:pt modelId="{773D7891-9728-4BE0-B3D0-A39DC30C831A}">
      <dgm:prSet phldrT="[Text]"/>
      <dgm:spPr>
        <a:solidFill>
          <a:srgbClr val="627981"/>
        </a:solidFill>
      </dgm:spPr>
      <dgm:t>
        <a:bodyPr/>
        <a:lstStyle/>
        <a:p>
          <a:r>
            <a:rPr lang="en-US" dirty="0"/>
            <a:t>An increase in the </a:t>
          </a:r>
          <a:r>
            <a:rPr lang="en-US" i="1" dirty="0"/>
            <a:t>quality</a:t>
          </a:r>
          <a:r>
            <a:rPr lang="en-US" i="0" dirty="0"/>
            <a:t> of physical capital</a:t>
          </a:r>
          <a:endParaRPr lang="en-US" dirty="0"/>
        </a:p>
      </dgm:t>
    </dgm:pt>
    <dgm:pt modelId="{DD5EF2F6-DDA3-48C2-BF2D-EC3B3B1279B7}" type="parTrans" cxnId="{9833F298-D9A6-4D0B-89CC-4225D2945557}">
      <dgm:prSet/>
      <dgm:spPr/>
      <dgm:t>
        <a:bodyPr/>
        <a:lstStyle/>
        <a:p>
          <a:endParaRPr lang="en-US"/>
        </a:p>
      </dgm:t>
    </dgm:pt>
    <dgm:pt modelId="{520F3E82-BADC-427F-AFE3-84B0C7EB8DF1}" type="sibTrans" cxnId="{9833F298-D9A6-4D0B-89CC-4225D2945557}">
      <dgm:prSet/>
      <dgm:spPr/>
      <dgm:t>
        <a:bodyPr/>
        <a:lstStyle/>
        <a:p>
          <a:endParaRPr lang="en-US"/>
        </a:p>
      </dgm:t>
    </dgm:pt>
    <dgm:pt modelId="{F5FD7CCE-7C84-4342-AE42-E7A78612CDB2}">
      <dgm:prSet phldrT="[Text]"/>
      <dgm:spPr>
        <a:ln>
          <a:solidFill>
            <a:srgbClr val="627981"/>
          </a:solidFill>
        </a:ln>
      </dgm:spPr>
      <dgm:t>
        <a:bodyPr/>
        <a:lstStyle/>
        <a:p>
          <a:r>
            <a:rPr lang="en-US" dirty="0"/>
            <a:t>Example: same number of computers, but the computers are faster</a:t>
          </a:r>
        </a:p>
      </dgm:t>
    </dgm:pt>
    <dgm:pt modelId="{3461CD09-05BA-4646-9AD3-5394F500D0FA}" type="parTrans" cxnId="{50E68354-4891-49F8-9BF5-10AF3BEE8FE9}">
      <dgm:prSet/>
      <dgm:spPr>
        <a:ln>
          <a:solidFill>
            <a:srgbClr val="627981"/>
          </a:solidFill>
        </a:ln>
      </dgm:spPr>
      <dgm:t>
        <a:bodyPr/>
        <a:lstStyle/>
        <a:p>
          <a:endParaRPr lang="en-US"/>
        </a:p>
      </dgm:t>
    </dgm:pt>
    <dgm:pt modelId="{B87C8121-903C-4BD1-A680-4F7371E5D87C}" type="sibTrans" cxnId="{50E68354-4891-49F8-9BF5-10AF3BEE8FE9}">
      <dgm:prSet/>
      <dgm:spPr/>
      <dgm:t>
        <a:bodyPr/>
        <a:lstStyle/>
        <a:p>
          <a:endParaRPr lang="en-US"/>
        </a:p>
      </dgm:t>
    </dgm:pt>
    <dgm:pt modelId="{342A93F3-B166-4826-A604-CEF800B28563}" type="pres">
      <dgm:prSet presAssocID="{5263014B-E426-4AB1-A0F9-91442C413378}" presName="diagram" presStyleCnt="0">
        <dgm:presLayoutVars>
          <dgm:chPref val="1"/>
          <dgm:dir/>
          <dgm:animOne val="branch"/>
          <dgm:animLvl val="lvl"/>
          <dgm:resizeHandles/>
        </dgm:presLayoutVars>
      </dgm:prSet>
      <dgm:spPr/>
    </dgm:pt>
    <dgm:pt modelId="{BE51A8DD-8FF6-4FDC-86BA-1552C653AFFF}" type="pres">
      <dgm:prSet presAssocID="{C9C1889B-8799-4F14-83F0-43E137A3790F}" presName="root" presStyleCnt="0"/>
      <dgm:spPr/>
    </dgm:pt>
    <dgm:pt modelId="{9356E19C-DA4C-4F4D-8575-E9E071127992}" type="pres">
      <dgm:prSet presAssocID="{C9C1889B-8799-4F14-83F0-43E137A3790F}" presName="rootComposite" presStyleCnt="0"/>
      <dgm:spPr/>
    </dgm:pt>
    <dgm:pt modelId="{9172EDE9-B563-4EE0-B3D2-AB2DF254300F}" type="pres">
      <dgm:prSet presAssocID="{C9C1889B-8799-4F14-83F0-43E137A3790F}" presName="rootText" presStyleLbl="node1" presStyleIdx="0" presStyleCnt="2"/>
      <dgm:spPr/>
    </dgm:pt>
    <dgm:pt modelId="{84DFC31B-609E-4EE1-9EE7-6F6781DEE5D1}" type="pres">
      <dgm:prSet presAssocID="{C9C1889B-8799-4F14-83F0-43E137A3790F}" presName="rootConnector" presStyleLbl="node1" presStyleIdx="0" presStyleCnt="2"/>
      <dgm:spPr/>
    </dgm:pt>
    <dgm:pt modelId="{0C4913D6-301D-4021-B9E2-03BFEBE68C93}" type="pres">
      <dgm:prSet presAssocID="{C9C1889B-8799-4F14-83F0-43E137A3790F}" presName="childShape" presStyleCnt="0"/>
      <dgm:spPr/>
    </dgm:pt>
    <dgm:pt modelId="{D063DBE6-9367-4B78-B834-2812DAF1E826}" type="pres">
      <dgm:prSet presAssocID="{046B0B2E-7481-4C59-8B59-00558CB35346}" presName="Name13" presStyleLbl="parChTrans1D2" presStyleIdx="0" presStyleCnt="2"/>
      <dgm:spPr/>
    </dgm:pt>
    <dgm:pt modelId="{44FF32AC-CAEB-4AA4-BDE4-7F5A4B1AF235}" type="pres">
      <dgm:prSet presAssocID="{1D3E5909-E67E-4E04-BA71-ED2EBB19492F}" presName="childText" presStyleLbl="bgAcc1" presStyleIdx="0" presStyleCnt="2">
        <dgm:presLayoutVars>
          <dgm:bulletEnabled val="1"/>
        </dgm:presLayoutVars>
      </dgm:prSet>
      <dgm:spPr/>
    </dgm:pt>
    <dgm:pt modelId="{A12F3ABA-7C62-4B6E-BC4F-ADA6F76819C4}" type="pres">
      <dgm:prSet presAssocID="{773D7891-9728-4BE0-B3D0-A39DC30C831A}" presName="root" presStyleCnt="0"/>
      <dgm:spPr/>
    </dgm:pt>
    <dgm:pt modelId="{10BEE166-24AA-48E0-BD1E-0ABC92D36CED}" type="pres">
      <dgm:prSet presAssocID="{773D7891-9728-4BE0-B3D0-A39DC30C831A}" presName="rootComposite" presStyleCnt="0"/>
      <dgm:spPr/>
    </dgm:pt>
    <dgm:pt modelId="{C85FDE6E-0347-4ACC-9334-4292B8BBBB52}" type="pres">
      <dgm:prSet presAssocID="{773D7891-9728-4BE0-B3D0-A39DC30C831A}" presName="rootText" presStyleLbl="node1" presStyleIdx="1" presStyleCnt="2" custLinFactNeighborX="20309" custLinFactNeighborY="-351"/>
      <dgm:spPr/>
    </dgm:pt>
    <dgm:pt modelId="{A6ED84BD-F86B-4656-85EC-A1D0DDDB7993}" type="pres">
      <dgm:prSet presAssocID="{773D7891-9728-4BE0-B3D0-A39DC30C831A}" presName="rootConnector" presStyleLbl="node1" presStyleIdx="1" presStyleCnt="2"/>
      <dgm:spPr/>
    </dgm:pt>
    <dgm:pt modelId="{AEBCE346-80A2-44D1-A53D-14D918013249}" type="pres">
      <dgm:prSet presAssocID="{773D7891-9728-4BE0-B3D0-A39DC30C831A}" presName="childShape" presStyleCnt="0"/>
      <dgm:spPr/>
    </dgm:pt>
    <dgm:pt modelId="{6A0484DC-89F2-4631-921C-70A322C87254}" type="pres">
      <dgm:prSet presAssocID="{3461CD09-05BA-4646-9AD3-5394F500D0FA}" presName="Name13" presStyleLbl="parChTrans1D2" presStyleIdx="1" presStyleCnt="2"/>
      <dgm:spPr/>
    </dgm:pt>
    <dgm:pt modelId="{2B58CE3B-5AE1-4994-B194-1F93982E7560}" type="pres">
      <dgm:prSet presAssocID="{F5FD7CCE-7C84-4342-AE42-E7A78612CDB2}" presName="childText" presStyleLbl="bgAcc1" presStyleIdx="1" presStyleCnt="2">
        <dgm:presLayoutVars>
          <dgm:bulletEnabled val="1"/>
        </dgm:presLayoutVars>
      </dgm:prSet>
      <dgm:spPr/>
    </dgm:pt>
  </dgm:ptLst>
  <dgm:cxnLst>
    <dgm:cxn modelId="{A5981E24-E001-49BD-BAED-7CF2C7B7EE87}" type="presOf" srcId="{C9C1889B-8799-4F14-83F0-43E137A3790F}" destId="{84DFC31B-609E-4EE1-9EE7-6F6781DEE5D1}" srcOrd="1" destOrd="0" presId="urn:microsoft.com/office/officeart/2005/8/layout/hierarchy3"/>
    <dgm:cxn modelId="{0E61AC39-8BCE-4E72-9ACC-68CC7E657E9A}" type="presOf" srcId="{1D3E5909-E67E-4E04-BA71-ED2EBB19492F}" destId="{44FF32AC-CAEB-4AA4-BDE4-7F5A4B1AF235}" srcOrd="0" destOrd="0" presId="urn:microsoft.com/office/officeart/2005/8/layout/hierarchy3"/>
    <dgm:cxn modelId="{9D8A0063-47E6-4624-89D0-CFCDC0342561}" srcId="{C9C1889B-8799-4F14-83F0-43E137A3790F}" destId="{1D3E5909-E67E-4E04-BA71-ED2EBB19492F}" srcOrd="0" destOrd="0" parTransId="{046B0B2E-7481-4C59-8B59-00558CB35346}" sibTransId="{E749581B-DC43-4151-AB58-BFC202F9847A}"/>
    <dgm:cxn modelId="{50E68354-4891-49F8-9BF5-10AF3BEE8FE9}" srcId="{773D7891-9728-4BE0-B3D0-A39DC30C831A}" destId="{F5FD7CCE-7C84-4342-AE42-E7A78612CDB2}" srcOrd="0" destOrd="0" parTransId="{3461CD09-05BA-4646-9AD3-5394F500D0FA}" sibTransId="{B87C8121-903C-4BD1-A680-4F7371E5D87C}"/>
    <dgm:cxn modelId="{7BFB9F54-A85B-4BFF-AB2A-51446C66D31F}" type="presOf" srcId="{F5FD7CCE-7C84-4342-AE42-E7A78612CDB2}" destId="{2B58CE3B-5AE1-4994-B194-1F93982E7560}" srcOrd="0" destOrd="0" presId="urn:microsoft.com/office/officeart/2005/8/layout/hierarchy3"/>
    <dgm:cxn modelId="{D7E84C98-E17F-4F29-9CD0-27182610346F}" type="presOf" srcId="{3461CD09-05BA-4646-9AD3-5394F500D0FA}" destId="{6A0484DC-89F2-4631-921C-70A322C87254}" srcOrd="0" destOrd="0" presId="urn:microsoft.com/office/officeart/2005/8/layout/hierarchy3"/>
    <dgm:cxn modelId="{9833F298-D9A6-4D0B-89CC-4225D2945557}" srcId="{5263014B-E426-4AB1-A0F9-91442C413378}" destId="{773D7891-9728-4BE0-B3D0-A39DC30C831A}" srcOrd="1" destOrd="0" parTransId="{DD5EF2F6-DDA3-48C2-BF2D-EC3B3B1279B7}" sibTransId="{520F3E82-BADC-427F-AFE3-84B0C7EB8DF1}"/>
    <dgm:cxn modelId="{E762F49D-9EA8-4347-BE40-0934EAF68237}" type="presOf" srcId="{773D7891-9728-4BE0-B3D0-A39DC30C831A}" destId="{C85FDE6E-0347-4ACC-9334-4292B8BBBB52}" srcOrd="0" destOrd="0" presId="urn:microsoft.com/office/officeart/2005/8/layout/hierarchy3"/>
    <dgm:cxn modelId="{88A4F9A9-5337-4337-9F0D-A04328D68AC2}" type="presOf" srcId="{046B0B2E-7481-4C59-8B59-00558CB35346}" destId="{D063DBE6-9367-4B78-B834-2812DAF1E826}" srcOrd="0" destOrd="0" presId="urn:microsoft.com/office/officeart/2005/8/layout/hierarchy3"/>
    <dgm:cxn modelId="{A493EBAD-643E-4E73-8CE6-35A5543AB552}" type="presOf" srcId="{5263014B-E426-4AB1-A0F9-91442C413378}" destId="{342A93F3-B166-4826-A604-CEF800B28563}" srcOrd="0" destOrd="0" presId="urn:microsoft.com/office/officeart/2005/8/layout/hierarchy3"/>
    <dgm:cxn modelId="{6AA490D1-B809-455B-857B-9E2150F08173}" srcId="{5263014B-E426-4AB1-A0F9-91442C413378}" destId="{C9C1889B-8799-4F14-83F0-43E137A3790F}" srcOrd="0" destOrd="0" parTransId="{9518F412-A2AB-4630-B762-B387807AC1EA}" sibTransId="{E56B4F4C-7C14-4BDB-AA65-5B031DF4BBEC}"/>
    <dgm:cxn modelId="{ED8AAEED-C76E-455D-9955-73517516AFCB}" type="presOf" srcId="{773D7891-9728-4BE0-B3D0-A39DC30C831A}" destId="{A6ED84BD-F86B-4656-85EC-A1D0DDDB7993}" srcOrd="1" destOrd="0" presId="urn:microsoft.com/office/officeart/2005/8/layout/hierarchy3"/>
    <dgm:cxn modelId="{A9FC8CFF-F492-494F-9CA0-23123E91EBFF}" type="presOf" srcId="{C9C1889B-8799-4F14-83F0-43E137A3790F}" destId="{9172EDE9-B563-4EE0-B3D2-AB2DF254300F}" srcOrd="0" destOrd="0" presId="urn:microsoft.com/office/officeart/2005/8/layout/hierarchy3"/>
    <dgm:cxn modelId="{3D57CC94-AE30-4056-B66B-37C691249181}" type="presParOf" srcId="{342A93F3-B166-4826-A604-CEF800B28563}" destId="{BE51A8DD-8FF6-4FDC-86BA-1552C653AFFF}" srcOrd="0" destOrd="0" presId="urn:microsoft.com/office/officeart/2005/8/layout/hierarchy3"/>
    <dgm:cxn modelId="{4EC4850F-6E92-438E-839C-770591D85C18}" type="presParOf" srcId="{BE51A8DD-8FF6-4FDC-86BA-1552C653AFFF}" destId="{9356E19C-DA4C-4F4D-8575-E9E071127992}" srcOrd="0" destOrd="0" presId="urn:microsoft.com/office/officeart/2005/8/layout/hierarchy3"/>
    <dgm:cxn modelId="{E3E9529E-D3D7-4BE7-81AA-F2CEA2FCC771}" type="presParOf" srcId="{9356E19C-DA4C-4F4D-8575-E9E071127992}" destId="{9172EDE9-B563-4EE0-B3D2-AB2DF254300F}" srcOrd="0" destOrd="0" presId="urn:microsoft.com/office/officeart/2005/8/layout/hierarchy3"/>
    <dgm:cxn modelId="{69BCEB92-9AC4-4D59-A374-47F9C7AAF440}" type="presParOf" srcId="{9356E19C-DA4C-4F4D-8575-E9E071127992}" destId="{84DFC31B-609E-4EE1-9EE7-6F6781DEE5D1}" srcOrd="1" destOrd="0" presId="urn:microsoft.com/office/officeart/2005/8/layout/hierarchy3"/>
    <dgm:cxn modelId="{F5964E1F-92CF-4307-87AB-6C61430E667F}" type="presParOf" srcId="{BE51A8DD-8FF6-4FDC-86BA-1552C653AFFF}" destId="{0C4913D6-301D-4021-B9E2-03BFEBE68C93}" srcOrd="1" destOrd="0" presId="urn:microsoft.com/office/officeart/2005/8/layout/hierarchy3"/>
    <dgm:cxn modelId="{1A110827-9675-4D05-8B3E-E453EBBA590F}" type="presParOf" srcId="{0C4913D6-301D-4021-B9E2-03BFEBE68C93}" destId="{D063DBE6-9367-4B78-B834-2812DAF1E826}" srcOrd="0" destOrd="0" presId="urn:microsoft.com/office/officeart/2005/8/layout/hierarchy3"/>
    <dgm:cxn modelId="{8421A6DB-2C35-41D6-87A5-3CBF5B85B6C3}" type="presParOf" srcId="{0C4913D6-301D-4021-B9E2-03BFEBE68C93}" destId="{44FF32AC-CAEB-4AA4-BDE4-7F5A4B1AF235}" srcOrd="1" destOrd="0" presId="urn:microsoft.com/office/officeart/2005/8/layout/hierarchy3"/>
    <dgm:cxn modelId="{A4492320-BEC5-4409-8C72-C923D1B2010E}" type="presParOf" srcId="{342A93F3-B166-4826-A604-CEF800B28563}" destId="{A12F3ABA-7C62-4B6E-BC4F-ADA6F76819C4}" srcOrd="1" destOrd="0" presId="urn:microsoft.com/office/officeart/2005/8/layout/hierarchy3"/>
    <dgm:cxn modelId="{53BF2062-C44F-457A-8754-B751E16E7027}" type="presParOf" srcId="{A12F3ABA-7C62-4B6E-BC4F-ADA6F76819C4}" destId="{10BEE166-24AA-48E0-BD1E-0ABC92D36CED}" srcOrd="0" destOrd="0" presId="urn:microsoft.com/office/officeart/2005/8/layout/hierarchy3"/>
    <dgm:cxn modelId="{6E7BD346-0FA7-4FFF-A706-7897165BE7B4}" type="presParOf" srcId="{10BEE166-24AA-48E0-BD1E-0ABC92D36CED}" destId="{C85FDE6E-0347-4ACC-9334-4292B8BBBB52}" srcOrd="0" destOrd="0" presId="urn:microsoft.com/office/officeart/2005/8/layout/hierarchy3"/>
    <dgm:cxn modelId="{227C6925-B22F-4370-80A1-EDA323C1CD1D}" type="presParOf" srcId="{10BEE166-24AA-48E0-BD1E-0ABC92D36CED}" destId="{A6ED84BD-F86B-4656-85EC-A1D0DDDB7993}" srcOrd="1" destOrd="0" presId="urn:microsoft.com/office/officeart/2005/8/layout/hierarchy3"/>
    <dgm:cxn modelId="{0665B7F5-A0F4-487C-8BB6-8219D18A809F}" type="presParOf" srcId="{A12F3ABA-7C62-4B6E-BC4F-ADA6F76819C4}" destId="{AEBCE346-80A2-44D1-A53D-14D918013249}" srcOrd="1" destOrd="0" presId="urn:microsoft.com/office/officeart/2005/8/layout/hierarchy3"/>
    <dgm:cxn modelId="{C3C8A012-8671-4D64-A107-5C21C61A62FA}" type="presParOf" srcId="{AEBCE346-80A2-44D1-A53D-14D918013249}" destId="{6A0484DC-89F2-4631-921C-70A322C87254}" srcOrd="0" destOrd="0" presId="urn:microsoft.com/office/officeart/2005/8/layout/hierarchy3"/>
    <dgm:cxn modelId="{B5553044-7D2B-4503-BBAB-C57EE983CA56}" type="presParOf" srcId="{AEBCE346-80A2-44D1-A53D-14D918013249}" destId="{2B58CE3B-5AE1-4994-B194-1F93982E756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2EDE9-B563-4EE0-B3D2-AB2DF254300F}">
      <dsp:nvSpPr>
        <dsp:cNvPr id="0" name=""/>
        <dsp:cNvSpPr/>
      </dsp:nvSpPr>
      <dsp:spPr>
        <a:xfrm>
          <a:off x="729" y="78747"/>
          <a:ext cx="2655448" cy="1327724"/>
        </a:xfrm>
        <a:prstGeom prst="roundRect">
          <a:avLst>
            <a:gd name="adj" fmla="val 10000"/>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An increase in the </a:t>
          </a:r>
          <a:r>
            <a:rPr lang="en-US" sz="2800" i="1" kern="1200" dirty="0"/>
            <a:t>quantity</a:t>
          </a:r>
          <a:r>
            <a:rPr lang="en-US" sz="2800" i="0" kern="1200" dirty="0"/>
            <a:t> of physical capital</a:t>
          </a:r>
          <a:endParaRPr lang="en-US" sz="2800" kern="1200" dirty="0"/>
        </a:p>
      </dsp:txBody>
      <dsp:txXfrm>
        <a:off x="39617" y="117635"/>
        <a:ext cx="2577672" cy="1249948"/>
      </dsp:txXfrm>
    </dsp:sp>
    <dsp:sp modelId="{D063DBE6-9367-4B78-B834-2812DAF1E826}">
      <dsp:nvSpPr>
        <dsp:cNvPr id="0" name=""/>
        <dsp:cNvSpPr/>
      </dsp:nvSpPr>
      <dsp:spPr>
        <a:xfrm>
          <a:off x="266274" y="1406471"/>
          <a:ext cx="265544" cy="995793"/>
        </a:xfrm>
        <a:custGeom>
          <a:avLst/>
          <a:gdLst/>
          <a:ahLst/>
          <a:cxnLst/>
          <a:rect l="0" t="0" r="0" b="0"/>
          <a:pathLst>
            <a:path>
              <a:moveTo>
                <a:pt x="0" y="0"/>
              </a:moveTo>
              <a:lnTo>
                <a:pt x="0" y="995793"/>
              </a:lnTo>
              <a:lnTo>
                <a:pt x="265544" y="995793"/>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44FF32AC-CAEB-4AA4-BDE4-7F5A4B1AF235}">
      <dsp:nvSpPr>
        <dsp:cNvPr id="0" name=""/>
        <dsp:cNvSpPr/>
      </dsp:nvSpPr>
      <dsp:spPr>
        <a:xfrm>
          <a:off x="531819" y="1738403"/>
          <a:ext cx="2124359" cy="1327724"/>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Example: more computers of the same quality</a:t>
          </a:r>
        </a:p>
      </dsp:txBody>
      <dsp:txXfrm>
        <a:off x="570707" y="1777291"/>
        <a:ext cx="2046583" cy="1249948"/>
      </dsp:txXfrm>
    </dsp:sp>
    <dsp:sp modelId="{C85FDE6E-0347-4ACC-9334-4292B8BBBB52}">
      <dsp:nvSpPr>
        <dsp:cNvPr id="0" name=""/>
        <dsp:cNvSpPr/>
      </dsp:nvSpPr>
      <dsp:spPr>
        <a:xfrm>
          <a:off x="3320770" y="74087"/>
          <a:ext cx="2655448" cy="1327724"/>
        </a:xfrm>
        <a:prstGeom prst="roundRect">
          <a:avLst>
            <a:gd name="adj" fmla="val 10000"/>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An increase in the </a:t>
          </a:r>
          <a:r>
            <a:rPr lang="en-US" sz="2800" i="1" kern="1200" dirty="0"/>
            <a:t>quality</a:t>
          </a:r>
          <a:r>
            <a:rPr lang="en-US" sz="2800" i="0" kern="1200" dirty="0"/>
            <a:t> of physical capital</a:t>
          </a:r>
          <a:endParaRPr lang="en-US" sz="2800" kern="1200" dirty="0"/>
        </a:p>
      </dsp:txBody>
      <dsp:txXfrm>
        <a:off x="3359658" y="112975"/>
        <a:ext cx="2577672" cy="1249948"/>
      </dsp:txXfrm>
    </dsp:sp>
    <dsp:sp modelId="{6A0484DC-89F2-4631-921C-70A322C87254}">
      <dsp:nvSpPr>
        <dsp:cNvPr id="0" name=""/>
        <dsp:cNvSpPr/>
      </dsp:nvSpPr>
      <dsp:spPr>
        <a:xfrm>
          <a:off x="3586315" y="1401811"/>
          <a:ext cx="264815" cy="1000453"/>
        </a:xfrm>
        <a:custGeom>
          <a:avLst/>
          <a:gdLst/>
          <a:ahLst/>
          <a:cxnLst/>
          <a:rect l="0" t="0" r="0" b="0"/>
          <a:pathLst>
            <a:path>
              <a:moveTo>
                <a:pt x="0" y="0"/>
              </a:moveTo>
              <a:lnTo>
                <a:pt x="0" y="1000453"/>
              </a:lnTo>
              <a:lnTo>
                <a:pt x="264815" y="1000453"/>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2B58CE3B-5AE1-4994-B194-1F93982E7560}">
      <dsp:nvSpPr>
        <dsp:cNvPr id="0" name=""/>
        <dsp:cNvSpPr/>
      </dsp:nvSpPr>
      <dsp:spPr>
        <a:xfrm>
          <a:off x="3851130" y="1738403"/>
          <a:ext cx="2124359" cy="1327724"/>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Example: same number of computers, but the computers are faster</a:t>
          </a:r>
        </a:p>
      </dsp:txBody>
      <dsp:txXfrm>
        <a:off x="3890018" y="1777291"/>
        <a:ext cx="2046583" cy="1249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Capital deepening is when society increases the level of capital per person. The idea of capital deepening can apply both to additional human capital per worker and to additional physical capital per worker. The idea of human capital deepening also applies to the years of experience that workers have. The average experience level of U.S. workers has not changed much in recent decades.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64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Rising levels of education for persons twenty-five and older show the deepening of human capital in the U.S. economy. As of 2019, 36% of U.S. adults have completed a four-year college degree. There is clearly room for additional deepening of human capital to occur.</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432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Growth accounting studies determine the extent to which physical and human capital deepening and technology have contributed to growth. The usual approach uses an aggregate production function to estimate how human and physical capital contribute to per capita growth. The part of growth that is unexplained by measured inputs, called the residual, is then attributed to growth in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700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type of market economy and legal system that governs property and contractual rights are important to a healthy economic climate. A healthy economic climate usually involves market orientation at the microeconomic, individual, or firm decision-making level. Markets that allow personal and business rewards and incentives for increasing human and physical capital encourage economic growth. The government's role is to correct when markets fail to properly allocate capital or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493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Small differences of a few percentage points in the annual rate of economic growth make an enormous difference in GDP per capita. In this lesson, we discuss some of the components of economic growth, including physical capital, human capital, and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Physical capital includes the factories and equipment that firms use, as well as things like roads (also called infrastructure). More physical capital implies more output.</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871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Human capital refers to the skills and knowledge that make workers productive. Human capital and physical capital accumulation are similar: in both cases, investment now pays off in higher productivity in the future. An example of investing in human capital is investing in education. This chart compares the percentage of the populations in the Netherlands, Sri Lanka, Thailand, Venezuela, and the United States in 2016 that is above the age of twenty-five and has a bachelor's degree or equivalent.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88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Technology is the combination of invention and innovation. When most people think of new technology, the invention of products like the laser or the smartphone. Technology, as economists use the term, however, includes still more. In short, technology comprises all the advances that make existing machines produce more and at higher quality, and new products.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38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GDP per capita is useful to understanding economic growth and standard of living. GDP per capita makes it easier to compare countries with different population sizes.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168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9" name="Google Shape;159;ga0792d71e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m:rPr>
                          <m:nor/>
                        </m:rPr>
                        <a:rPr lang="en-US" sz="1100" i="0" smtClean="0">
                          <a:solidFill>
                            <a:srgbClr val="FFFFFF"/>
                          </a:solidFill>
                          <a:latin typeface="Calibri" panose="020F0502020204030204" pitchFamily="34" charset="0"/>
                          <a:cs typeface="Calibri" panose="020F0502020204030204" pitchFamily="34" charset="0"/>
                        </a:rPr>
                        <m:t>Physical</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capital</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person</m:t>
                      </m:r>
                      <m:r>
                        <m:rPr>
                          <m:nor/>
                        </m:rPr>
                        <a:rPr lang="en-US" sz="1100" i="0" smtClean="0">
                          <a:solidFill>
                            <a:srgbClr val="FFFFFF"/>
                          </a:solidFill>
                          <a:latin typeface="Calibri" panose="020F0502020204030204" pitchFamily="34" charset="0"/>
                          <a:cs typeface="Calibri" panose="020F0502020204030204" pitchFamily="34" charset="0"/>
                        </a:rPr>
                        <m:t> = </m:t>
                      </m:r>
                      <m:f>
                        <m:fPr>
                          <m:ctrlPr>
                            <a:rPr lang="en-US" sz="1100" i="1">
                              <a:solidFill>
                                <a:srgbClr val="FFFFFF"/>
                              </a:solidFill>
                              <a:latin typeface="Cambria Math" panose="02040503050406030204" pitchFamily="18" charset="0"/>
                            </a:rPr>
                          </m:ctrlPr>
                        </m:fPr>
                        <m:num>
                          <m:r>
                            <m:rPr>
                              <m:nor/>
                            </m:rPr>
                            <a:rPr lang="en-US" sz="1100" i="0">
                              <a:solidFill>
                                <a:srgbClr val="FFFFFF"/>
                              </a:solidFill>
                              <a:latin typeface="Calibri" panose="020F0502020204030204" pitchFamily="34" charset="0"/>
                              <a:cs typeface="Calibri" panose="020F0502020204030204" pitchFamily="34" charset="0"/>
                            </a:rPr>
                            <m:t>physical</m:t>
                          </m:r>
                          <m:r>
                            <m:rPr>
                              <m:nor/>
                            </m:rPr>
                            <a:rPr lang="en-US" sz="1100" i="0">
                              <a:solidFill>
                                <a:srgbClr val="FFFFFF"/>
                              </a:solidFill>
                              <a:latin typeface="Calibri" panose="020F0502020204030204" pitchFamily="34" charset="0"/>
                              <a:cs typeface="Calibri" panose="020F0502020204030204" pitchFamily="34" charset="0"/>
                            </a:rPr>
                            <m:t> </m:t>
                          </m:r>
                          <m:r>
                            <m:rPr>
                              <m:nor/>
                            </m:rPr>
                            <a:rPr lang="en-US" sz="1100" i="0">
                              <a:solidFill>
                                <a:srgbClr val="FFFFFF"/>
                              </a:solidFill>
                              <a:latin typeface="Calibri" panose="020F0502020204030204" pitchFamily="34" charset="0"/>
                              <a:cs typeface="Calibri" panose="020F0502020204030204" pitchFamily="34" charset="0"/>
                            </a:rPr>
                            <m:t>capital</m:t>
                          </m:r>
                        </m:num>
                        <m:den>
                          <m:r>
                            <m:rPr>
                              <m:nor/>
                            </m:rPr>
                            <a:rPr lang="en-US" sz="1100" i="0">
                              <a:solidFill>
                                <a:srgbClr val="FFFFFF"/>
                              </a:solidFill>
                              <a:latin typeface="Calibri" panose="020F0502020204030204" pitchFamily="34" charset="0"/>
                              <a:cs typeface="Calibri" panose="020F0502020204030204" pitchFamily="34" charset="0"/>
                            </a:rPr>
                            <m:t>population</m:t>
                          </m:r>
                        </m:den>
                      </m:f>
                    </m:oMath>
                  </m:oMathPara>
                </a14:m>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14:m>
                  <m:oMathPara xmlns:m="http://schemas.openxmlformats.org/officeDocument/2006/math">
                    <m:oMathParaPr>
                      <m:jc m:val="centerGroup"/>
                    </m:oMathParaPr>
                    <m:oMath xmlns:m="http://schemas.openxmlformats.org/officeDocument/2006/math">
                      <m:r>
                        <m:rPr>
                          <m:nor/>
                        </m:rPr>
                        <a:rPr lang="en-US" sz="1100" i="0" smtClean="0">
                          <a:solidFill>
                            <a:srgbClr val="FFFFFF"/>
                          </a:solidFill>
                          <a:latin typeface="Calibri" panose="020F0502020204030204" pitchFamily="34" charset="0"/>
                          <a:cs typeface="Calibri" panose="020F0502020204030204" pitchFamily="34" charset="0"/>
                        </a:rPr>
                        <m:t>Human</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capital</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person</m:t>
                      </m:r>
                      <m:r>
                        <m:rPr>
                          <m:nor/>
                        </m:rPr>
                        <a:rPr lang="en-US" sz="1100" i="0" smtClean="0">
                          <a:solidFill>
                            <a:srgbClr val="FFFFFF"/>
                          </a:solidFill>
                          <a:latin typeface="Calibri" panose="020F0502020204030204" pitchFamily="34" charset="0"/>
                          <a:cs typeface="Calibri" panose="020F0502020204030204" pitchFamily="34" charset="0"/>
                        </a:rPr>
                        <m:t> = </m:t>
                      </m:r>
                      <m:f>
                        <m:fPr>
                          <m:ctrlPr>
                            <a:rPr lang="en-US" sz="1100" i="1">
                              <a:solidFill>
                                <a:srgbClr val="FFFFFF"/>
                              </a:solidFill>
                              <a:latin typeface="Cambria Math" panose="02040503050406030204" pitchFamily="18" charset="0"/>
                            </a:rPr>
                          </m:ctrlPr>
                        </m:fPr>
                        <m:num>
                          <m:r>
                            <m:rPr>
                              <m:nor/>
                            </m:rPr>
                            <a:rPr lang="en-US" sz="1100" i="0">
                              <a:solidFill>
                                <a:srgbClr val="FFFFFF"/>
                              </a:solidFill>
                              <a:latin typeface="Calibri" panose="020F0502020204030204" pitchFamily="34" charset="0"/>
                              <a:cs typeface="Calibri" panose="020F0502020204030204" pitchFamily="34" charset="0"/>
                            </a:rPr>
                            <m:t>human</m:t>
                          </m:r>
                          <m:r>
                            <m:rPr>
                              <m:nor/>
                            </m:rPr>
                            <a:rPr lang="en-US" sz="1100" i="0">
                              <a:solidFill>
                                <a:srgbClr val="FFFFFF"/>
                              </a:solidFill>
                              <a:latin typeface="Calibri" panose="020F0502020204030204" pitchFamily="34" charset="0"/>
                              <a:cs typeface="Calibri" panose="020F0502020204030204" pitchFamily="34" charset="0"/>
                            </a:rPr>
                            <m:t> </m:t>
                          </m:r>
                          <m:r>
                            <m:rPr>
                              <m:nor/>
                            </m:rPr>
                            <a:rPr lang="en-US" sz="1100" i="0">
                              <a:solidFill>
                                <a:srgbClr val="FFFFFF"/>
                              </a:solidFill>
                              <a:latin typeface="Calibri" panose="020F0502020204030204" pitchFamily="34" charset="0"/>
                              <a:cs typeface="Calibri" panose="020F0502020204030204" pitchFamily="34" charset="0"/>
                            </a:rPr>
                            <m:t>capital</m:t>
                          </m:r>
                        </m:num>
                        <m:den>
                          <m:r>
                            <m:rPr>
                              <m:nor/>
                            </m:rPr>
                            <a:rPr lang="en-US" sz="1100" i="0">
                              <a:solidFill>
                                <a:srgbClr val="FFFFFF"/>
                              </a:solidFill>
                              <a:latin typeface="Calibri" panose="020F0502020204030204" pitchFamily="34" charset="0"/>
                              <a:cs typeface="Calibri" panose="020F0502020204030204" pitchFamily="34" charset="0"/>
                            </a:rPr>
                            <m:t>population</m:t>
                          </m:r>
                        </m:den>
                      </m:f>
                    </m:oMath>
                  </m:oMathPara>
                </a14:m>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14:m>
                  <m:oMathPara xmlns:m="http://schemas.openxmlformats.org/officeDocument/2006/math">
                    <m:oMathParaPr>
                      <m:jc m:val="centerGroup"/>
                    </m:oMathParaPr>
                    <m:oMath xmlns:m="http://schemas.openxmlformats.org/officeDocument/2006/math">
                      <m:r>
                        <m:rPr>
                          <m:nor/>
                        </m:rPr>
                        <a:rPr lang="en-US" sz="1100" i="0" smtClean="0">
                          <a:solidFill>
                            <a:srgbClr val="FFFFFF"/>
                          </a:solidFill>
                          <a:latin typeface="Calibri" panose="020F0502020204030204" pitchFamily="34" charset="0"/>
                          <a:cs typeface="Calibri" panose="020F0502020204030204" pitchFamily="34" charset="0"/>
                        </a:rPr>
                        <m:t>Technology</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person</m:t>
                      </m:r>
                      <m:r>
                        <m:rPr>
                          <m:nor/>
                        </m:rPr>
                        <a:rPr lang="en-US" sz="1100" i="0" smtClean="0">
                          <a:solidFill>
                            <a:srgbClr val="FFFFFF"/>
                          </a:solidFill>
                          <a:latin typeface="Calibri" panose="020F0502020204030204" pitchFamily="34" charset="0"/>
                          <a:cs typeface="Calibri" panose="020F0502020204030204" pitchFamily="34" charset="0"/>
                        </a:rPr>
                        <m:t> = </m:t>
                      </m:r>
                      <m:f>
                        <m:fPr>
                          <m:ctrlPr>
                            <a:rPr lang="en-US" sz="1100" i="1">
                              <a:solidFill>
                                <a:srgbClr val="FFFFFF"/>
                              </a:solidFill>
                              <a:latin typeface="Cambria Math" panose="02040503050406030204" pitchFamily="18" charset="0"/>
                            </a:rPr>
                          </m:ctrlPr>
                        </m:fPr>
                        <m:num>
                          <m:r>
                            <m:rPr>
                              <m:nor/>
                            </m:rPr>
                            <a:rPr lang="en-US" sz="1100" i="0">
                              <a:solidFill>
                                <a:srgbClr val="FFFFFF"/>
                              </a:solidFill>
                              <a:latin typeface="Calibri" panose="020F0502020204030204" pitchFamily="34" charset="0"/>
                              <a:cs typeface="Calibri" panose="020F0502020204030204" pitchFamily="34" charset="0"/>
                            </a:rPr>
                            <m:t>technology</m:t>
                          </m:r>
                        </m:num>
                        <m:den>
                          <m:r>
                            <m:rPr>
                              <m:nor/>
                            </m:rPr>
                            <a:rPr lang="en-US" sz="1100" i="0">
                              <a:solidFill>
                                <a:srgbClr val="FFFFFF"/>
                              </a:solidFill>
                              <a:latin typeface="Calibri" panose="020F0502020204030204" pitchFamily="34" charset="0"/>
                              <a:cs typeface="Calibri" panose="020F0502020204030204" pitchFamily="34" charset="0"/>
                            </a:rPr>
                            <m:t>population</m:t>
                          </m:r>
                        </m:den>
                      </m:f>
                    </m:oMath>
                  </m:oMathPara>
                </a14:m>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14:m>
                  <m:oMathPara xmlns:m="http://schemas.openxmlformats.org/officeDocument/2006/math">
                    <m:oMathParaPr>
                      <m:jc m:val="centerGroup"/>
                    </m:oMathParaPr>
                    <m:oMath xmlns:m="http://schemas.openxmlformats.org/officeDocument/2006/math">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human</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capital</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person</m:t>
                      </m:r>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physical</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capital</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person</m:t>
                      </m:r>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technology</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person</m:t>
                      </m:r>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GDP</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capita</m:t>
                      </m:r>
                    </m:oMath>
                  </m:oMathPara>
                </a14:m>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mc:Choice>
        <mc:Fallback xmlns="">
          <p:sp>
            <p:nvSpPr>
              <p:cNvPr id="159" name="Google Shape;159;ga0792d71e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i="0">
                    <a:solidFill>
                      <a:srgbClr val="FFFFFF"/>
                    </a:solidFill>
                    <a:latin typeface="Cambria Math" panose="02040503050406030204" pitchFamily="18" charset="0"/>
                    <a:cs typeface="Calibri" panose="020F0502020204030204" pitchFamily="34" charset="0"/>
                  </a:rPr>
                  <a:t>"Physical capital per person = " </a:t>
                </a:r>
                <a:r>
                  <a:rPr lang="en-US" sz="1100" i="0">
                    <a:solidFill>
                      <a:srgbClr val="FFFFFF"/>
                    </a:solidFill>
                    <a:latin typeface="Calibri" panose="020F0502020204030204" pitchFamily="34" charset="0"/>
                    <a:cs typeface="Calibri" panose="020F0502020204030204" pitchFamily="34" charset="0"/>
                  </a:rPr>
                  <a:t> "physical capital</a:t>
                </a:r>
                <a:r>
                  <a:rPr lang="en-US" sz="1100" i="0">
                    <a:solidFill>
                      <a:srgbClr val="FFFFFF"/>
                    </a:solidFill>
                    <a:latin typeface="Cambria Math" panose="02040503050406030204" pitchFamily="18" charset="0"/>
                    <a:cs typeface="Calibri" panose="020F0502020204030204" pitchFamily="34" charset="0"/>
                  </a:rPr>
                  <a:t>" /"</a:t>
                </a:r>
                <a:r>
                  <a:rPr lang="en-US" sz="1100" i="0">
                    <a:solidFill>
                      <a:srgbClr val="FFFFFF"/>
                    </a:solidFill>
                    <a:latin typeface="Calibri" panose="020F0502020204030204" pitchFamily="34" charset="0"/>
                    <a:cs typeface="Calibri" panose="020F0502020204030204" pitchFamily="34" charset="0"/>
                  </a:rPr>
                  <a:t>population</a:t>
                </a:r>
                <a:r>
                  <a:rPr lang="en-US" sz="1100" i="0">
                    <a:solidFill>
                      <a:srgbClr val="FFFFFF"/>
                    </a:solidFill>
                    <a:latin typeface="Cambria Math" panose="02040503050406030204" pitchFamily="18" charset="0"/>
                    <a:cs typeface="Calibri" panose="020F0502020204030204" pitchFamily="34" charset="0"/>
                  </a:rPr>
                  <a:t>"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0">
                    <a:solidFill>
                      <a:srgbClr val="FFFFFF"/>
                    </a:solidFill>
                    <a:latin typeface="Cambria Math" panose="02040503050406030204" pitchFamily="18" charset="0"/>
                    <a:cs typeface="Calibri" panose="020F0502020204030204" pitchFamily="34" charset="0"/>
                  </a:rPr>
                  <a:t>"Human capital per person = " </a:t>
                </a:r>
                <a:r>
                  <a:rPr lang="en-US" sz="1100" i="0">
                    <a:solidFill>
                      <a:srgbClr val="FFFFFF"/>
                    </a:solidFill>
                    <a:latin typeface="Calibri" panose="020F0502020204030204" pitchFamily="34" charset="0"/>
                    <a:cs typeface="Calibri" panose="020F0502020204030204" pitchFamily="34" charset="0"/>
                  </a:rPr>
                  <a:t> "human capital</a:t>
                </a:r>
                <a:r>
                  <a:rPr lang="en-US" sz="1100" i="0">
                    <a:solidFill>
                      <a:srgbClr val="FFFFFF"/>
                    </a:solidFill>
                    <a:latin typeface="Cambria Math" panose="02040503050406030204" pitchFamily="18" charset="0"/>
                    <a:cs typeface="Calibri" panose="020F0502020204030204" pitchFamily="34" charset="0"/>
                  </a:rPr>
                  <a:t>" /"</a:t>
                </a:r>
                <a:r>
                  <a:rPr lang="en-US" sz="1100" i="0">
                    <a:solidFill>
                      <a:srgbClr val="FFFFFF"/>
                    </a:solidFill>
                    <a:latin typeface="Calibri" panose="020F0502020204030204" pitchFamily="34" charset="0"/>
                    <a:cs typeface="Calibri" panose="020F0502020204030204" pitchFamily="34" charset="0"/>
                  </a:rPr>
                  <a:t>population</a:t>
                </a:r>
                <a:r>
                  <a:rPr lang="en-US" sz="1100" i="0">
                    <a:solidFill>
                      <a:srgbClr val="FFFFFF"/>
                    </a:solidFill>
                    <a:latin typeface="Cambria Math" panose="02040503050406030204" pitchFamily="18"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0">
                    <a:solidFill>
                      <a:srgbClr val="FFFFFF"/>
                    </a:solidFill>
                    <a:latin typeface="Cambria Math" panose="02040503050406030204" pitchFamily="18" charset="0"/>
                    <a:cs typeface="Calibri" panose="020F0502020204030204" pitchFamily="34" charset="0"/>
                  </a:rPr>
                  <a:t>"Technology per person = " </a:t>
                </a:r>
                <a:r>
                  <a:rPr lang="en-US" sz="1100" i="0">
                    <a:solidFill>
                      <a:srgbClr val="FFFFFF"/>
                    </a:solidFill>
                    <a:latin typeface="Calibri" panose="020F0502020204030204" pitchFamily="34" charset="0"/>
                    <a:cs typeface="Calibri" panose="020F0502020204030204" pitchFamily="34" charset="0"/>
                  </a:rPr>
                  <a:t> "technology</a:t>
                </a:r>
                <a:r>
                  <a:rPr lang="en-US" sz="1100" i="0">
                    <a:solidFill>
                      <a:srgbClr val="FFFFFF"/>
                    </a:solidFill>
                    <a:latin typeface="Cambria Math" panose="02040503050406030204" pitchFamily="18" charset="0"/>
                    <a:cs typeface="Calibri" panose="020F0502020204030204" pitchFamily="34" charset="0"/>
                  </a:rPr>
                  <a:t>" /"</a:t>
                </a:r>
                <a:r>
                  <a:rPr lang="en-US" sz="1100" i="0">
                    <a:solidFill>
                      <a:srgbClr val="FFFFFF"/>
                    </a:solidFill>
                    <a:latin typeface="Calibri" panose="020F0502020204030204" pitchFamily="34" charset="0"/>
                    <a:cs typeface="Calibri" panose="020F0502020204030204" pitchFamily="34" charset="0"/>
                  </a:rPr>
                  <a:t>population</a:t>
                </a:r>
                <a:r>
                  <a:rPr lang="en-US" sz="1100" i="0">
                    <a:solidFill>
                      <a:srgbClr val="FFFFFF"/>
                    </a:solidFill>
                    <a:latin typeface="Cambria Math" panose="02040503050406030204" pitchFamily="18"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sz="1100" i="0">
                    <a:solidFill>
                      <a:srgbClr val="FFFFFF"/>
                    </a:solidFill>
                    <a:latin typeface="Cambria Math" panose="02040503050406030204" pitchFamily="18" charset="0"/>
                    <a:cs typeface="Calibri" panose="020F0502020204030204" pitchFamily="34" charset="0"/>
                  </a:rPr>
                  <a:t>"[human capital per person]+[physical capital per person]+[technology per person]=GDP per capita</a:t>
                </a:r>
                <a:r>
                  <a:rPr lang="en-US" sz="1100" i="0">
                    <a:solidFill>
                      <a:srgbClr val="FFFFFF"/>
                    </a:solidFill>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mc:Fallback>
      </mc:AlternateContent>
      <p:sp>
        <p:nvSpPr>
          <p:cNvPr id="160" name="Google Shape;160;ga0792d71e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If the U.S. government provided free college for all students who qualified, how would this affect GDP and the standard of living?</a:t>
            </a:r>
          </a:p>
          <a:p>
            <a:pPr marL="158750" indent="0">
              <a:buNone/>
            </a:pPr>
            <a:endParaRPr lang="en-US" dirty="0"/>
          </a:p>
        </p:txBody>
      </p:sp>
    </p:spTree>
    <p:extLst>
      <p:ext uri="{BB962C8B-B14F-4D97-AF65-F5344CB8AC3E}">
        <p14:creationId xmlns:p14="http://schemas.microsoft.com/office/powerpoint/2010/main" val="330029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If the U.S. government provided free college for all students who qualified, how would this affect GDP and the standard of living?</a:t>
            </a:r>
          </a:p>
          <a:p>
            <a:pPr marL="158750" indent="0">
              <a:buNone/>
            </a:pPr>
            <a:endParaRPr lang="en-US" dirty="0"/>
          </a:p>
          <a:p>
            <a:pPr marL="158750" indent="0">
              <a:buNone/>
            </a:pPr>
            <a:r>
              <a:rPr lang="en-US" dirty="0"/>
              <a:t>If the government provided free college for all qualifying students, this would increase human capital and likely increase GDP per capita, leading to a higher standard of living in the U.S.</a:t>
            </a:r>
          </a:p>
          <a:p>
            <a:pPr marL="158750" indent="0">
              <a:buNone/>
            </a:pPr>
            <a:endParaRPr lang="en-US" dirty="0"/>
          </a:p>
        </p:txBody>
      </p:sp>
    </p:spTree>
    <p:extLst>
      <p:ext uri="{BB962C8B-B14F-4D97-AF65-F5344CB8AC3E}">
        <p14:creationId xmlns:p14="http://schemas.microsoft.com/office/powerpoint/2010/main" val="47569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651C-9138-4AB2-96A5-CD2F8CD37E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9C0C99-E148-40B2-A5BA-3F3D661AE6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5FAF75-8BBB-4089-BA34-4F593BAFCB0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731C49F-BE1E-4289-A8C6-76A53D2CC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15489-FDEB-4382-930E-629E89F8CD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8407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0BCC0-8236-48A3-BD41-2F11823A4D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5134CD-5A51-4DA0-A1F6-784A91EC49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2CB28-A50D-4350-A20D-764C03912FA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C7864F-64F0-4036-8E5C-B137A8BBE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554C0-9D4B-44D8-AB8D-F3374AC7A17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842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0995-3854-4530-B756-B74095B5C0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5554A0-1556-42EB-AE6E-0DB709498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62612-6F7E-46AF-985C-8D9BDED54BF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1E38075-B0A6-4C21-B2A9-468D0F7B3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1DBC9-AD87-4D46-90F6-96F82E3178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1019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D9DF0-6ECC-4EAF-A510-485BC64A09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732A1-B6E1-4F0B-9C1B-30122C6547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96E58-4D24-442A-AB68-8F5FBB2E66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03F6B3-42EA-4711-A981-D99CC252A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951EC-24A6-493A-A21D-0177B6A2DB9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107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F927-1C7D-4FA6-AD28-2F9743065B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D8A37-09A9-4B63-9BDE-FF8885760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81F4AD-F90A-456D-B48D-88A60B373D7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6C19209-D75A-4A23-8A0F-1D0B0FA14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80D85-287B-4C3B-AC8B-B6A8CDFDE78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9259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999A-AB02-4502-BAD7-996D47AE6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701F3-578D-4278-AEE4-8AD613F3B4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F2CC11-DD7A-4844-8C57-D86DED3584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718E35-BA9E-4BD9-9C89-53247845300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476F195-052C-44B5-9158-58FB379CB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C1F6D-84C3-4D9C-8952-10E51FE16CC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3949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6E64-296B-47BD-B7DD-82F16CD9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F17697-67F9-4CE9-851D-0B255D4EA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0EEB35-CB4D-492D-AE3E-FDB43DEBA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928FE4-95A9-4984-A6D9-BB8693705B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943B3F-0EC8-429F-8F19-E9FD88072E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F40F6C-908D-434D-8D30-617C3730F22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7B07DFE-0CE1-495C-9953-1ADA3E893C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49A979-78AF-4A3F-AB57-57AA9D25A1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71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7D63-A78C-4027-AF19-09827C5829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EEAAAC-2A5D-4B39-93A0-46B16285B28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4470A36-DE25-4400-AA03-C7269C05D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828615-DA72-4BF6-B552-668DCB8575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8723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49E74B-D80B-4BFD-8870-4A195429319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C04363B-6DA9-4B1C-97F6-8A0E9D813F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BDA5EE-1753-49F9-9BA6-913541E8ED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415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69EA-DA17-456D-B03D-70EDF0847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205291-3AF2-466E-B4DD-CC4C311E6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9A5A45-680D-4D09-9289-F458F38D5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098EF1-324F-4C5F-BE0F-411865DB762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DCAEF3A-AB41-4C3A-B7F1-B7005D690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A79794-C752-458E-A62F-BFB0C7D3C22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1678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2430-8491-448F-87A4-FBD3B79AE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84D91D-7617-47C1-8E53-097A38B855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75BD90-B165-4DBC-9AF7-0F71E2FB5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C7CAEB-9E86-4CA6-8261-18E415F36DF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BECDC4-E2E3-4593-AA02-3C6212FE5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83AA0-7E25-4A9B-B354-C4370F0352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265433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B496C0-734B-497A-8E8C-DF339D716C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334883-85EC-45F2-9FA1-DF56012DB0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162D4-623F-467F-87E6-139435EB4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8998A5A-C733-4D4E-ADA7-9441D714A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D8787A-BA94-4F48-BADC-6B3BF1B1B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60794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3.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169822"/>
            <a:ext cx="9144000" cy="1762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Components of </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Economic Growth</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DB7E9D3F-51A6-43A3-B4FF-6E0ACA8FA8EA}"/>
              </a:ext>
            </a:extLst>
          </p:cNvPr>
          <p:cNvSpPr txBox="1"/>
          <p:nvPr/>
        </p:nvSpPr>
        <p:spPr>
          <a:xfrm>
            <a:off x="6766002" y="4066866"/>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Capital Deepening</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783420"/>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Capital deepening </a:t>
              </a:r>
              <a:r>
                <a:rPr lang="en-US" sz="2000" dirty="0">
                  <a:solidFill>
                    <a:schemeClr val="bg1"/>
                  </a:solidFill>
                </a:rPr>
                <a:t>is when society increases the level of capital per person.</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idea of capital deepening can apply both to additional human capital per worker and to additional physical capital per worker.</a:t>
              </a:r>
            </a:p>
          </p:txBody>
        </p:sp>
      </p:grpSp>
      <p:grpSp>
        <p:nvGrpSpPr>
          <p:cNvPr id="16" name="Group 15">
            <a:extLst>
              <a:ext uri="{FF2B5EF4-FFF2-40B4-BE49-F238E27FC236}">
                <a16:creationId xmlns:a16="http://schemas.microsoft.com/office/drawing/2014/main" id="{521B2929-BAE5-4740-997B-9E307DD7C38C}"/>
              </a:ext>
            </a:extLst>
          </p:cNvPr>
          <p:cNvGrpSpPr/>
          <p:nvPr/>
        </p:nvGrpSpPr>
        <p:grpSpPr>
          <a:xfrm>
            <a:off x="2066921" y="3356988"/>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1"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idea of human capital deepening also applies to the years of experience that workers have.</a:t>
              </a:r>
            </a:p>
          </p:txBody>
        </p:sp>
      </p:grpSp>
      <p:grpSp>
        <p:nvGrpSpPr>
          <p:cNvPr id="19" name="Group 18">
            <a:extLst>
              <a:ext uri="{FF2B5EF4-FFF2-40B4-BE49-F238E27FC236}">
                <a16:creationId xmlns:a16="http://schemas.microsoft.com/office/drawing/2014/main" id="{A0E21FD7-4797-4FA0-84ED-A4B2A3388FCB}"/>
              </a:ext>
            </a:extLst>
          </p:cNvPr>
          <p:cNvGrpSpPr/>
          <p:nvPr/>
        </p:nvGrpSpPr>
        <p:grpSpPr>
          <a:xfrm>
            <a:off x="2066921" y="4242698"/>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02DB1A0E-83C9-4C9E-8458-6B92068BCE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33C954E8-A570-4063-88D1-9C8627593910}"/>
                </a:ext>
              </a:extLst>
            </p:cNvPr>
            <p:cNvSpPr txBox="1"/>
            <p:nvPr/>
          </p:nvSpPr>
          <p:spPr>
            <a:xfrm>
              <a:off x="542921" y="17942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average experience level of U.S. workers has not changed much in recent decades.</a:t>
              </a:r>
            </a:p>
          </p:txBody>
        </p:sp>
      </p:grpSp>
    </p:spTree>
    <p:extLst>
      <p:ext uri="{BB962C8B-B14F-4D97-AF65-F5344CB8AC3E}">
        <p14:creationId xmlns:p14="http://schemas.microsoft.com/office/powerpoint/2010/main" val="351541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Capital Deepening</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21" name="TextBox 20">
            <a:extLst>
              <a:ext uri="{FF2B5EF4-FFF2-40B4-BE49-F238E27FC236}">
                <a16:creationId xmlns:a16="http://schemas.microsoft.com/office/drawing/2014/main" id="{33C954E8-A570-4063-88D1-9C8627593910}"/>
              </a:ext>
            </a:extLst>
          </p:cNvPr>
          <p:cNvSpPr txBox="1"/>
          <p:nvPr/>
        </p:nvSpPr>
        <p:spPr>
          <a:xfrm>
            <a:off x="2192214" y="5347736"/>
            <a:ext cx="7807571" cy="1323439"/>
          </a:xfrm>
          <a:prstGeom prst="rect">
            <a:avLst/>
          </a:prstGeom>
          <a:solidFill>
            <a:srgbClr val="627981"/>
          </a:solidFill>
        </p:spPr>
        <p:txBody>
          <a:bodyPr wrap="square" rtlCol="0">
            <a:spAutoFit/>
          </a:bodyPr>
          <a:lstStyle/>
          <a:p>
            <a:pPr algn="ctr"/>
            <a:r>
              <a:rPr lang="en-US" sz="2000" dirty="0">
                <a:solidFill>
                  <a:schemeClr val="bg1"/>
                </a:solidFill>
              </a:rPr>
              <a:t>Rising levels of education for persons twenty-five and older show the deepening of human capital in the U.S. economy. As of 2019, 36% of U.S. adults have completed a four-year college degree. There is clearly room for additional deepening of human capital to occur.</a:t>
            </a:r>
          </a:p>
        </p:txBody>
      </p:sp>
      <p:pic>
        <p:nvPicPr>
          <p:cNvPr id="3" name="Picture 2" descr="A line graph that shows completion of education over time for adults in the United States.">
            <a:extLst>
              <a:ext uri="{FF2B5EF4-FFF2-40B4-BE49-F238E27FC236}">
                <a16:creationId xmlns:a16="http://schemas.microsoft.com/office/drawing/2014/main" id="{0A264CE9-AB4F-4BE3-9157-8C8A29EAF39B}"/>
              </a:ext>
            </a:extLst>
          </p:cNvPr>
          <p:cNvPicPr>
            <a:picLocks noChangeAspect="1"/>
          </p:cNvPicPr>
          <p:nvPr/>
        </p:nvPicPr>
        <p:blipFill>
          <a:blip r:embed="rId3"/>
          <a:stretch>
            <a:fillRect/>
          </a:stretch>
        </p:blipFill>
        <p:spPr>
          <a:xfrm>
            <a:off x="2889913" y="1337992"/>
            <a:ext cx="6412174" cy="3859647"/>
          </a:xfrm>
          <a:prstGeom prst="rect">
            <a:avLst/>
          </a:prstGeom>
        </p:spPr>
      </p:pic>
    </p:spTree>
    <p:extLst>
      <p:ext uri="{BB962C8B-B14F-4D97-AF65-F5344CB8AC3E}">
        <p14:creationId xmlns:p14="http://schemas.microsoft.com/office/powerpoint/2010/main" val="419541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Growth Accounting</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783420"/>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Growth accounting studies determine the extent to which physical and human capital deepening and technology have contributed to growth.</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usual approach uses an aggregate production function to estimate how human and physical capital contribute to per capita growth.</a:t>
              </a:r>
            </a:p>
          </p:txBody>
        </p:sp>
      </p:grpSp>
      <p:grpSp>
        <p:nvGrpSpPr>
          <p:cNvPr id="16" name="Group 15">
            <a:extLst>
              <a:ext uri="{FF2B5EF4-FFF2-40B4-BE49-F238E27FC236}">
                <a16:creationId xmlns:a16="http://schemas.microsoft.com/office/drawing/2014/main" id="{521B2929-BAE5-4740-997B-9E307DD7C38C}"/>
              </a:ext>
            </a:extLst>
          </p:cNvPr>
          <p:cNvGrpSpPr/>
          <p:nvPr/>
        </p:nvGrpSpPr>
        <p:grpSpPr>
          <a:xfrm>
            <a:off x="2066921" y="3356988"/>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1"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part of growth that is unexplained by measured inputs, called the residual, is then attributed to growth in technology.</a:t>
              </a:r>
            </a:p>
          </p:txBody>
        </p:sp>
      </p:grpSp>
    </p:spTree>
    <p:extLst>
      <p:ext uri="{BB962C8B-B14F-4D97-AF65-F5344CB8AC3E}">
        <p14:creationId xmlns:p14="http://schemas.microsoft.com/office/powerpoint/2010/main" val="241964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96" name="Google Shape;96;p14"/>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A Healthy Climate for Economic Growth</a:t>
            </a:r>
          </a:p>
        </p:txBody>
      </p:sp>
      <p:grpSp>
        <p:nvGrpSpPr>
          <p:cNvPr id="7" name="Group 6">
            <a:extLst>
              <a:ext uri="{FF2B5EF4-FFF2-40B4-BE49-F238E27FC236}">
                <a16:creationId xmlns:a16="http://schemas.microsoft.com/office/drawing/2014/main" id="{B7C0D14B-E422-422F-A8A6-260ABBADB111}"/>
              </a:ext>
            </a:extLst>
          </p:cNvPr>
          <p:cNvGrpSpPr/>
          <p:nvPr/>
        </p:nvGrpSpPr>
        <p:grpSpPr>
          <a:xfrm>
            <a:off x="2066921" y="1585567"/>
            <a:ext cx="8058156" cy="1066722"/>
            <a:chOff x="542921" y="1736761"/>
            <a:chExt cx="8058156" cy="1066722"/>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10667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787820"/>
              <a:ext cx="796198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Both the type of market economy and a legal system that governs and sustains property and contractual rights are important contributors to a healthy economic climate.</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1" y="2756541"/>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healthy economic climate usually involves market orientation at the microeconomic, individual, or firm decision-making level.</a:t>
              </a:r>
            </a:p>
          </p:txBody>
        </p:sp>
      </p:grpSp>
      <p:grpSp>
        <p:nvGrpSpPr>
          <p:cNvPr id="16" name="Group 15">
            <a:extLst>
              <a:ext uri="{FF2B5EF4-FFF2-40B4-BE49-F238E27FC236}">
                <a16:creationId xmlns:a16="http://schemas.microsoft.com/office/drawing/2014/main" id="{521B2929-BAE5-4740-997B-9E307DD7C38C}"/>
              </a:ext>
            </a:extLst>
          </p:cNvPr>
          <p:cNvGrpSpPr/>
          <p:nvPr/>
        </p:nvGrpSpPr>
        <p:grpSpPr>
          <a:xfrm>
            <a:off x="2066920" y="3642251"/>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1"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Markets that allow personal and business rewards and incentives for increasing human and physical capital encourage economic growth.</a:t>
              </a:r>
            </a:p>
          </p:txBody>
        </p:sp>
      </p:grpSp>
      <p:grpSp>
        <p:nvGrpSpPr>
          <p:cNvPr id="19" name="Group 18">
            <a:extLst>
              <a:ext uri="{FF2B5EF4-FFF2-40B4-BE49-F238E27FC236}">
                <a16:creationId xmlns:a16="http://schemas.microsoft.com/office/drawing/2014/main" id="{765D2B64-5BBA-48D3-8E2B-868B3FF2CE44}"/>
              </a:ext>
            </a:extLst>
          </p:cNvPr>
          <p:cNvGrpSpPr/>
          <p:nvPr/>
        </p:nvGrpSpPr>
        <p:grpSpPr>
          <a:xfrm>
            <a:off x="2066921" y="4527961"/>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985A745E-4B56-4785-9713-D0CC4FD66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D1DD3FE7-5C67-4365-A33B-4E13507BB708}"/>
                </a:ext>
              </a:extLst>
            </p:cNvPr>
            <p:cNvSpPr txBox="1"/>
            <p:nvPr/>
          </p:nvSpPr>
          <p:spPr>
            <a:xfrm>
              <a:off x="542921"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government's role is to correct when markets fail to properly allocate capital or technology.</a:t>
              </a:r>
            </a:p>
          </p:txBody>
        </p:sp>
      </p:grpSp>
    </p:spTree>
    <p:extLst>
      <p:ext uri="{BB962C8B-B14F-4D97-AF65-F5344CB8AC3E}">
        <p14:creationId xmlns:p14="http://schemas.microsoft.com/office/powerpoint/2010/main" val="241540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E9F2F79-14CA-40F5-8D8F-B4A3DDFD8B90}"/>
              </a:ext>
            </a:extLst>
          </p:cNvPr>
          <p:cNvSpPr/>
          <p:nvPr/>
        </p:nvSpPr>
        <p:spPr>
          <a:xfrm>
            <a:off x="1881188" y="1365155"/>
            <a:ext cx="8429625" cy="515440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t>Over long periods of time, seemingly small differences of a few percentage points in the annual rate of economic growth make an enormous difference in GDP per capita.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Capital deepening refers to an increase in the amount of capital per worker, either human capital per worker (in the form of higher education or skills) or physical capital per worker.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Technology, in its economic meaning, refers broadly to all new methods of production, which include major scientific inventions but also small inventions and even better forms of management or other types of institutions.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 healthy climate for growth in GDP per capita consists of improvements in human capital, physical capital, and technology in a market-oriented environment with supportive public policies and institutions.</a:t>
            </a:r>
          </a:p>
        </p:txBody>
      </p:sp>
    </p:spTree>
    <p:extLst>
      <p:ext uri="{BB962C8B-B14F-4D97-AF65-F5344CB8AC3E}">
        <p14:creationId xmlns:p14="http://schemas.microsoft.com/office/powerpoint/2010/main" val="230431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45"/>
        <p:cNvGrpSpPr/>
        <p:nvPr/>
      </p:nvGrpSpPr>
      <p:grpSpPr>
        <a:xfrm>
          <a:off x="0" y="0"/>
          <a:ext cx="0" cy="0"/>
          <a:chOff x="0" y="0"/>
          <a:chExt cx="0" cy="0"/>
        </a:xfrm>
      </p:grpSpPr>
      <p:cxnSp>
        <p:nvCxnSpPr>
          <p:cNvPr id="246" name="Google Shape;246;p24"/>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47" name="Google Shape;247;p24"/>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48" name="Google Shape;248;p24"/>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49" name="Google Shape;249;p24"/>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50" name="Google Shape;250;p24"/>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51" name="Google Shape;251;p24"/>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Introduction</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Small differences of a few percentage points in the annual rate of economic growth make an enormous difference in GDP per capita.</a:t>
              </a:r>
            </a:p>
          </p:txBody>
        </p:sp>
      </p:grpSp>
      <p:grpSp>
        <p:nvGrpSpPr>
          <p:cNvPr id="17" name="Group 16">
            <a:extLst>
              <a:ext uri="{FF2B5EF4-FFF2-40B4-BE49-F238E27FC236}">
                <a16:creationId xmlns:a16="http://schemas.microsoft.com/office/drawing/2014/main" id="{A8BB77AE-45B7-4C16-B3A3-AABFD9400253}"/>
              </a:ext>
            </a:extLst>
          </p:cNvPr>
          <p:cNvGrpSpPr/>
          <p:nvPr/>
        </p:nvGrpSpPr>
        <p:grpSpPr>
          <a:xfrm>
            <a:off x="2066922" y="2483260"/>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74ED1CE-062F-438A-8316-3595A950BD9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D680352E-08F4-461E-B500-1E28F290EFD2}"/>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this lesson, we discuss some of the components of economic growth, including physical capital, human capital, and technology.</a:t>
              </a:r>
            </a:p>
          </p:txBody>
        </p:sp>
      </p:grpSp>
      <p:pic>
        <p:nvPicPr>
          <p:cNvPr id="3" name="Picture 2" descr="Stacks of coins with plant sprouts, indicating monetary growth.">
            <a:extLst>
              <a:ext uri="{FF2B5EF4-FFF2-40B4-BE49-F238E27FC236}">
                <a16:creationId xmlns:a16="http://schemas.microsoft.com/office/drawing/2014/main" id="{26C7B107-8C65-46C3-B1E6-3A0C60014589}"/>
              </a:ext>
            </a:extLst>
          </p:cNvPr>
          <p:cNvPicPr>
            <a:picLocks noChangeAspect="1"/>
          </p:cNvPicPr>
          <p:nvPr/>
        </p:nvPicPr>
        <p:blipFill>
          <a:blip r:embed="rId3"/>
          <a:stretch>
            <a:fillRect/>
          </a:stretch>
        </p:blipFill>
        <p:spPr>
          <a:xfrm>
            <a:off x="3802106" y="3567806"/>
            <a:ext cx="4587788" cy="30609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Physical Capital</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Physical capital </a:t>
              </a:r>
              <a:r>
                <a:rPr lang="en-US" sz="2000" dirty="0">
                  <a:solidFill>
                    <a:schemeClr val="bg1"/>
                  </a:solidFill>
                </a:rPr>
                <a:t>includes the factories and equipment that firms use, as well as things like roads (also called </a:t>
              </a:r>
              <a:r>
                <a:rPr lang="en-US" sz="2000" b="1" dirty="0">
                  <a:solidFill>
                    <a:schemeClr val="bg1"/>
                  </a:solidFill>
                </a:rPr>
                <a:t>infrastructure</a:t>
              </a:r>
              <a:r>
                <a:rPr lang="en-US" sz="2000" dirty="0">
                  <a:solidFill>
                    <a:schemeClr val="bg1"/>
                  </a:solidFill>
                </a:rPr>
                <a:t>).</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936325"/>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More physical capital implies more output.</a:t>
              </a:r>
            </a:p>
          </p:txBody>
        </p:sp>
      </p:grpSp>
      <p:graphicFrame>
        <p:nvGraphicFramePr>
          <p:cNvPr id="2" name="Diagram 1">
            <a:extLst>
              <a:ext uri="{FF2B5EF4-FFF2-40B4-BE49-F238E27FC236}">
                <a16:creationId xmlns:a16="http://schemas.microsoft.com/office/drawing/2014/main" id="{C77D346B-F649-49EC-8BF7-6F3B59E11280}"/>
              </a:ext>
            </a:extLst>
          </p:cNvPr>
          <p:cNvGraphicFramePr/>
          <p:nvPr>
            <p:extLst>
              <p:ext uri="{D42A27DB-BD31-4B8C-83A1-F6EECF244321}">
                <p14:modId xmlns:p14="http://schemas.microsoft.com/office/powerpoint/2010/main" val="2241386660"/>
              </p:ext>
            </p:extLst>
          </p:nvPr>
        </p:nvGraphicFramePr>
        <p:xfrm>
          <a:off x="3107890" y="3429000"/>
          <a:ext cx="5976219" cy="314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739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Human Capital</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1764633" y="1940662"/>
            <a:ext cx="3558138" cy="1138811"/>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Human capital </a:t>
              </a:r>
              <a:r>
                <a:rPr lang="en-US" sz="2000" dirty="0">
                  <a:solidFill>
                    <a:schemeClr val="bg1"/>
                  </a:solidFill>
                </a:rPr>
                <a:t>refers to the skills and knowledge that make workers productive.</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1764632" y="3246967"/>
            <a:ext cx="3558139" cy="2200932"/>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Human capital and physical capital accumulation are similar: in both cases, investment now pays off in higher productivity in the future.</a:t>
              </a:r>
            </a:p>
          </p:txBody>
        </p:sp>
      </p:grpSp>
      <p:pic>
        <p:nvPicPr>
          <p:cNvPr id="3" name="Picture 2" descr="A bar graph comparing education level across countries.">
            <a:extLst>
              <a:ext uri="{FF2B5EF4-FFF2-40B4-BE49-F238E27FC236}">
                <a16:creationId xmlns:a16="http://schemas.microsoft.com/office/drawing/2014/main" id="{6AF0EAFE-E82C-4E14-A80B-AABFD5A2A8FB}"/>
              </a:ext>
            </a:extLst>
          </p:cNvPr>
          <p:cNvPicPr>
            <a:picLocks noChangeAspect="1"/>
          </p:cNvPicPr>
          <p:nvPr/>
        </p:nvPicPr>
        <p:blipFill>
          <a:blip r:embed="rId3"/>
          <a:stretch>
            <a:fillRect/>
          </a:stretch>
        </p:blipFill>
        <p:spPr>
          <a:xfrm>
            <a:off x="5677625" y="1651471"/>
            <a:ext cx="4866423" cy="4710968"/>
          </a:xfrm>
          <a:prstGeom prst="rect">
            <a:avLst/>
          </a:prstGeom>
        </p:spPr>
      </p:pic>
    </p:spTree>
    <p:extLst>
      <p:ext uri="{BB962C8B-B14F-4D97-AF65-F5344CB8AC3E}">
        <p14:creationId xmlns:p14="http://schemas.microsoft.com/office/powerpoint/2010/main" val="282424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Technology</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940173"/>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Technology is the combination of invention and innovation. </a:t>
              </a:r>
              <a:r>
                <a:rPr lang="en-US" sz="2000" b="1" dirty="0">
                  <a:solidFill>
                    <a:schemeClr val="bg1"/>
                  </a:solidFill>
                </a:rPr>
                <a:t> </a:t>
              </a:r>
              <a:endParaRPr lang="en-US" sz="2000" dirty="0">
                <a:solidFill>
                  <a:schemeClr val="bg1"/>
                </a:solidFill>
              </a:endParaRP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most people think of new technology, the invention of products like the laser or the smartphone come to mind.</a:t>
              </a:r>
            </a:p>
          </p:txBody>
        </p:sp>
      </p:grpSp>
      <p:grpSp>
        <p:nvGrpSpPr>
          <p:cNvPr id="16" name="Group 15">
            <a:extLst>
              <a:ext uri="{FF2B5EF4-FFF2-40B4-BE49-F238E27FC236}">
                <a16:creationId xmlns:a16="http://schemas.microsoft.com/office/drawing/2014/main" id="{521B2929-BAE5-4740-997B-9E307DD7C38C}"/>
              </a:ext>
            </a:extLst>
          </p:cNvPr>
          <p:cNvGrpSpPr/>
          <p:nvPr/>
        </p:nvGrpSpPr>
        <p:grpSpPr>
          <a:xfrm>
            <a:off x="2066922" y="3356988"/>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2" y="194212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Technology, as economists use the term, however, includes still more.</a:t>
              </a:r>
            </a:p>
          </p:txBody>
        </p:sp>
      </p:grpSp>
      <p:grpSp>
        <p:nvGrpSpPr>
          <p:cNvPr id="19" name="Group 18">
            <a:extLst>
              <a:ext uri="{FF2B5EF4-FFF2-40B4-BE49-F238E27FC236}">
                <a16:creationId xmlns:a16="http://schemas.microsoft.com/office/drawing/2014/main" id="{A0E21FD7-4797-4FA0-84ED-A4B2A3388FCB}"/>
              </a:ext>
            </a:extLst>
          </p:cNvPr>
          <p:cNvGrpSpPr/>
          <p:nvPr/>
        </p:nvGrpSpPr>
        <p:grpSpPr>
          <a:xfrm>
            <a:off x="2066921" y="4242697"/>
            <a:ext cx="8058156" cy="1157069"/>
            <a:chOff x="542921" y="1736761"/>
            <a:chExt cx="8058156" cy="1073128"/>
          </a:xfrm>
          <a:solidFill>
            <a:srgbClr val="627981"/>
          </a:solidFill>
        </p:grpSpPr>
        <p:sp>
          <p:nvSpPr>
            <p:cNvPr id="20" name="Rectangle 19">
              <a:extLst>
                <a:ext uri="{FF2B5EF4-FFF2-40B4-BE49-F238E27FC236}">
                  <a16:creationId xmlns:a16="http://schemas.microsoft.com/office/drawing/2014/main" id="{02DB1A0E-83C9-4C9E-8458-6B92068BCE34}"/>
                </a:ext>
              </a:extLst>
            </p:cNvPr>
            <p:cNvSpPr/>
            <p:nvPr/>
          </p:nvSpPr>
          <p:spPr>
            <a:xfrm>
              <a:off x="542923" y="1736761"/>
              <a:ext cx="8058154" cy="1073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33C954E8-A570-4063-88D1-9C8627593910}"/>
                </a:ext>
              </a:extLst>
            </p:cNvPr>
            <p:cNvSpPr txBox="1"/>
            <p:nvPr/>
          </p:nvSpPr>
          <p:spPr>
            <a:xfrm>
              <a:off x="542921" y="1794226"/>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short, </a:t>
              </a:r>
              <a:r>
                <a:rPr lang="en-US" sz="2000" b="1" dirty="0">
                  <a:solidFill>
                    <a:schemeClr val="bg1"/>
                  </a:solidFill>
                </a:rPr>
                <a:t>technology</a:t>
              </a:r>
              <a:r>
                <a:rPr lang="en-US" sz="2000" dirty="0">
                  <a:solidFill>
                    <a:schemeClr val="bg1"/>
                  </a:solidFill>
                </a:rPr>
                <a:t> comprises all the advances that make existing machines produce more and at higher quality, as well as altogether new products.</a:t>
              </a:r>
            </a:p>
          </p:txBody>
        </p:sp>
      </p:grpSp>
    </p:spTree>
    <p:extLst>
      <p:ext uri="{BB962C8B-B14F-4D97-AF65-F5344CB8AC3E}">
        <p14:creationId xmlns:p14="http://schemas.microsoft.com/office/powerpoint/2010/main" val="361192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GDP per Capita</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81306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per capita is useful to understanding economic growth and standard of living.</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per capita makes it easier to compare countries with different population sizes.</a:t>
              </a:r>
            </a:p>
          </p:txBody>
        </p:sp>
      </p:grpSp>
    </p:spTree>
    <p:extLst>
      <p:ext uri="{BB962C8B-B14F-4D97-AF65-F5344CB8AC3E}">
        <p14:creationId xmlns:p14="http://schemas.microsoft.com/office/powerpoint/2010/main" val="64423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p19"/>
          <p:cNvGrpSpPr/>
          <p:nvPr/>
        </p:nvGrpSpPr>
        <p:grpSpPr>
          <a:xfrm>
            <a:off x="1524001" y="363120"/>
            <a:ext cx="9144000" cy="5370205"/>
            <a:chOff x="-1" y="1425657"/>
            <a:chExt cx="9144000" cy="5370205"/>
          </a:xfrm>
        </p:grpSpPr>
        <p:sp>
          <p:nvSpPr>
            <p:cNvPr id="163" name="Google Shape;163;p19"/>
            <p:cNvSpPr txBox="1"/>
            <p:nvPr/>
          </p:nvSpPr>
          <p:spPr>
            <a:xfrm>
              <a:off x="-1" y="1425657"/>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GDP per Capita</a:t>
              </a:r>
              <a:endParaRPr dirty="0"/>
            </a:p>
          </p:txBody>
        </p:sp>
        <p:sp>
          <p:nvSpPr>
            <p:cNvPr id="164" name="Google Shape;164;p19"/>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65" name="Google Shape;165;p19"/>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69" name="Google Shape;169;p19"/>
          <p:cNvGrpSpPr/>
          <p:nvPr/>
        </p:nvGrpSpPr>
        <p:grpSpPr>
          <a:xfrm>
            <a:off x="2066922" y="1436652"/>
            <a:ext cx="8058300" cy="904762"/>
            <a:chOff x="542923" y="1736761"/>
            <a:chExt cx="8058300" cy="807000"/>
          </a:xfrm>
        </p:grpSpPr>
        <p:sp>
          <p:nvSpPr>
            <p:cNvPr id="170" name="Google Shape;170;p19"/>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71" name="Google Shape;171;p19"/>
            <p:cNvSpPr txBox="1"/>
            <p:nvPr/>
          </p:nvSpPr>
          <p:spPr>
            <a:xfrm>
              <a:off x="633045" y="198622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 </a:t>
              </a:r>
              <a:endParaRPr sz="2000" dirty="0">
                <a:latin typeface="Calibri"/>
                <a:ea typeface="Calibri"/>
                <a:cs typeface="Calibri"/>
                <a:sym typeface="Calibri"/>
              </a:endParaRPr>
            </a:p>
          </p:txBody>
        </p:sp>
      </p:grpSp>
      <p:grpSp>
        <p:nvGrpSpPr>
          <p:cNvPr id="172" name="Google Shape;172;p19"/>
          <p:cNvGrpSpPr/>
          <p:nvPr/>
        </p:nvGrpSpPr>
        <p:grpSpPr>
          <a:xfrm>
            <a:off x="2066841" y="2423086"/>
            <a:ext cx="8058300" cy="903774"/>
            <a:chOff x="542923" y="1736761"/>
            <a:chExt cx="8058300" cy="807000"/>
          </a:xfrm>
        </p:grpSpPr>
        <p:sp>
          <p:nvSpPr>
            <p:cNvPr id="173" name="Google Shape;173;p19"/>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74" name="Google Shape;174;p19"/>
            <p:cNvSpPr txBox="1"/>
            <p:nvPr/>
          </p:nvSpPr>
          <p:spPr>
            <a:xfrm>
              <a:off x="633045" y="198622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r>
                <a:rPr lang="en-US" sz="2000" dirty="0">
                  <a:solidFill>
                    <a:schemeClr val="lt1"/>
                  </a:solidFill>
                  <a:latin typeface="Calibri"/>
                  <a:cs typeface="Calibri"/>
                  <a:sym typeface="Calibri"/>
                </a:rPr>
                <a:t> </a:t>
              </a:r>
              <a:endParaRPr dirty="0"/>
            </a:p>
          </p:txBody>
        </p:sp>
      </p:grpSp>
      <p:grpSp>
        <p:nvGrpSpPr>
          <p:cNvPr id="175" name="Google Shape;175;p19"/>
          <p:cNvGrpSpPr/>
          <p:nvPr/>
        </p:nvGrpSpPr>
        <p:grpSpPr>
          <a:xfrm>
            <a:off x="2066841" y="3408532"/>
            <a:ext cx="8058300" cy="966812"/>
            <a:chOff x="542923" y="1736761"/>
            <a:chExt cx="8058300" cy="807000"/>
          </a:xfrm>
        </p:grpSpPr>
        <p:sp>
          <p:nvSpPr>
            <p:cNvPr id="176" name="Google Shape;176;p19"/>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77" name="Google Shape;177;p19"/>
            <p:cNvSpPr txBox="1"/>
            <p:nvPr/>
          </p:nvSpPr>
          <p:spPr>
            <a:xfrm>
              <a:off x="633045" y="198622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r>
                <a:rPr lang="en-US" sz="2000" dirty="0">
                  <a:solidFill>
                    <a:schemeClr val="lt1"/>
                  </a:solidFill>
                  <a:latin typeface="Calibri"/>
                  <a:cs typeface="Calibri"/>
                  <a:sym typeface="Calibri"/>
                </a:rPr>
                <a:t> </a:t>
              </a:r>
              <a:endParaRPr dirty="0"/>
            </a:p>
          </p:txBody>
        </p:sp>
      </p:grpSp>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6726C8AA-3714-4557-A653-97347F4D1C77}"/>
                  </a:ext>
                </a:extLst>
              </p:cNvPr>
              <p:cNvSpPr txBox="1"/>
              <p:nvPr/>
            </p:nvSpPr>
            <p:spPr>
              <a:xfrm>
                <a:off x="3373199" y="1512596"/>
                <a:ext cx="5375026" cy="808037"/>
              </a:xfrm>
              <a:prstGeom prst="rect">
                <a:avLst/>
              </a:prstGeom>
              <a:ln>
                <a:solidFill>
                  <a:srgbClr val="627981"/>
                </a:solidFill>
              </a:ln>
            </p:spPr>
            <p:txBody>
              <a:bodyPr>
                <a:normAutofit/>
              </a:bodyPr>
              <a:lstStyle/>
              <a:p>
                <a:pPr/>
                <a14:m>
                  <m:oMathPara xmlns:m="http://schemas.openxmlformats.org/officeDocument/2006/math">
                    <m:oMathParaPr>
                      <m:jc m:val="left"/>
                    </m:oMathParaPr>
                    <m:oMath xmlns:m="http://schemas.openxmlformats.org/officeDocument/2006/math">
                      <m:r>
                        <m:rPr>
                          <m:nor/>
                        </m:rPr>
                        <a:rPr lang="en-US" sz="2000">
                          <a:solidFill>
                            <a:srgbClr val="FFFFFF"/>
                          </a:solidFill>
                          <a:latin typeface="Cambria Math" panose="02040503050406030204" pitchFamily="18" charset="0"/>
                          <a:cs typeface="Calibri" panose="020F0502020204030204" pitchFamily="34" charset="0"/>
                        </a:rPr>
                        <m:t>p</m:t>
                      </m:r>
                      <m:r>
                        <m:rPr>
                          <m:nor/>
                        </m:rPr>
                        <a:rPr lang="en-US" sz="2000" i="0">
                          <a:solidFill>
                            <a:srgbClr val="FFFFFF"/>
                          </a:solidFill>
                          <a:latin typeface="Calibri" panose="020F0502020204030204" pitchFamily="34" charset="0"/>
                          <a:cs typeface="Calibri" panose="020F0502020204030204" pitchFamily="34" charset="0"/>
                        </a:rPr>
                        <m:t>hysical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person</m:t>
                      </m:r>
                      <m:r>
                        <m:rPr>
                          <m:nor/>
                        </m:rPr>
                        <a:rPr lang="en-US" sz="2000" i="0">
                          <a:solidFill>
                            <a:srgbClr val="FFFFFF"/>
                          </a:solidFill>
                          <a:latin typeface="Calibri" panose="020F0502020204030204" pitchFamily="34" charset="0"/>
                          <a:cs typeface="Calibri" panose="020F0502020204030204" pitchFamily="34" charset="0"/>
                        </a:rPr>
                        <m:t> = </m:t>
                      </m:r>
                      <m:f>
                        <m:fPr>
                          <m:ctrlPr>
                            <a:rPr lang="en-US" sz="2000" i="1">
                              <a:solidFill>
                                <a:srgbClr val="FFFFFF"/>
                              </a:solidFill>
                              <a:latin typeface="Cambria Math" panose="02040503050406030204" pitchFamily="18" charset="0"/>
                            </a:rPr>
                          </m:ctrlPr>
                        </m:fPr>
                        <m:num>
                          <m:r>
                            <m:rPr>
                              <m:nor/>
                            </m:rPr>
                            <a:rPr lang="en-US" sz="2000" i="0">
                              <a:solidFill>
                                <a:srgbClr val="FFFFFF"/>
                              </a:solidFill>
                              <a:latin typeface="Calibri" panose="020F0502020204030204" pitchFamily="34" charset="0"/>
                              <a:cs typeface="Calibri" panose="020F0502020204030204" pitchFamily="34" charset="0"/>
                            </a:rPr>
                            <m:t>physical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num>
                        <m:den>
                          <m:r>
                            <m:rPr>
                              <m:nor/>
                            </m:rPr>
                            <a:rPr lang="en-US" sz="2000" i="0">
                              <a:solidFill>
                                <a:srgbClr val="FFFFFF"/>
                              </a:solidFill>
                              <a:latin typeface="Calibri" panose="020F0502020204030204" pitchFamily="34" charset="0"/>
                              <a:cs typeface="Calibri" panose="020F0502020204030204" pitchFamily="34" charset="0"/>
                            </a:rPr>
                            <m:t>population</m:t>
                          </m:r>
                        </m:den>
                      </m:f>
                    </m:oMath>
                  </m:oMathPara>
                </a14:m>
                <a:endParaRPr lang="en-US" sz="2000" dirty="0">
                  <a:latin typeface="Calibri" panose="020F0502020204030204" pitchFamily="34" charset="0"/>
                  <a:cs typeface="Calibri" panose="020F0502020204030204" pitchFamily="34" charset="0"/>
                </a:endParaRPr>
              </a:p>
            </p:txBody>
          </p:sp>
        </mc:Choice>
        <mc:Fallback xmlns="">
          <p:sp>
            <p:nvSpPr>
              <p:cNvPr id="2" name="Object 1">
                <a:extLst>
                  <a:ext uri="{FF2B5EF4-FFF2-40B4-BE49-F238E27FC236}">
                    <a16:creationId xmlns:a16="http://schemas.microsoft.com/office/drawing/2014/main" id="{6726C8AA-3714-4557-A653-97347F4D1C77}"/>
                  </a:ext>
                </a:extLst>
              </p:cNvPr>
              <p:cNvSpPr txBox="1">
                <a:spLocks noRot="1" noChangeAspect="1" noMove="1" noResize="1" noEditPoints="1" noAdjustHandles="1" noChangeArrowheads="1" noChangeShapeType="1" noTextEdit="1"/>
              </p:cNvSpPr>
              <p:nvPr/>
            </p:nvSpPr>
            <p:spPr>
              <a:xfrm>
                <a:off x="3373199" y="1512596"/>
                <a:ext cx="5375026" cy="808037"/>
              </a:xfrm>
              <a:prstGeom prst="rect">
                <a:avLst/>
              </a:prstGeom>
              <a:blipFill>
                <a:blip r:embed="rId4"/>
                <a:stretch>
                  <a:fillRect/>
                </a:stretch>
              </a:blipFill>
              <a:ln>
                <a:solidFill>
                  <a:srgbClr val="627981"/>
                </a:solidFill>
              </a:ln>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id="{A2F339AF-0A44-4CBE-B851-15991533857A}"/>
              </a:ext>
            </a:extLst>
          </p:cNvPr>
          <p:cNvGraphicFramePr>
            <a:graphicFrameLocks noChangeAspect="1"/>
          </p:cNvGraphicFramePr>
          <p:nvPr>
            <p:extLst>
              <p:ext uri="{D42A27DB-BD31-4B8C-83A1-F6EECF244321}">
                <p14:modId xmlns:p14="http://schemas.microsoft.com/office/powerpoint/2010/main" val="1472823167"/>
              </p:ext>
            </p:extLst>
          </p:nvPr>
        </p:nvGraphicFramePr>
        <p:xfrm>
          <a:off x="4394200" y="2362200"/>
          <a:ext cx="914400" cy="180975"/>
        </p:xfrm>
        <a:graphic>
          <a:graphicData uri="http://schemas.openxmlformats.org/presentationml/2006/ole">
            <mc:AlternateContent xmlns:mc="http://schemas.openxmlformats.org/markup-compatibility/2006">
              <mc:Choice xmlns:v="urn:schemas-microsoft-com:vml" Requires="v">
                <p:oleObj spid="_x0000_s1026" name="Equation" r:id="rId5" imgW="914400" imgH="181440" progId="Equation.DSMT4">
                  <p:embed/>
                </p:oleObj>
              </mc:Choice>
              <mc:Fallback>
                <p:oleObj name="Equation" r:id="rId5" imgW="914400" imgH="181440" progId="Equation.DSMT4">
                  <p:embed/>
                  <p:pic>
                    <p:nvPicPr>
                      <p:cNvPr id="0" name=""/>
                      <p:cNvPicPr/>
                      <p:nvPr/>
                    </p:nvPicPr>
                    <p:blipFill>
                      <a:blip r:embed="rId6"/>
                      <a:stretch>
                        <a:fillRect/>
                      </a:stretch>
                    </p:blipFill>
                    <p:spPr>
                      <a:xfrm>
                        <a:off x="4394200" y="2362200"/>
                        <a:ext cx="914400" cy="1809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793096ED-6986-4574-863E-DAD4B201BC0F}"/>
                  </a:ext>
                </a:extLst>
              </p:cNvPr>
              <p:cNvSpPr txBox="1"/>
              <p:nvPr/>
            </p:nvSpPr>
            <p:spPr>
              <a:xfrm>
                <a:off x="3582520" y="2506220"/>
                <a:ext cx="4956385" cy="817563"/>
              </a:xfrm>
              <a:prstGeom prst="rect">
                <a:avLst/>
              </a:prstGeom>
              <a:ln>
                <a:solidFill>
                  <a:srgbClr val="627981"/>
                </a:solidFill>
              </a:ln>
            </p:spPr>
            <p:txBody>
              <a:bodyPr>
                <a:normAutofit/>
              </a:bodyPr>
              <a:lstStyle/>
              <a:p>
                <a:pPr/>
                <a14:m>
                  <m:oMathPara xmlns:m="http://schemas.openxmlformats.org/officeDocument/2006/math">
                    <m:oMathParaPr>
                      <m:jc m:val="left"/>
                    </m:oMathParaPr>
                    <m:oMath xmlns:m="http://schemas.openxmlformats.org/officeDocument/2006/math">
                      <m:r>
                        <m:rPr>
                          <m:nor/>
                        </m:rPr>
                        <a:rPr lang="en-US" sz="2000">
                          <a:solidFill>
                            <a:srgbClr val="FFFFFF"/>
                          </a:solidFill>
                          <a:latin typeface="Cambria Math" panose="02040503050406030204" pitchFamily="18" charset="0"/>
                          <a:cs typeface="Calibri" panose="020F0502020204030204" pitchFamily="34" charset="0"/>
                        </a:rPr>
                        <m:t>h</m:t>
                      </m:r>
                      <m:r>
                        <m:rPr>
                          <m:nor/>
                        </m:rPr>
                        <a:rPr lang="en-US" sz="2000" i="0">
                          <a:solidFill>
                            <a:srgbClr val="FFFFFF"/>
                          </a:solidFill>
                          <a:latin typeface="Calibri" panose="020F0502020204030204" pitchFamily="34" charset="0"/>
                          <a:cs typeface="Calibri" panose="020F0502020204030204" pitchFamily="34" charset="0"/>
                        </a:rPr>
                        <m:t>uman</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person</m:t>
                      </m:r>
                      <m:r>
                        <m:rPr>
                          <m:nor/>
                        </m:rPr>
                        <a:rPr lang="en-US" sz="2000" i="0">
                          <a:solidFill>
                            <a:srgbClr val="FFFFFF"/>
                          </a:solidFill>
                          <a:latin typeface="Calibri" panose="020F0502020204030204" pitchFamily="34" charset="0"/>
                          <a:cs typeface="Calibri" panose="020F0502020204030204" pitchFamily="34" charset="0"/>
                        </a:rPr>
                        <m:t> = </m:t>
                      </m:r>
                      <m:f>
                        <m:fPr>
                          <m:ctrlPr>
                            <a:rPr lang="en-US" sz="2000" i="1">
                              <a:solidFill>
                                <a:srgbClr val="FFFFFF"/>
                              </a:solidFill>
                              <a:latin typeface="Cambria Math" panose="02040503050406030204" pitchFamily="18" charset="0"/>
                            </a:rPr>
                          </m:ctrlPr>
                        </m:fPr>
                        <m:num>
                          <m:r>
                            <m:rPr>
                              <m:nor/>
                            </m:rPr>
                            <a:rPr lang="en-US" sz="2000" i="0">
                              <a:solidFill>
                                <a:srgbClr val="FFFFFF"/>
                              </a:solidFill>
                              <a:latin typeface="Calibri" panose="020F0502020204030204" pitchFamily="34" charset="0"/>
                              <a:cs typeface="Calibri" panose="020F0502020204030204" pitchFamily="34" charset="0"/>
                            </a:rPr>
                            <m:t>human</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num>
                        <m:den>
                          <m:r>
                            <m:rPr>
                              <m:nor/>
                            </m:rPr>
                            <a:rPr lang="en-US" sz="2000" i="0">
                              <a:solidFill>
                                <a:srgbClr val="FFFFFF"/>
                              </a:solidFill>
                              <a:latin typeface="Calibri" panose="020F0502020204030204" pitchFamily="34" charset="0"/>
                              <a:cs typeface="Calibri" panose="020F0502020204030204" pitchFamily="34" charset="0"/>
                            </a:rPr>
                            <m:t>population</m:t>
                          </m:r>
                        </m:den>
                      </m:f>
                    </m:oMath>
                  </m:oMathPara>
                </a14:m>
                <a:endParaRPr lang="en-US" sz="2000" dirty="0">
                  <a:latin typeface="Calibri" panose="020F0502020204030204" pitchFamily="34" charset="0"/>
                  <a:cs typeface="Calibri" panose="020F0502020204030204" pitchFamily="34" charset="0"/>
                </a:endParaRPr>
              </a:p>
            </p:txBody>
          </p:sp>
        </mc:Choice>
        <mc:Fallback xmlns="">
          <p:sp>
            <p:nvSpPr>
              <p:cNvPr id="4" name="Object 3">
                <a:extLst>
                  <a:ext uri="{FF2B5EF4-FFF2-40B4-BE49-F238E27FC236}">
                    <a16:creationId xmlns:a16="http://schemas.microsoft.com/office/drawing/2014/main" id="{793096ED-6986-4574-863E-DAD4B201BC0F}"/>
                  </a:ext>
                </a:extLst>
              </p:cNvPr>
              <p:cNvSpPr txBox="1">
                <a:spLocks noRot="1" noChangeAspect="1" noMove="1" noResize="1" noEditPoints="1" noAdjustHandles="1" noChangeArrowheads="1" noChangeShapeType="1" noTextEdit="1"/>
              </p:cNvSpPr>
              <p:nvPr/>
            </p:nvSpPr>
            <p:spPr>
              <a:xfrm>
                <a:off x="3582520" y="2506220"/>
                <a:ext cx="4956385" cy="817563"/>
              </a:xfrm>
              <a:prstGeom prst="rect">
                <a:avLst/>
              </a:prstGeom>
              <a:blipFill>
                <a:blip r:embed="rId7"/>
                <a:stretch>
                  <a:fillRect/>
                </a:stretch>
              </a:blipFill>
              <a:ln>
                <a:solidFill>
                  <a:srgbClr val="62798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BD241A94-AA31-4520-BCA2-65D3FE87FB16}"/>
                  </a:ext>
                </a:extLst>
              </p:cNvPr>
              <p:cNvSpPr txBox="1"/>
              <p:nvPr/>
            </p:nvSpPr>
            <p:spPr>
              <a:xfrm>
                <a:off x="3862378" y="3483069"/>
                <a:ext cx="4467225" cy="869950"/>
              </a:xfrm>
              <a:prstGeom prst="rect">
                <a:avLst/>
              </a:prstGeom>
              <a:ln>
                <a:solidFill>
                  <a:srgbClr val="627981"/>
                </a:solidFill>
              </a:ln>
            </p:spPr>
            <p:txBody>
              <a:bodyPr>
                <a:normAutofit/>
              </a:bodyPr>
              <a:lstStyle/>
              <a:p>
                <a:pPr/>
                <a14:m>
                  <m:oMathPara xmlns:m="http://schemas.openxmlformats.org/officeDocument/2006/math">
                    <m:oMathParaPr>
                      <m:jc m:val="left"/>
                    </m:oMathParaPr>
                    <m:oMath xmlns:m="http://schemas.openxmlformats.org/officeDocument/2006/math">
                      <m:r>
                        <m:rPr>
                          <m:nor/>
                        </m:rPr>
                        <a:rPr lang="en-US" sz="2000">
                          <a:solidFill>
                            <a:srgbClr val="FFFFFF"/>
                          </a:solidFill>
                          <a:latin typeface="Cambria Math" panose="02040503050406030204" pitchFamily="18"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echnology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person</m:t>
                      </m:r>
                      <m:r>
                        <m:rPr>
                          <m:nor/>
                        </m:rPr>
                        <a:rPr lang="en-US" sz="2000" i="0">
                          <a:solidFill>
                            <a:srgbClr val="FFFFFF"/>
                          </a:solidFill>
                          <a:latin typeface="Calibri" panose="020F0502020204030204" pitchFamily="34" charset="0"/>
                          <a:cs typeface="Calibri" panose="020F0502020204030204" pitchFamily="34" charset="0"/>
                        </a:rPr>
                        <m:t> = </m:t>
                      </m:r>
                      <m:f>
                        <m:fPr>
                          <m:ctrlPr>
                            <a:rPr lang="en-US" sz="2000" i="1">
                              <a:solidFill>
                                <a:srgbClr val="FFFFFF"/>
                              </a:solidFill>
                              <a:latin typeface="Cambria Math" panose="02040503050406030204" pitchFamily="18" charset="0"/>
                            </a:rPr>
                          </m:ctrlPr>
                        </m:fPr>
                        <m:num>
                          <m:r>
                            <m:rPr>
                              <m:nor/>
                            </m:rPr>
                            <a:rPr lang="en-US" sz="2000" i="0">
                              <a:solidFill>
                                <a:srgbClr val="FFFFFF"/>
                              </a:solidFill>
                              <a:latin typeface="Calibri" panose="020F0502020204030204" pitchFamily="34" charset="0"/>
                              <a:cs typeface="Calibri" panose="020F0502020204030204" pitchFamily="34" charset="0"/>
                            </a:rPr>
                            <m:t>technology</m:t>
                          </m:r>
                        </m:num>
                        <m:den>
                          <m:r>
                            <m:rPr>
                              <m:nor/>
                            </m:rPr>
                            <a:rPr lang="en-US" sz="2000" i="0">
                              <a:solidFill>
                                <a:srgbClr val="FFFFFF"/>
                              </a:solidFill>
                              <a:latin typeface="Calibri" panose="020F0502020204030204" pitchFamily="34" charset="0"/>
                              <a:cs typeface="Calibri" panose="020F0502020204030204" pitchFamily="34" charset="0"/>
                            </a:rPr>
                            <m:t>population</m:t>
                          </m:r>
                        </m:den>
                      </m:f>
                    </m:oMath>
                  </m:oMathPara>
                </a14:m>
                <a:endParaRPr lang="en-US" sz="2000" dirty="0">
                  <a:latin typeface="Calibri" panose="020F0502020204030204" pitchFamily="34" charset="0"/>
                  <a:cs typeface="Calibri" panose="020F0502020204030204" pitchFamily="34" charset="0"/>
                </a:endParaRPr>
              </a:p>
            </p:txBody>
          </p:sp>
        </mc:Choice>
        <mc:Fallback xmlns="">
          <p:sp>
            <p:nvSpPr>
              <p:cNvPr id="5" name="Object 4">
                <a:extLst>
                  <a:ext uri="{FF2B5EF4-FFF2-40B4-BE49-F238E27FC236}">
                    <a16:creationId xmlns:a16="http://schemas.microsoft.com/office/drawing/2014/main" id="{BD241A94-AA31-4520-BCA2-65D3FE87FB16}"/>
                  </a:ext>
                </a:extLst>
              </p:cNvPr>
              <p:cNvSpPr txBox="1">
                <a:spLocks noRot="1" noChangeAspect="1" noMove="1" noResize="1" noEditPoints="1" noAdjustHandles="1" noChangeArrowheads="1" noChangeShapeType="1" noTextEdit="1"/>
              </p:cNvSpPr>
              <p:nvPr/>
            </p:nvSpPr>
            <p:spPr>
              <a:xfrm>
                <a:off x="3862378" y="3483069"/>
                <a:ext cx="4467225" cy="869950"/>
              </a:xfrm>
              <a:prstGeom prst="rect">
                <a:avLst/>
              </a:prstGeom>
              <a:blipFill>
                <a:blip r:embed="rId8"/>
                <a:stretch>
                  <a:fillRect/>
                </a:stretch>
              </a:blipFill>
              <a:ln>
                <a:solidFill>
                  <a:srgbClr val="627981"/>
                </a:solidFill>
              </a:ln>
            </p:spPr>
            <p:txBody>
              <a:bodyPr/>
              <a:lstStyle/>
              <a:p>
                <a:r>
                  <a:rPr lang="en-US">
                    <a:noFill/>
                  </a:rPr>
                  <a:t> </a:t>
                </a:r>
              </a:p>
            </p:txBody>
          </p:sp>
        </mc:Fallback>
      </mc:AlternateContent>
      <p:grpSp>
        <p:nvGrpSpPr>
          <p:cNvPr id="22" name="Google Shape;175;p19">
            <a:extLst>
              <a:ext uri="{FF2B5EF4-FFF2-40B4-BE49-F238E27FC236}">
                <a16:creationId xmlns:a16="http://schemas.microsoft.com/office/drawing/2014/main" id="{17826463-8961-480A-ADE7-D88285F34156}"/>
              </a:ext>
            </a:extLst>
          </p:cNvPr>
          <p:cNvGrpSpPr/>
          <p:nvPr/>
        </p:nvGrpSpPr>
        <p:grpSpPr>
          <a:xfrm>
            <a:off x="2066850" y="4445791"/>
            <a:ext cx="8058300" cy="966812"/>
            <a:chOff x="542923" y="1736761"/>
            <a:chExt cx="8058300" cy="807000"/>
          </a:xfrm>
        </p:grpSpPr>
        <p:sp>
          <p:nvSpPr>
            <p:cNvPr id="23" name="Google Shape;176;p19">
              <a:extLst>
                <a:ext uri="{FF2B5EF4-FFF2-40B4-BE49-F238E27FC236}">
                  <a16:creationId xmlns:a16="http://schemas.microsoft.com/office/drawing/2014/main" id="{959D380D-6AAF-4027-899D-D0FED921A846}"/>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4" name="Google Shape;177;p19">
              <a:extLst>
                <a:ext uri="{FF2B5EF4-FFF2-40B4-BE49-F238E27FC236}">
                  <a16:creationId xmlns:a16="http://schemas.microsoft.com/office/drawing/2014/main" id="{6E5E8586-C575-4024-8940-E389AE7E1C0C}"/>
                </a:ext>
              </a:extLst>
            </p:cNvPr>
            <p:cNvSpPr txBox="1"/>
            <p:nvPr/>
          </p:nvSpPr>
          <p:spPr>
            <a:xfrm>
              <a:off x="633045" y="198622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r>
                <a:rPr lang="en-US" sz="2000" dirty="0">
                  <a:solidFill>
                    <a:schemeClr val="lt1"/>
                  </a:solidFill>
                  <a:latin typeface="Calibri"/>
                  <a:cs typeface="Calibri"/>
                  <a:sym typeface="Calibri"/>
                </a:rPr>
                <a:t> </a:t>
              </a:r>
              <a:endParaRPr dirty="0"/>
            </a:p>
          </p:txBody>
        </p:sp>
      </p:grpSp>
      <mc:AlternateContent xmlns:mc="http://schemas.openxmlformats.org/markup-compatibility/2006" xmlns:a14="http://schemas.microsoft.com/office/drawing/2010/main">
        <mc:Choice Requires="a14">
          <p:sp>
            <p:nvSpPr>
              <p:cNvPr id="25" name="Object 4">
                <a:extLst>
                  <a:ext uri="{FF2B5EF4-FFF2-40B4-BE49-F238E27FC236}">
                    <a16:creationId xmlns:a16="http://schemas.microsoft.com/office/drawing/2014/main" id="{5442A9CB-0096-42EF-A51F-7586D7D56BFC}"/>
                  </a:ext>
                </a:extLst>
              </p:cNvPr>
              <p:cNvSpPr txBox="1"/>
              <p:nvPr/>
            </p:nvSpPr>
            <p:spPr>
              <a:xfrm>
                <a:off x="2156981" y="4518219"/>
                <a:ext cx="7897613" cy="869950"/>
              </a:xfrm>
              <a:prstGeom prst="rect">
                <a:avLst/>
              </a:prstGeom>
              <a:ln>
                <a:solidFill>
                  <a:srgbClr val="627981"/>
                </a:solidFill>
              </a:ln>
            </p:spPr>
            <p:txBody>
              <a:bodyPr>
                <a:normAutofit/>
              </a:bodyPr>
              <a:lstStyle/>
              <a:p>
                <a:pPr/>
                <a14:m>
                  <m:oMathPara xmlns:m="http://schemas.openxmlformats.org/officeDocument/2006/math">
                    <m:oMathParaPr>
                      <m:jc m:val="center"/>
                    </m:oMathParaPr>
                    <m:oMath xmlns:m="http://schemas.openxmlformats.org/officeDocument/2006/math">
                      <m:r>
                        <m:rPr>
                          <m:nor/>
                        </m:rPr>
                        <a:rPr lang="it-IT" sz="2000">
                          <a:solidFill>
                            <a:srgbClr val="FFFFFF"/>
                          </a:solidFill>
                          <a:latin typeface="Calibri" panose="020F0502020204030204" pitchFamily="34" charset="0"/>
                          <a:cs typeface="Calibri" panose="020F0502020204030204" pitchFamily="34" charset="0"/>
                        </a:rPr>
                        <m:t>[</m:t>
                      </m:r>
                      <m:r>
                        <m:rPr>
                          <m:nor/>
                        </m:rPr>
                        <a:rPr lang="it-IT" sz="2000">
                          <a:solidFill>
                            <a:srgbClr val="FFFFFF"/>
                          </a:solidFill>
                          <a:latin typeface="Calibri" panose="020F0502020204030204" pitchFamily="34" charset="0"/>
                          <a:cs typeface="Calibri" panose="020F0502020204030204" pitchFamily="34" charset="0"/>
                        </a:rPr>
                        <m:t>human</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capital</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person</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m:t>
                      </m:r>
                      <m:r>
                        <m:rPr>
                          <m:nor/>
                        </m:rPr>
                        <a:rPr lang="it-IT" sz="2000">
                          <a:solidFill>
                            <a:srgbClr val="FFFFFF"/>
                          </a:solidFill>
                          <a:latin typeface="Calibri" panose="020F0502020204030204" pitchFamily="34" charset="0"/>
                          <a:cs typeface="Calibri" panose="020F0502020204030204" pitchFamily="34" charset="0"/>
                        </a:rPr>
                        <m:t>physical</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capital</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person</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m:t>
                      </m:r>
                      <m:r>
                        <m:rPr>
                          <m:nor/>
                        </m:rPr>
                        <a:rPr lang="it-IT" sz="2000">
                          <a:solidFill>
                            <a:srgbClr val="FFFFFF"/>
                          </a:solidFill>
                          <a:latin typeface="Calibri" panose="020F0502020204030204" pitchFamily="34" charset="0"/>
                          <a:cs typeface="Calibri" panose="020F0502020204030204" pitchFamily="34" charset="0"/>
                        </a:rPr>
                        <m:t>technology</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person</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GDP</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capita</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25" name="Object 4">
                <a:extLst>
                  <a:ext uri="{FF2B5EF4-FFF2-40B4-BE49-F238E27FC236}">
                    <a16:creationId xmlns:a16="http://schemas.microsoft.com/office/drawing/2014/main" id="{5442A9CB-0096-42EF-A51F-7586D7D56BFC}"/>
                  </a:ext>
                </a:extLst>
              </p:cNvPr>
              <p:cNvSpPr txBox="1">
                <a:spLocks noRot="1" noChangeAspect="1" noMove="1" noResize="1" noEditPoints="1" noAdjustHandles="1" noChangeArrowheads="1" noChangeShapeType="1" noTextEdit="1"/>
              </p:cNvSpPr>
              <p:nvPr/>
            </p:nvSpPr>
            <p:spPr>
              <a:xfrm>
                <a:off x="2156981" y="4518219"/>
                <a:ext cx="7897613" cy="869950"/>
              </a:xfrm>
              <a:prstGeom prst="rect">
                <a:avLst/>
              </a:prstGeom>
              <a:blipFill>
                <a:blip r:embed="rId9"/>
                <a:stretch>
                  <a:fillRect/>
                </a:stretch>
              </a:blipFill>
              <a:ln>
                <a:solidFill>
                  <a:srgbClr val="627981"/>
                </a:solidFill>
              </a:ln>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E9F2F79-14CA-40F5-8D8F-B4A3DDFD8B90}"/>
              </a:ext>
            </a:extLst>
          </p:cNvPr>
          <p:cNvSpPr/>
          <p:nvPr/>
        </p:nvSpPr>
        <p:spPr>
          <a:xfrm>
            <a:off x="1881188" y="1535637"/>
            <a:ext cx="8429625" cy="15330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If the U.S. government provided free college for all students who qualified, how would this affect GDP and the standard of living?</a:t>
            </a:r>
          </a:p>
        </p:txBody>
      </p:sp>
      <p:pic>
        <p:nvPicPr>
          <p:cNvPr id="4" name="Picture 3" descr="A person writing in a notebook with a laptop on the table">
            <a:extLst>
              <a:ext uri="{FF2B5EF4-FFF2-40B4-BE49-F238E27FC236}">
                <a16:creationId xmlns:a16="http://schemas.microsoft.com/office/drawing/2014/main" id="{237BBD54-A518-48D9-9EC4-CA52417A80FB}"/>
              </a:ext>
            </a:extLst>
          </p:cNvPr>
          <p:cNvPicPr>
            <a:picLocks noChangeAspect="1"/>
          </p:cNvPicPr>
          <p:nvPr/>
        </p:nvPicPr>
        <p:blipFill>
          <a:blip r:embed="rId3"/>
          <a:stretch>
            <a:fillRect/>
          </a:stretch>
        </p:blipFill>
        <p:spPr>
          <a:xfrm>
            <a:off x="3048000" y="3468949"/>
            <a:ext cx="6096000" cy="2727978"/>
          </a:xfrm>
          <a:prstGeom prst="rect">
            <a:avLst/>
          </a:prstGeom>
        </p:spPr>
      </p:pic>
    </p:spTree>
    <p:extLst>
      <p:ext uri="{BB962C8B-B14F-4D97-AF65-F5344CB8AC3E}">
        <p14:creationId xmlns:p14="http://schemas.microsoft.com/office/powerpoint/2010/main" val="856857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E9F2F79-14CA-40F5-8D8F-B4A3DDFD8B90}"/>
              </a:ext>
            </a:extLst>
          </p:cNvPr>
          <p:cNvSpPr/>
          <p:nvPr/>
        </p:nvSpPr>
        <p:spPr>
          <a:xfrm>
            <a:off x="1881188" y="1535637"/>
            <a:ext cx="8429625" cy="258691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If the U.S. government provided free college for all students who qualified, how would this affect GDP and the standard of living?</a:t>
            </a:r>
          </a:p>
          <a:p>
            <a:pPr algn="ctr"/>
            <a:endParaRPr lang="en-US" sz="2000" dirty="0"/>
          </a:p>
          <a:p>
            <a:pPr algn="ctr"/>
            <a:r>
              <a:rPr lang="en-US" sz="2000" i="1" dirty="0"/>
              <a:t>If the government provided free college for all qualifying students, this would increase human capital and likely increase GDP per capita, leading to a higher standard of living in the U.S.</a:t>
            </a:r>
          </a:p>
        </p:txBody>
      </p:sp>
    </p:spTree>
    <p:extLst>
      <p:ext uri="{BB962C8B-B14F-4D97-AF65-F5344CB8AC3E}">
        <p14:creationId xmlns:p14="http://schemas.microsoft.com/office/powerpoint/2010/main" val="2591417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TotalTime>
  <Words>1500</Words>
  <Application>Microsoft Office PowerPoint</Application>
  <PresentationFormat>Widescreen</PresentationFormat>
  <Paragraphs>133</Paragraphs>
  <Slides>15</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Cambria Math</vt:lpstr>
      <vt:lpstr>Century Gothic</vt:lpstr>
      <vt:lpstr>Arial</vt:lpstr>
      <vt:lpstr>Calibri</vt:lpstr>
      <vt:lpstr>Calibri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Claus</cp:lastModifiedBy>
  <cp:revision>27</cp:revision>
  <dcterms:modified xsi:type="dcterms:W3CDTF">2022-01-17T20:30:25Z</dcterms:modified>
</cp:coreProperties>
</file>