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3"/>
  </p:notesMasterIdLst>
  <p:sldIdLst>
    <p:sldId id="256" r:id="rId2"/>
    <p:sldId id="361" r:id="rId3"/>
    <p:sldId id="369" r:id="rId4"/>
    <p:sldId id="378" r:id="rId5"/>
    <p:sldId id="329" r:id="rId6"/>
    <p:sldId id="370" r:id="rId7"/>
    <p:sldId id="379" r:id="rId8"/>
    <p:sldId id="376" r:id="rId9"/>
    <p:sldId id="367" r:id="rId10"/>
    <p:sldId id="377" r:id="rId11"/>
    <p:sldId id="27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3" clrIdx="1">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12" autoAdjust="0"/>
  </p:normalViewPr>
  <p:slideViewPr>
    <p:cSldViewPr snapToGrid="0">
      <p:cViewPr varScale="1">
        <p:scale>
          <a:sx n="112" d="100"/>
          <a:sy n="112" d="100"/>
        </p:scale>
        <p:origin x="51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 The most commonly cited measure of inflation in the United States is the consumer price index (CPI). CPI is based on the prices in a fixed basket of goods and services that represents the purchases of an average family of four. Though CPI is an effective measure of inflation, it does has its drawbacks.</a:t>
            </a:r>
          </a:p>
          <a:p>
            <a:pPr marL="0" indent="0"/>
            <a:endParaRPr lang="en-US" dirty="0"/>
          </a:p>
          <a:p>
            <a:pPr marL="0" indent="0"/>
            <a:endParaRPr lang="en-US" dirty="0"/>
          </a:p>
          <a:p>
            <a:pPr marL="0" indent="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2</a:t>
            </a:fld>
            <a:endParaRPr lang="en-US"/>
          </a:p>
        </p:txBody>
      </p:sp>
    </p:spTree>
    <p:extLst>
      <p:ext uri="{BB962C8B-B14F-4D97-AF65-F5344CB8AC3E}">
        <p14:creationId xmlns:p14="http://schemas.microsoft.com/office/powerpoint/2010/main" val="2640357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change in the total cost of buying a fixed basket of goods and services over time is not the same as the change in the cost of living. Unless consumers buy the exact same basket of goods every year, the fixed basket of goods approach in CPI may be misleading. Two main biases arise when using CPI: the substitution bias and the quality/new goods bias</a:t>
            </a:r>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3</a:t>
            </a:fld>
            <a:endParaRPr lang="en-US"/>
          </a:p>
        </p:txBody>
      </p:sp>
    </p:spTree>
    <p:extLst>
      <p:ext uri="{BB962C8B-B14F-4D97-AF65-F5344CB8AC3E}">
        <p14:creationId xmlns:p14="http://schemas.microsoft.com/office/powerpoint/2010/main" val="234620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Consider your basket of goods as a student. How would a basket of goods and services purchased by a typical college student differ from the basket purchased by an older, retired person? Why would the difference be important?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4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Substitution Bias: Consumers will substitute away from goods whose relative prices have risen. If the price of apples rises, consumers will purchase a substitute, like bananas or oranges.</a:t>
            </a:r>
          </a:p>
          <a:p>
            <a:pPr marL="0" indent="0"/>
            <a:r>
              <a:rPr lang="en-US" dirty="0"/>
              <a:t>Quality/New Goods Bias: CPI does not reflect the quality gained from new products (e.g., cell phones). CPI does not reflect quality improvements in products, only the subsequent increase in price (e.g., cereal).</a:t>
            </a:r>
          </a:p>
          <a:p>
            <a:endParaRPr lang="en-US" dirty="0"/>
          </a:p>
          <a:p>
            <a:endParaRPr lang="en-US" dirty="0"/>
          </a:p>
        </p:txBody>
      </p:sp>
    </p:spTree>
    <p:extLst>
      <p:ext uri="{BB962C8B-B14F-4D97-AF65-F5344CB8AC3E}">
        <p14:creationId xmlns:p14="http://schemas.microsoft.com/office/powerpoint/2010/main" val="569877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core inflation index is CPI without the volatile economic variables. The core inflation index is more appropriate to use in the aftermath of natural disasters, such as hurricanes. The CPI in the aftermath of Hurricane Katrina would have inaccurately registered an increase in the cost of living to all households.</a:t>
            </a:r>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D5F23B-1B12-4DF2-8706-5385F1D353AD}" type="slidenum">
              <a:rPr lang="en-US" smtClean="0"/>
              <a:t>6</a:t>
            </a:fld>
            <a:endParaRPr lang="en-US"/>
          </a:p>
        </p:txBody>
      </p:sp>
    </p:spTree>
    <p:extLst>
      <p:ext uri="{BB962C8B-B14F-4D97-AF65-F5344CB8AC3E}">
        <p14:creationId xmlns:p14="http://schemas.microsoft.com/office/powerpoint/2010/main" val="415935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Give an example of a situation where the change in an economic variable would affect the CPI but not the core inflation index.</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8990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Give an example of a situation where the change in an economic variable would affect the CPI but not the core inflation index.</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Any situation where changes in the prices of key components of the CPI are temporary would cause a change in the CPI but not the core inflation index. If a sudden snowstorm closed highways for several days, truckers would not be able to deliver fresh fruits and vegetables to grocery stores. The prices of fresh fruits and vegetables would increase temporarily until shipping resumed. The CPI would reflect the temporary price increase, but the core inflation index would not.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77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352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5A78-B0DF-4E1E-A58C-BAF15A3CE6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1ECE40-129C-4BB9-A8EA-80565A2E61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F98177-C8F1-48BF-9C4D-30557ED8093E}"/>
              </a:ext>
            </a:extLst>
          </p:cNvPr>
          <p:cNvSpPr>
            <a:spLocks noGrp="1"/>
          </p:cNvSpPr>
          <p:nvPr>
            <p:ph type="dt" sz="half" idx="10"/>
          </p:nvPr>
        </p:nvSpPr>
        <p:spPr/>
        <p:txBody>
          <a:bodyPr/>
          <a:lstStyle/>
          <a:p>
            <a:fld id="{5EEA73C2-ADDF-4CA7-8D78-386CD0A5BF10}" type="datetimeFigureOut">
              <a:rPr lang="en-US" smtClean="0"/>
              <a:t>1/17/2022</a:t>
            </a:fld>
            <a:endParaRPr lang="en-US"/>
          </a:p>
        </p:txBody>
      </p:sp>
      <p:sp>
        <p:nvSpPr>
          <p:cNvPr id="5" name="Footer Placeholder 4">
            <a:extLst>
              <a:ext uri="{FF2B5EF4-FFF2-40B4-BE49-F238E27FC236}">
                <a16:creationId xmlns:a16="http://schemas.microsoft.com/office/drawing/2014/main" id="{5024417C-DB72-4F91-9915-4A57BEB1F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6F3BF-7AD8-453F-93C6-7B24CE858EF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39914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080E-CFE3-44A1-8591-403F35E1CC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93C47B-3F51-431A-99C3-8FF27FA0C0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4BB2C-351F-4CED-9566-947A1BC077BD}"/>
              </a:ext>
            </a:extLst>
          </p:cNvPr>
          <p:cNvSpPr>
            <a:spLocks noGrp="1"/>
          </p:cNvSpPr>
          <p:nvPr>
            <p:ph type="dt" sz="half" idx="10"/>
          </p:nvPr>
        </p:nvSpPr>
        <p:spPr/>
        <p:txBody>
          <a:bodyPr/>
          <a:lstStyle/>
          <a:p>
            <a:fld id="{5EEA73C2-ADDF-4CA7-8D78-386CD0A5BF10}" type="datetimeFigureOut">
              <a:rPr lang="en-US" smtClean="0"/>
              <a:t>1/17/2022</a:t>
            </a:fld>
            <a:endParaRPr lang="en-US"/>
          </a:p>
        </p:txBody>
      </p:sp>
      <p:sp>
        <p:nvSpPr>
          <p:cNvPr id="5" name="Footer Placeholder 4">
            <a:extLst>
              <a:ext uri="{FF2B5EF4-FFF2-40B4-BE49-F238E27FC236}">
                <a16:creationId xmlns:a16="http://schemas.microsoft.com/office/drawing/2014/main" id="{0D4290A3-E551-4B88-A47F-C37BA2060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27EDF-CD4E-4F74-893E-DC37657E59D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080390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B55691-5C83-4AE9-B910-9CB6678D05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12ACFF-4960-4627-A310-A2EAE90582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6E56A-08E7-441A-8160-9D000AF0A376}"/>
              </a:ext>
            </a:extLst>
          </p:cNvPr>
          <p:cNvSpPr>
            <a:spLocks noGrp="1"/>
          </p:cNvSpPr>
          <p:nvPr>
            <p:ph type="dt" sz="half" idx="10"/>
          </p:nvPr>
        </p:nvSpPr>
        <p:spPr/>
        <p:txBody>
          <a:bodyPr/>
          <a:lstStyle/>
          <a:p>
            <a:fld id="{5EEA73C2-ADDF-4CA7-8D78-386CD0A5BF10}" type="datetimeFigureOut">
              <a:rPr lang="en-US" smtClean="0"/>
              <a:t>1/17/2022</a:t>
            </a:fld>
            <a:endParaRPr lang="en-US"/>
          </a:p>
        </p:txBody>
      </p:sp>
      <p:sp>
        <p:nvSpPr>
          <p:cNvPr id="5" name="Footer Placeholder 4">
            <a:extLst>
              <a:ext uri="{FF2B5EF4-FFF2-40B4-BE49-F238E27FC236}">
                <a16:creationId xmlns:a16="http://schemas.microsoft.com/office/drawing/2014/main" id="{DEDA51D8-74C3-43BC-B2EC-5B7625115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49B3F-8EAE-45BD-B089-E2A3885A0CB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8156024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5FE3-6094-4340-AA53-493FCC356C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A57E0-E685-402C-8534-9588DD4F8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8F0E77-B277-4E63-B25D-DF66880ED0C9}"/>
              </a:ext>
            </a:extLst>
          </p:cNvPr>
          <p:cNvSpPr>
            <a:spLocks noGrp="1"/>
          </p:cNvSpPr>
          <p:nvPr>
            <p:ph type="dt" sz="half" idx="10"/>
          </p:nvPr>
        </p:nvSpPr>
        <p:spPr/>
        <p:txBody>
          <a:bodyPr/>
          <a:lstStyle/>
          <a:p>
            <a:fld id="{5EEA73C2-ADDF-4CA7-8D78-386CD0A5BF10}" type="datetimeFigureOut">
              <a:rPr lang="en-US" smtClean="0"/>
              <a:t>1/17/2022</a:t>
            </a:fld>
            <a:endParaRPr lang="en-US"/>
          </a:p>
        </p:txBody>
      </p:sp>
      <p:sp>
        <p:nvSpPr>
          <p:cNvPr id="5" name="Footer Placeholder 4">
            <a:extLst>
              <a:ext uri="{FF2B5EF4-FFF2-40B4-BE49-F238E27FC236}">
                <a16:creationId xmlns:a16="http://schemas.microsoft.com/office/drawing/2014/main" id="{AE834DDB-E65F-4176-B912-8E1270C49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D9267-444F-4E0F-8F86-CF0E072EFA3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71140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5C53-309C-49FF-A414-33386B911F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3DA4D0-4467-4CE9-8F7B-208DDA6E11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50CE61-A20A-4D49-AAB3-3F02EFE9A1AC}"/>
              </a:ext>
            </a:extLst>
          </p:cNvPr>
          <p:cNvSpPr>
            <a:spLocks noGrp="1"/>
          </p:cNvSpPr>
          <p:nvPr>
            <p:ph type="dt" sz="half" idx="10"/>
          </p:nvPr>
        </p:nvSpPr>
        <p:spPr/>
        <p:txBody>
          <a:bodyPr/>
          <a:lstStyle/>
          <a:p>
            <a:fld id="{5EEA73C2-ADDF-4CA7-8D78-386CD0A5BF10}" type="datetimeFigureOut">
              <a:rPr lang="en-US" smtClean="0"/>
              <a:t>1/17/2022</a:t>
            </a:fld>
            <a:endParaRPr lang="en-US"/>
          </a:p>
        </p:txBody>
      </p:sp>
      <p:sp>
        <p:nvSpPr>
          <p:cNvPr id="5" name="Footer Placeholder 4">
            <a:extLst>
              <a:ext uri="{FF2B5EF4-FFF2-40B4-BE49-F238E27FC236}">
                <a16:creationId xmlns:a16="http://schemas.microsoft.com/office/drawing/2014/main" id="{A0B3FD95-46F2-40A4-B86F-64F332609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B0B3E-1F5F-4A71-A57F-8019999D616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38953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D0D40-FA6C-43D3-B866-888D700870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6B3041-DCA2-443C-9DDB-55301758E8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F1C57E-598F-4EA9-98DF-B8C76D58CF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380ACD-0872-41C3-8400-2C33E05E95F7}"/>
              </a:ext>
            </a:extLst>
          </p:cNvPr>
          <p:cNvSpPr>
            <a:spLocks noGrp="1"/>
          </p:cNvSpPr>
          <p:nvPr>
            <p:ph type="dt" sz="half" idx="10"/>
          </p:nvPr>
        </p:nvSpPr>
        <p:spPr/>
        <p:txBody>
          <a:bodyPr/>
          <a:lstStyle/>
          <a:p>
            <a:fld id="{5EEA73C2-ADDF-4CA7-8D78-386CD0A5BF10}" type="datetimeFigureOut">
              <a:rPr lang="en-US" smtClean="0"/>
              <a:t>1/17/2022</a:t>
            </a:fld>
            <a:endParaRPr lang="en-US"/>
          </a:p>
        </p:txBody>
      </p:sp>
      <p:sp>
        <p:nvSpPr>
          <p:cNvPr id="6" name="Footer Placeholder 5">
            <a:extLst>
              <a:ext uri="{FF2B5EF4-FFF2-40B4-BE49-F238E27FC236}">
                <a16:creationId xmlns:a16="http://schemas.microsoft.com/office/drawing/2014/main" id="{CC5E86AA-5072-4579-9B4E-9D3BDAA146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356C7-3486-4B4D-8931-0B89A77C4AD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8258996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9247D-E822-44BF-9B69-FE9F41E764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B546F6-E708-46CC-9F68-D07BAC7A2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D448BD-E039-4A15-B150-5B8C25FCB7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0E254A-E272-4E6D-9BA9-DEB8D6567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AC246-44B6-464E-B344-6CC2725390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70F908-DB85-4FED-981D-3E31AEEACE19}"/>
              </a:ext>
            </a:extLst>
          </p:cNvPr>
          <p:cNvSpPr>
            <a:spLocks noGrp="1"/>
          </p:cNvSpPr>
          <p:nvPr>
            <p:ph type="dt" sz="half" idx="10"/>
          </p:nvPr>
        </p:nvSpPr>
        <p:spPr/>
        <p:txBody>
          <a:bodyPr/>
          <a:lstStyle/>
          <a:p>
            <a:fld id="{5EEA73C2-ADDF-4CA7-8D78-386CD0A5BF10}" type="datetimeFigureOut">
              <a:rPr lang="en-US" smtClean="0"/>
              <a:t>1/17/2022</a:t>
            </a:fld>
            <a:endParaRPr lang="en-US"/>
          </a:p>
        </p:txBody>
      </p:sp>
      <p:sp>
        <p:nvSpPr>
          <p:cNvPr id="8" name="Footer Placeholder 7">
            <a:extLst>
              <a:ext uri="{FF2B5EF4-FFF2-40B4-BE49-F238E27FC236}">
                <a16:creationId xmlns:a16="http://schemas.microsoft.com/office/drawing/2014/main" id="{5B9AB010-1C19-4CD9-A45F-5E6488C33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928127-B36C-42B8-8A14-5A6D8295E0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8482836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5BBAB-215D-4A02-9C53-DC59033D8D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A02AEC-3863-43FB-BE84-13DCA363BD8E}"/>
              </a:ext>
            </a:extLst>
          </p:cNvPr>
          <p:cNvSpPr>
            <a:spLocks noGrp="1"/>
          </p:cNvSpPr>
          <p:nvPr>
            <p:ph type="dt" sz="half" idx="10"/>
          </p:nvPr>
        </p:nvSpPr>
        <p:spPr/>
        <p:txBody>
          <a:bodyPr/>
          <a:lstStyle/>
          <a:p>
            <a:fld id="{5EEA73C2-ADDF-4CA7-8D78-386CD0A5BF10}" type="datetimeFigureOut">
              <a:rPr lang="en-US" smtClean="0"/>
              <a:t>1/17/2022</a:t>
            </a:fld>
            <a:endParaRPr lang="en-US"/>
          </a:p>
        </p:txBody>
      </p:sp>
      <p:sp>
        <p:nvSpPr>
          <p:cNvPr id="4" name="Footer Placeholder 3">
            <a:extLst>
              <a:ext uri="{FF2B5EF4-FFF2-40B4-BE49-F238E27FC236}">
                <a16:creationId xmlns:a16="http://schemas.microsoft.com/office/drawing/2014/main" id="{AB53BEBA-5558-4CDC-A778-AFB44D6A1A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8D33E0-398A-4390-9285-2409C1200F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22628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F72683-2DEC-4372-92D6-D0C78BE13628}"/>
              </a:ext>
            </a:extLst>
          </p:cNvPr>
          <p:cNvSpPr>
            <a:spLocks noGrp="1"/>
          </p:cNvSpPr>
          <p:nvPr>
            <p:ph type="dt" sz="half" idx="10"/>
          </p:nvPr>
        </p:nvSpPr>
        <p:spPr/>
        <p:txBody>
          <a:bodyPr/>
          <a:lstStyle/>
          <a:p>
            <a:fld id="{5EEA73C2-ADDF-4CA7-8D78-386CD0A5BF10}" type="datetimeFigureOut">
              <a:rPr lang="en-US" smtClean="0"/>
              <a:t>1/17/2022</a:t>
            </a:fld>
            <a:endParaRPr lang="en-US"/>
          </a:p>
        </p:txBody>
      </p:sp>
      <p:sp>
        <p:nvSpPr>
          <p:cNvPr id="3" name="Footer Placeholder 2">
            <a:extLst>
              <a:ext uri="{FF2B5EF4-FFF2-40B4-BE49-F238E27FC236}">
                <a16:creationId xmlns:a16="http://schemas.microsoft.com/office/drawing/2014/main" id="{515D482B-062B-4BAE-88FB-CC05CC6D5E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3126CA-49B4-4118-9D28-2DB1AC34BE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61923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3DB25-F246-4A4F-B450-798DA94DA0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7B7D43-8045-4EE9-8BEB-B452BA050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AA229A-9B8C-4304-9D50-62DF370D8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7CFDC-FE0C-4FF0-A81D-56D9F8E30538}"/>
              </a:ext>
            </a:extLst>
          </p:cNvPr>
          <p:cNvSpPr>
            <a:spLocks noGrp="1"/>
          </p:cNvSpPr>
          <p:nvPr>
            <p:ph type="dt" sz="half" idx="10"/>
          </p:nvPr>
        </p:nvSpPr>
        <p:spPr/>
        <p:txBody>
          <a:bodyPr/>
          <a:lstStyle/>
          <a:p>
            <a:fld id="{5EEA73C2-ADDF-4CA7-8D78-386CD0A5BF10}" type="datetimeFigureOut">
              <a:rPr lang="en-US" smtClean="0"/>
              <a:t>1/17/2022</a:t>
            </a:fld>
            <a:endParaRPr lang="en-US"/>
          </a:p>
        </p:txBody>
      </p:sp>
      <p:sp>
        <p:nvSpPr>
          <p:cNvPr id="6" name="Footer Placeholder 5">
            <a:extLst>
              <a:ext uri="{FF2B5EF4-FFF2-40B4-BE49-F238E27FC236}">
                <a16:creationId xmlns:a16="http://schemas.microsoft.com/office/drawing/2014/main" id="{9C789EFB-0C2D-4780-A3C2-13A16B6FAE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12F1F-8E8C-48E8-8022-73903F359F2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27673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487C-107E-4DC7-9016-83C1BD318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2A8985-60A7-4C19-9498-3E453C3DF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4E2E8F-FA9F-4759-8470-B7ED6BEB5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5C661-27CC-4C56-BA63-FB50EFAD5514}"/>
              </a:ext>
            </a:extLst>
          </p:cNvPr>
          <p:cNvSpPr>
            <a:spLocks noGrp="1"/>
          </p:cNvSpPr>
          <p:nvPr>
            <p:ph type="dt" sz="half" idx="10"/>
          </p:nvPr>
        </p:nvSpPr>
        <p:spPr/>
        <p:txBody>
          <a:bodyPr/>
          <a:lstStyle/>
          <a:p>
            <a:fld id="{5EEA73C2-ADDF-4CA7-8D78-386CD0A5BF10}" type="datetimeFigureOut">
              <a:rPr lang="en-US" smtClean="0"/>
              <a:t>1/17/2022</a:t>
            </a:fld>
            <a:endParaRPr lang="en-US"/>
          </a:p>
        </p:txBody>
      </p:sp>
      <p:sp>
        <p:nvSpPr>
          <p:cNvPr id="6" name="Footer Placeholder 5">
            <a:extLst>
              <a:ext uri="{FF2B5EF4-FFF2-40B4-BE49-F238E27FC236}">
                <a16:creationId xmlns:a16="http://schemas.microsoft.com/office/drawing/2014/main" id="{732C0566-34B6-4704-86B1-7D13F43B1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82276-5BE0-4A74-B6F1-82E3BDDC078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441734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B43A9-0639-4265-9FD6-D1A4B84CC1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7B33A-3C90-4C8A-B792-D620A34BF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80176-0B5C-40AF-A865-986C66B5A8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dirty="0"/>
          </a:p>
        </p:txBody>
      </p:sp>
      <p:sp>
        <p:nvSpPr>
          <p:cNvPr id="5" name="Footer Placeholder 4">
            <a:extLst>
              <a:ext uri="{FF2B5EF4-FFF2-40B4-BE49-F238E27FC236}">
                <a16:creationId xmlns:a16="http://schemas.microsoft.com/office/drawing/2014/main" id="{E73D42C8-50D7-4084-8F5E-83FF7FAB01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5DD3B57-F266-4DC7-A9A6-F4C8535C7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262714094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dirty="0">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28727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How to Measure Changes in the Cost of Living </a:t>
            </a:r>
            <a:endParaRPr dirty="0"/>
          </a:p>
        </p:txBody>
      </p:sp>
      <p:cxnSp>
        <p:nvCxnSpPr>
          <p:cNvPr id="51" name="Google Shape;51;p1"/>
          <p:cNvCxnSpPr/>
          <p:nvPr/>
        </p:nvCxnSpPr>
        <p:spPr>
          <a:xfrm>
            <a:off x="3071446" y="5020636"/>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dirty="0">
                <a:solidFill>
                  <a:srgbClr val="FFFFFF"/>
                </a:solidFill>
                <a:latin typeface="Century Gothic"/>
                <a:ea typeface="Century Gothic"/>
                <a:cs typeface="Century Gothic"/>
                <a:sym typeface="Century Gothic"/>
              </a:rPr>
              <a:t>HAWKES</a:t>
            </a:r>
            <a:r>
              <a:rPr lang="en-US" sz="2800" b="0" i="0" u="none" strike="noStrike" cap="none" dirty="0">
                <a:solidFill>
                  <a:srgbClr val="FFFFFF"/>
                </a:solidFill>
                <a:latin typeface="Century Gothic"/>
                <a:ea typeface="Century Gothic"/>
                <a:cs typeface="Century Gothic"/>
                <a:sym typeface="Century Gothic"/>
              </a:rPr>
              <a:t> LEARNING</a:t>
            </a:r>
            <a:endParaRPr dirty="0"/>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10A153CB-90FF-4A28-9300-86BFD48E2BF5}"/>
              </a:ext>
            </a:extLst>
          </p:cNvPr>
          <p:cNvSpPr txBox="1"/>
          <p:nvPr/>
        </p:nvSpPr>
        <p:spPr>
          <a:xfrm>
            <a:off x="6765839" y="5012760"/>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6"/>
            <a:ext cx="8789668" cy="461862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dirty="0">
                <a:solidFill>
                  <a:schemeClr val="bg1"/>
                </a:solidFill>
              </a:rPr>
              <a:t>The substitution bias: when a fixed basket of goods does not allow for buying more of what becomes relatively less expensive and less of what becomes relatively more expensive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quality/new goods bias: when a fixed basket cannot account for improvements in quality and the advent of new goods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most commonly cited measure of inflation is the consumer price index (CPI), which is based on a basket of goods representing what the typical consumer buys.</a:t>
            </a:r>
          </a:p>
        </p:txBody>
      </p:sp>
    </p:spTree>
    <p:extLst>
      <p:ext uri="{BB962C8B-B14F-4D97-AF65-F5344CB8AC3E}">
        <p14:creationId xmlns:p14="http://schemas.microsoft.com/office/powerpoint/2010/main" val="290712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dirty="0">
                <a:solidFill>
                  <a:srgbClr val="FFFFFF"/>
                </a:solidFill>
                <a:latin typeface="Century Gothic"/>
                <a:ea typeface="Century Gothic"/>
                <a:cs typeface="Century Gothic"/>
                <a:sym typeface="Century Gothic"/>
              </a:rPr>
              <a:t>HAWKES</a:t>
            </a:r>
            <a:r>
              <a:rPr lang="en-US" sz="7200" b="0" i="0" u="none" strike="noStrike" cap="none" dirty="0">
                <a:solidFill>
                  <a:srgbClr val="FFFFFF"/>
                </a:solidFill>
                <a:latin typeface="Century Gothic"/>
                <a:ea typeface="Century Gothic"/>
                <a:cs typeface="Century Gothic"/>
                <a:sym typeface="Century Gothic"/>
              </a:rPr>
              <a:t> LEARNING</a:t>
            </a:r>
            <a:endParaRPr dirty="0"/>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Consumer Price Index</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3" y="1786285"/>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most commonly cited measure of inflation in the United States is the </a:t>
              </a:r>
              <a:r>
                <a:rPr lang="en-US" sz="2000" b="1" dirty="0">
                  <a:solidFill>
                    <a:schemeClr val="bg1"/>
                  </a:solidFill>
                  <a:latin typeface="Calibri" panose="020F0502020204030204" pitchFamily="34" charset="0"/>
                  <a:cs typeface="Calibri" panose="020F0502020204030204" pitchFamily="34" charset="0"/>
                </a:rPr>
                <a:t>consumer price index (CPI)</a:t>
              </a:r>
              <a:r>
                <a:rPr lang="en-US" sz="2000" dirty="0">
                  <a:solidFill>
                    <a:schemeClr val="bg1"/>
                  </a:solidFill>
                  <a:latin typeface="Calibri" panose="020F0502020204030204" pitchFamily="34" charset="0"/>
                  <a:cs typeface="Calibri" panose="020F0502020204030204" pitchFamily="34" charset="0"/>
                </a:rPr>
                <a:t>.</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CPI is based on the prices in a fixed basket of goods and services that represents the purchases of an average family of four.</a:t>
              </a:r>
            </a:p>
          </p:txBody>
        </p:sp>
      </p:grpSp>
      <p:grpSp>
        <p:nvGrpSpPr>
          <p:cNvPr id="18" name="Group 17">
            <a:extLst>
              <a:ext uri="{FF2B5EF4-FFF2-40B4-BE49-F238E27FC236}">
                <a16:creationId xmlns:a16="http://schemas.microsoft.com/office/drawing/2014/main" id="{BD386DF9-DE80-4264-97A7-8C36FF01B09F}"/>
              </a:ext>
            </a:extLst>
          </p:cNvPr>
          <p:cNvGrpSpPr/>
          <p:nvPr/>
        </p:nvGrpSpPr>
        <p:grpSpPr>
          <a:xfrm>
            <a:off x="2066922" y="332774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EA9AE27-E983-4AA3-B53F-2DF161AD61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28100E2-4242-4346-9E4F-488ECCD77361}"/>
                </a:ext>
              </a:extLst>
            </p:cNvPr>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Though CPI is an effective measure of inflation, it does have its drawbacks.</a:t>
              </a:r>
            </a:p>
          </p:txBody>
        </p:sp>
      </p:grpSp>
    </p:spTree>
    <p:extLst>
      <p:ext uri="{BB962C8B-B14F-4D97-AF65-F5344CB8AC3E}">
        <p14:creationId xmlns:p14="http://schemas.microsoft.com/office/powerpoint/2010/main" val="3042198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Consumer Price Index Drawbacks</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3" y="1786285"/>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change in the total cost of buying a fixed basket of goods and services over time is not the same as the change in the cost of living.</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Unless consumers buy the exact same basket of goods every year, the fixed basket of goods approach in CPI may be misleading.</a:t>
              </a:r>
            </a:p>
          </p:txBody>
        </p:sp>
      </p:grpSp>
      <p:grpSp>
        <p:nvGrpSpPr>
          <p:cNvPr id="18" name="Group 17">
            <a:extLst>
              <a:ext uri="{FF2B5EF4-FFF2-40B4-BE49-F238E27FC236}">
                <a16:creationId xmlns:a16="http://schemas.microsoft.com/office/drawing/2014/main" id="{BD386DF9-DE80-4264-97A7-8C36FF01B09F}"/>
              </a:ext>
            </a:extLst>
          </p:cNvPr>
          <p:cNvGrpSpPr/>
          <p:nvPr/>
        </p:nvGrpSpPr>
        <p:grpSpPr>
          <a:xfrm>
            <a:off x="2066922" y="332107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EA9AE27-E983-4AA3-B53F-2DF161AD61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28100E2-4242-4346-9E4F-488ECCD77361}"/>
                </a:ext>
              </a:extLst>
            </p:cNvPr>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Two main biases arise when using CPI: the substitution bias and the quality/new goods bias.</a:t>
              </a:r>
            </a:p>
          </p:txBody>
        </p:sp>
      </p:grpSp>
    </p:spTree>
    <p:extLst>
      <p:ext uri="{BB962C8B-B14F-4D97-AF65-F5344CB8AC3E}">
        <p14:creationId xmlns:p14="http://schemas.microsoft.com/office/powerpoint/2010/main" val="359708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17324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Consider your basket of goods as a student. How would a basket of goods and services purchased by a typical college student differ from the basket purchased by an older, retired person? Why would the difference be important?</a:t>
            </a:r>
          </a:p>
        </p:txBody>
      </p:sp>
      <p:pic>
        <p:nvPicPr>
          <p:cNvPr id="3" name="Picture 2" descr="A group of students having a discussion around a couple desks">
            <a:extLst>
              <a:ext uri="{FF2B5EF4-FFF2-40B4-BE49-F238E27FC236}">
                <a16:creationId xmlns:a16="http://schemas.microsoft.com/office/drawing/2014/main" id="{027ADCB9-6EF2-4EEE-AC1F-53CE7B9B60F7}"/>
              </a:ext>
            </a:extLst>
          </p:cNvPr>
          <p:cNvPicPr>
            <a:picLocks noChangeAspect="1"/>
          </p:cNvPicPr>
          <p:nvPr/>
        </p:nvPicPr>
        <p:blipFill>
          <a:blip r:embed="rId3"/>
          <a:stretch>
            <a:fillRect/>
          </a:stretch>
        </p:blipFill>
        <p:spPr>
          <a:xfrm>
            <a:off x="3830078" y="3429000"/>
            <a:ext cx="4531844" cy="3021229"/>
          </a:xfrm>
          <a:prstGeom prst="rect">
            <a:avLst/>
          </a:prstGeom>
        </p:spPr>
      </p:pic>
    </p:spTree>
    <p:extLst>
      <p:ext uri="{BB962C8B-B14F-4D97-AF65-F5344CB8AC3E}">
        <p14:creationId xmlns:p14="http://schemas.microsoft.com/office/powerpoint/2010/main" val="659184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182283"/>
            <a:ext cx="9144000" cy="6488790"/>
            <a:chOff x="0" y="306970"/>
            <a:chExt cx="9144000" cy="6488790"/>
          </a:xfrm>
        </p:grpSpPr>
        <p:sp>
          <p:nvSpPr>
            <p:cNvPr id="26" name="TextBox 25"/>
            <p:cNvSpPr txBox="1"/>
            <p:nvPr/>
          </p:nvSpPr>
          <p:spPr>
            <a:xfrm>
              <a:off x="0" y="306970"/>
              <a:ext cx="914400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Biases</a:t>
              </a:r>
            </a:p>
          </p:txBody>
        </p:sp>
        <p:sp>
          <p:nvSpPr>
            <p:cNvPr id="2" name="TextBox 1"/>
            <p:cNvSpPr txBox="1"/>
            <p:nvPr/>
          </p:nvSpPr>
          <p:spPr>
            <a:xfrm>
              <a:off x="5477039" y="6241762"/>
              <a:ext cx="366696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291769" y="1612190"/>
            <a:ext cx="7608462" cy="3550835"/>
            <a:chOff x="365111" y="1821206"/>
            <a:chExt cx="8443024" cy="3298655"/>
          </a:xfrm>
          <a:solidFill>
            <a:srgbClr val="627981"/>
          </a:solid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&amp;</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072C68A0-5B72-455B-946E-159FB8922019}"/>
              </a:ext>
            </a:extLst>
          </p:cNvPr>
          <p:cNvSpPr txBox="1"/>
          <p:nvPr/>
        </p:nvSpPr>
        <p:spPr>
          <a:xfrm>
            <a:off x="2822771" y="1635420"/>
            <a:ext cx="2700997" cy="400110"/>
          </a:xfrm>
          <a:prstGeom prst="rect">
            <a:avLst/>
          </a:prstGeom>
          <a:noFill/>
        </p:spPr>
        <p:txBody>
          <a:bodyPr wrap="square" rtlCol="0">
            <a:spAutoFit/>
          </a:bodyPr>
          <a:lstStyle/>
          <a:p>
            <a:pPr algn="ctr"/>
            <a:r>
              <a:rPr lang="en-US" sz="2000" u="sng" dirty="0">
                <a:solidFill>
                  <a:schemeClr val="bg1"/>
                </a:solidFill>
                <a:latin typeface="Calibri" panose="020F0502020204030204" pitchFamily="34" charset="0"/>
                <a:cs typeface="Times New Roman" panose="02020603050405020304" pitchFamily="18" charset="0"/>
              </a:rPr>
              <a:t>Substitution Bias</a:t>
            </a:r>
          </a:p>
        </p:txBody>
      </p:sp>
      <p:sp>
        <p:nvSpPr>
          <p:cNvPr id="5" name="TextBox 4">
            <a:extLst>
              <a:ext uri="{FF2B5EF4-FFF2-40B4-BE49-F238E27FC236}">
                <a16:creationId xmlns:a16="http://schemas.microsoft.com/office/drawing/2014/main" id="{788C5F01-D6B8-4C36-8542-715273EDD54F}"/>
              </a:ext>
            </a:extLst>
          </p:cNvPr>
          <p:cNvSpPr txBox="1"/>
          <p:nvPr/>
        </p:nvSpPr>
        <p:spPr>
          <a:xfrm>
            <a:off x="6668232" y="1635420"/>
            <a:ext cx="2700997" cy="400110"/>
          </a:xfrm>
          <a:prstGeom prst="rect">
            <a:avLst/>
          </a:prstGeom>
          <a:noFill/>
        </p:spPr>
        <p:txBody>
          <a:bodyPr wrap="square" rtlCol="0">
            <a:spAutoFit/>
          </a:bodyPr>
          <a:lstStyle/>
          <a:p>
            <a:pPr algn="ctr"/>
            <a:r>
              <a:rPr lang="en-US" sz="2000" u="sng" dirty="0">
                <a:solidFill>
                  <a:schemeClr val="bg1"/>
                </a:solidFill>
                <a:latin typeface="Calibri" panose="020F0502020204030204" pitchFamily="34" charset="0"/>
                <a:cs typeface="Times New Roman" panose="02020603050405020304" pitchFamily="18" charset="0"/>
              </a:rPr>
              <a:t>Quality/New Goods Bias</a:t>
            </a:r>
          </a:p>
        </p:txBody>
      </p:sp>
      <p:sp>
        <p:nvSpPr>
          <p:cNvPr id="6" name="TextBox 5">
            <a:extLst>
              <a:ext uri="{FF2B5EF4-FFF2-40B4-BE49-F238E27FC236}">
                <a16:creationId xmlns:a16="http://schemas.microsoft.com/office/drawing/2014/main" id="{DCCBA12C-9BC5-4EF4-A8E8-6ED1179F25F1}"/>
              </a:ext>
            </a:extLst>
          </p:cNvPr>
          <p:cNvSpPr txBox="1"/>
          <p:nvPr/>
        </p:nvSpPr>
        <p:spPr>
          <a:xfrm>
            <a:off x="2367651" y="2074990"/>
            <a:ext cx="3309566" cy="2554545"/>
          </a:xfrm>
          <a:prstGeom prst="rect">
            <a:avLst/>
          </a:prstGeom>
          <a:noFill/>
        </p:spPr>
        <p:txBody>
          <a:bodyPr wrap="square" rtlCol="0">
            <a:spAutoFit/>
          </a:bodyPr>
          <a:lstStyle/>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Consumers will substitute away from goods whose relative prices have risen.</a:t>
            </a:r>
          </a:p>
          <a:p>
            <a:pPr marL="457200" indent="-355600">
              <a:buClr>
                <a:schemeClr val="lt1"/>
              </a:buClr>
              <a:buSzPts val="2000"/>
              <a:buFont typeface="Arial" panose="020B0604020202020204" pitchFamily="34" charset="0"/>
              <a:buChar char="•"/>
            </a:pPr>
            <a:endParaRPr lang="en-US" sz="2000" dirty="0">
              <a:solidFill>
                <a:schemeClr val="lt1"/>
              </a:solidFill>
              <a:latin typeface="Calibri"/>
              <a:cs typeface="Calibri"/>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If the price of apples rises, consumers will purchase a substitute, like bananas or oranges.</a:t>
            </a:r>
          </a:p>
        </p:txBody>
      </p:sp>
      <p:sp>
        <p:nvSpPr>
          <p:cNvPr id="7" name="TextBox 6">
            <a:extLst>
              <a:ext uri="{FF2B5EF4-FFF2-40B4-BE49-F238E27FC236}">
                <a16:creationId xmlns:a16="http://schemas.microsoft.com/office/drawing/2014/main" id="{2D3A0BF0-9F1C-489D-A22E-9C02FE046C9B}"/>
              </a:ext>
            </a:extLst>
          </p:cNvPr>
          <p:cNvSpPr txBox="1"/>
          <p:nvPr/>
        </p:nvSpPr>
        <p:spPr>
          <a:xfrm>
            <a:off x="6354832" y="2058760"/>
            <a:ext cx="3545399" cy="2862322"/>
          </a:xfrm>
          <a:prstGeom prst="rect">
            <a:avLst/>
          </a:prstGeom>
          <a:noFill/>
        </p:spPr>
        <p:txBody>
          <a:bodyPr wrap="square" rtlCol="0">
            <a:spAutoFit/>
          </a:bodyPr>
          <a:lstStyle/>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CPI does not reflect the quality gained from new products (e.g., cell phones).</a:t>
            </a:r>
          </a:p>
          <a:p>
            <a:pPr marL="457200" indent="-355600">
              <a:buClr>
                <a:schemeClr val="lt1"/>
              </a:buClr>
              <a:buSzPts val="2000"/>
              <a:buFont typeface="Arial" panose="020B0604020202020204" pitchFamily="34" charset="0"/>
              <a:buChar char="•"/>
            </a:pPr>
            <a:endParaRPr lang="en-US" sz="2000" dirty="0">
              <a:solidFill>
                <a:schemeClr val="lt1"/>
              </a:solidFill>
              <a:latin typeface="Calibri"/>
              <a:cs typeface="Calibri"/>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cs typeface="Calibri"/>
              </a:rPr>
              <a:t>CPI does not reflect quality improvements in products, only the subsequent increase in price (e.g., cereal).</a:t>
            </a:r>
          </a:p>
        </p:txBody>
      </p:sp>
    </p:spTree>
    <p:extLst>
      <p:ext uri="{BB962C8B-B14F-4D97-AF65-F5344CB8AC3E}">
        <p14:creationId xmlns:p14="http://schemas.microsoft.com/office/powerpoint/2010/main" val="269977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Core Inflation Index</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633044" y="1960902"/>
              <a:ext cx="7807571" cy="400110"/>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a:t>
              </a:r>
              <a:r>
                <a:rPr lang="en-US" sz="2000" b="1" dirty="0">
                  <a:solidFill>
                    <a:schemeClr val="bg1"/>
                  </a:solidFill>
                  <a:latin typeface="Calibri" panose="020F0502020204030204" pitchFamily="34" charset="0"/>
                  <a:cs typeface="Calibri" panose="020F0502020204030204" pitchFamily="34" charset="0"/>
                </a:rPr>
                <a:t>core inflation index </a:t>
              </a:r>
              <a:r>
                <a:rPr lang="en-US" sz="2000" dirty="0">
                  <a:solidFill>
                    <a:schemeClr val="bg1"/>
                  </a:solidFill>
                  <a:latin typeface="Calibri" panose="020F0502020204030204" pitchFamily="34" charset="0"/>
                  <a:cs typeface="Calibri" panose="020F0502020204030204" pitchFamily="34" charset="0"/>
                </a:rPr>
                <a:t>is CPI without the volatile economic variables.</a:t>
              </a:r>
            </a:p>
          </p:txBody>
        </p:sp>
      </p:grpSp>
      <p:grpSp>
        <p:nvGrpSpPr>
          <p:cNvPr id="20" name="Group 19"/>
          <p:cNvGrpSpPr/>
          <p:nvPr/>
        </p:nvGrpSpPr>
        <p:grpSpPr>
          <a:xfrm>
            <a:off x="2066922" y="2456498"/>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core inflation index is more appropriate to use in the aftermath of natural disasters, such as hurricanes.</a:t>
              </a:r>
            </a:p>
          </p:txBody>
        </p:sp>
      </p:grpSp>
      <p:grpSp>
        <p:nvGrpSpPr>
          <p:cNvPr id="18" name="Group 17">
            <a:extLst>
              <a:ext uri="{FF2B5EF4-FFF2-40B4-BE49-F238E27FC236}">
                <a16:creationId xmlns:a16="http://schemas.microsoft.com/office/drawing/2014/main" id="{BD386DF9-DE80-4264-97A7-8C36FF01B09F}"/>
              </a:ext>
            </a:extLst>
          </p:cNvPr>
          <p:cNvGrpSpPr/>
          <p:nvPr/>
        </p:nvGrpSpPr>
        <p:grpSpPr>
          <a:xfrm>
            <a:off x="2066922" y="334261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BEA9AE27-E983-4AA3-B53F-2DF161AD61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F28100E2-4242-4346-9E4F-488ECCD77361}"/>
                </a:ext>
              </a:extLst>
            </p:cNvPr>
            <p:cNvSpPr txBox="1"/>
            <p:nvPr/>
          </p:nvSpPr>
          <p:spPr>
            <a:xfrm>
              <a:off x="633044" y="1801069"/>
              <a:ext cx="7807571" cy="707886"/>
            </a:xfrm>
            <a:prstGeom prst="rect">
              <a:avLst/>
            </a:prstGeom>
            <a:grp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Calibri" panose="020F0502020204030204" pitchFamily="34" charset="0"/>
                </a:rPr>
                <a:t>The CPI in the aftermath of Hurricane Katrina would have inaccurately registered an increase in the cost of living to all households.</a:t>
              </a:r>
            </a:p>
          </p:txBody>
        </p:sp>
      </p:grpSp>
    </p:spTree>
    <p:extLst>
      <p:ext uri="{BB962C8B-B14F-4D97-AF65-F5344CB8AC3E}">
        <p14:creationId xmlns:p14="http://schemas.microsoft.com/office/powerpoint/2010/main" val="378727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1732442"/>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Give an example of a situation where the change in an economic variable would affect the CPI but not the core inflation index.</a:t>
            </a:r>
          </a:p>
        </p:txBody>
      </p:sp>
    </p:spTree>
    <p:extLst>
      <p:ext uri="{BB962C8B-B14F-4D97-AF65-F5344CB8AC3E}">
        <p14:creationId xmlns:p14="http://schemas.microsoft.com/office/powerpoint/2010/main" val="3742118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cxnSp>
        <p:nvCxnSpPr>
          <p:cNvPr id="93" name="Google Shape;93;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94" name="Google Shape;94;p14"/>
          <p:cNvGrpSpPr/>
          <p:nvPr/>
        </p:nvGrpSpPr>
        <p:grpSpPr>
          <a:xfrm>
            <a:off x="1524001" y="338445"/>
            <a:ext cx="9144000" cy="6332730"/>
            <a:chOff x="-1" y="463132"/>
            <a:chExt cx="9144000" cy="6332730"/>
          </a:xfrm>
        </p:grpSpPr>
        <p:sp>
          <p:nvSpPr>
            <p:cNvPr id="95" name="Google Shape;95;p14"/>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a:t>
              </a:r>
              <a:endParaRPr dirty="0"/>
            </a:p>
          </p:txBody>
        </p:sp>
        <p:sp>
          <p:nvSpPr>
            <p:cNvPr id="96" name="Google Shape;96;p14"/>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sp>
        <p:nvSpPr>
          <p:cNvPr id="8" name="Rectangle 7">
            <a:extLst>
              <a:ext uri="{FF2B5EF4-FFF2-40B4-BE49-F238E27FC236}">
                <a16:creationId xmlns:a16="http://schemas.microsoft.com/office/drawing/2014/main" id="{AD92AAFE-9C28-47F0-A019-23640EE9DA0E}"/>
              </a:ext>
            </a:extLst>
          </p:cNvPr>
          <p:cNvSpPr/>
          <p:nvPr/>
        </p:nvSpPr>
        <p:spPr>
          <a:xfrm>
            <a:off x="1701166" y="1498437"/>
            <a:ext cx="8789668" cy="348504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Give an example of a situation where the change in an economic variable would affect the CPI but not the core inflation index.</a:t>
            </a:r>
          </a:p>
          <a:p>
            <a:pPr algn="ctr"/>
            <a:endParaRPr lang="en-US" sz="2000" dirty="0">
              <a:solidFill>
                <a:schemeClr val="bg1"/>
              </a:solidFill>
            </a:endParaRPr>
          </a:p>
          <a:p>
            <a:pPr algn="ctr"/>
            <a:r>
              <a:rPr lang="en-US" sz="2000" i="1" dirty="0">
                <a:solidFill>
                  <a:schemeClr val="bg1"/>
                </a:solidFill>
              </a:rPr>
              <a:t>Any situation where changes in the prices of key components of the CPI are temporary would cause a change in the CPI but not the core inflation index. If a sudden snowstorm closed highways for several days, truckers would not be able to deliver fresh fruits and vegetables to grocery stores. The prices of fresh fruits and vegetables would increase temporarily until shipping resumed. The CPI would reflect the temporary price increase, but the core inflation index would not.</a:t>
            </a:r>
          </a:p>
        </p:txBody>
      </p:sp>
    </p:spTree>
    <p:extLst>
      <p:ext uri="{BB962C8B-B14F-4D97-AF65-F5344CB8AC3E}">
        <p14:creationId xmlns:p14="http://schemas.microsoft.com/office/powerpoint/2010/main" val="1779491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Other Economic Indices</a:t>
              </a:r>
            </a:p>
          </p:txBody>
        </p:sp>
        <p:sp>
          <p:nvSpPr>
            <p:cNvPr id="2" name="TextBox 1"/>
            <p:cNvSpPr txBox="1"/>
            <p:nvPr/>
          </p:nvSpPr>
          <p:spPr>
            <a:xfrm>
              <a:off x="5477039" y="6241762"/>
              <a:ext cx="366696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Table 4">
            <a:extLst>
              <a:ext uri="{FF2B5EF4-FFF2-40B4-BE49-F238E27FC236}">
                <a16:creationId xmlns:a16="http://schemas.microsoft.com/office/drawing/2014/main" id="{3FEE8CFF-52C6-444E-87C0-8E5D5DD2E18C}"/>
              </a:ext>
            </a:extLst>
          </p:cNvPr>
          <p:cNvGraphicFramePr>
            <a:graphicFrameLocks noGrp="1"/>
          </p:cNvGraphicFramePr>
          <p:nvPr>
            <p:extLst>
              <p:ext uri="{D42A27DB-BD31-4B8C-83A1-F6EECF244321}">
                <p14:modId xmlns:p14="http://schemas.microsoft.com/office/powerpoint/2010/main" val="2939228486"/>
              </p:ext>
            </p:extLst>
          </p:nvPr>
        </p:nvGraphicFramePr>
        <p:xfrm>
          <a:off x="2032000" y="2011680"/>
          <a:ext cx="8128000" cy="3108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69063928"/>
                    </a:ext>
                  </a:extLst>
                </a:gridCol>
                <a:gridCol w="4064000">
                  <a:extLst>
                    <a:ext uri="{9D8B030D-6E8A-4147-A177-3AD203B41FA5}">
                      <a16:colId xmlns:a16="http://schemas.microsoft.com/office/drawing/2014/main" val="4041914805"/>
                    </a:ext>
                  </a:extLst>
                </a:gridCol>
              </a:tblGrid>
              <a:tr h="370840">
                <a:tc>
                  <a:txBody>
                    <a:bodyPr/>
                    <a:lstStyle/>
                    <a:p>
                      <a:r>
                        <a:rPr lang="en-US" b="0" dirty="0">
                          <a:solidFill>
                            <a:schemeClr val="tx1"/>
                          </a:solidFill>
                        </a:rPr>
                        <a:t>Producer price index (PPI)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A measure of inflation based on prices that producers of goods and services pay for supplies and inputs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4321167"/>
                  </a:ext>
                </a:extLst>
              </a:tr>
              <a:tr h="370840">
                <a:tc>
                  <a:txBody>
                    <a:bodyPr/>
                    <a:lstStyle/>
                    <a:p>
                      <a:r>
                        <a:rPr lang="en-US" dirty="0">
                          <a:solidFill>
                            <a:schemeClr val="tx1"/>
                          </a:solidFill>
                        </a:rPr>
                        <a:t>International price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 measure of inflation based on the prices of exported or imported merchandise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0158589"/>
                  </a:ext>
                </a:extLst>
              </a:tr>
              <a:tr h="370840">
                <a:tc>
                  <a:txBody>
                    <a:bodyPr/>
                    <a:lstStyle/>
                    <a:p>
                      <a:r>
                        <a:rPr lang="en-US" dirty="0">
                          <a:solidFill>
                            <a:schemeClr val="tx1"/>
                          </a:solidFill>
                        </a:rPr>
                        <a:t>Employment cost index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 measure of inflation based on labor market wages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7492251"/>
                  </a:ext>
                </a:extLst>
              </a:tr>
              <a:tr h="370840">
                <a:tc>
                  <a:txBody>
                    <a:bodyPr/>
                    <a:lstStyle/>
                    <a:p>
                      <a:r>
                        <a:rPr lang="en-US" dirty="0">
                          <a:solidFill>
                            <a:schemeClr val="tx1"/>
                          </a:solidFill>
                        </a:rPr>
                        <a:t>GDP deflator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A measure of inflation based on the prices of all the GDP components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706656"/>
                  </a:ext>
                </a:extLst>
              </a:tr>
            </a:tbl>
          </a:graphicData>
        </a:graphic>
      </p:graphicFrame>
    </p:spTree>
    <p:extLst>
      <p:ext uri="{BB962C8B-B14F-4D97-AF65-F5344CB8AC3E}">
        <p14:creationId xmlns:p14="http://schemas.microsoft.com/office/powerpoint/2010/main" val="4239584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TotalTime>
  <Words>1092</Words>
  <Application>Microsoft Office PowerPoint</Application>
  <PresentationFormat>Widescreen</PresentationFormat>
  <Paragraphs>95</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24</cp:revision>
  <dcterms:modified xsi:type="dcterms:W3CDTF">2022-01-17T21:01:04Z</dcterms:modified>
</cp:coreProperties>
</file>