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3"/>
  </p:notesMasterIdLst>
  <p:sldIdLst>
    <p:sldId id="293" r:id="rId2"/>
    <p:sldId id="324" r:id="rId3"/>
    <p:sldId id="371" r:id="rId4"/>
    <p:sldId id="368" r:id="rId5"/>
    <p:sldId id="369" r:id="rId6"/>
    <p:sldId id="370" r:id="rId7"/>
    <p:sldId id="374" r:id="rId8"/>
    <p:sldId id="372" r:id="rId9"/>
    <p:sldId id="373" r:id="rId10"/>
    <p:sldId id="364" r:id="rId11"/>
    <p:sldId id="34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7" clrIdx="0">
    <p:extLst>
      <p:ext uri="{19B8F6BF-5375-455C-9EA6-DF929625EA0E}">
        <p15:presenceInfo xmlns:p15="http://schemas.microsoft.com/office/powerpoint/2012/main" userId="Nathan Mirmow" providerId="None"/>
      </p:ext>
    </p:extLst>
  </p:cmAuthor>
  <p:cmAuthor id="2" name="Caitlin Coleman" initials="CC" lastIdx="1"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80" autoAdjust="0"/>
    <p:restoredTop sz="86271" autoAdjust="0"/>
  </p:normalViewPr>
  <p:slideViewPr>
    <p:cSldViewPr snapToGrid="0">
      <p:cViewPr varScale="1">
        <p:scale>
          <a:sx n="109" d="100"/>
          <a:sy n="109" d="100"/>
        </p:scale>
        <p:origin x="444"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F22053-D1ED-4DEB-8446-39128B027A44}"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AA2198-EFCA-463F-809F-7E29D1BADD53}" type="slidenum">
              <a:rPr lang="en-US" smtClean="0"/>
              <a:t>‹#›</a:t>
            </a:fld>
            <a:endParaRPr lang="en-US"/>
          </a:p>
        </p:txBody>
      </p:sp>
    </p:spTree>
    <p:extLst>
      <p:ext uri="{BB962C8B-B14F-4D97-AF65-F5344CB8AC3E}">
        <p14:creationId xmlns:p14="http://schemas.microsoft.com/office/powerpoint/2010/main" val="570307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Inflation in the U.S. has been relatively consistent at around 2-4% per year. Throughout the 20th century, there were instances where the price level rose at double digit rates, though nothing close to hyperinflation. There were also two cases of deflation in the 20th century, after the 1920-1921 recession and during the Great Depression. </a:t>
            </a:r>
            <a:r>
              <a:rPr lang="en-US" sz="1200" dirty="0">
                <a:solidFill>
                  <a:schemeClr val="bg1"/>
                </a:solidFill>
              </a:rPr>
              <a:t>From 1900 to about 1960, the major inflations and deflations nearly balanced each other out, so the average annual rate of inflation over these years was only about 1% per year.</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2</a:t>
            </a:fld>
            <a:endParaRPr lang="en-US"/>
          </a:p>
        </p:txBody>
      </p:sp>
    </p:spTree>
    <p:extLst>
      <p:ext uri="{BB962C8B-B14F-4D97-AF65-F5344CB8AC3E}">
        <p14:creationId xmlns:p14="http://schemas.microsoft.com/office/powerpoint/2010/main" val="409193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Inflation in the U.S. has been relatively consistent over the last century.</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3</a:t>
            </a:fld>
            <a:endParaRPr lang="en-US"/>
          </a:p>
        </p:txBody>
      </p:sp>
    </p:spTree>
    <p:extLst>
      <p:ext uri="{BB962C8B-B14F-4D97-AF65-F5344CB8AC3E}">
        <p14:creationId xmlns:p14="http://schemas.microsoft.com/office/powerpoint/2010/main" val="6406149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During recessions and depressions, the inflation rate often seems lower. This happened in recession of 1920–21, the Great Depression, the recession of 1980–82, and the Great Recession. High unemployment usually happens in recessions, and total demand for goods falls, pulling the price level down. Inflation often (but not always) seems to move up when the economy is growing strongly, like after wartime or during the 1960s.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4</a:t>
            </a:fld>
            <a:endParaRPr lang="en-US"/>
          </a:p>
        </p:txBody>
      </p:sp>
    </p:spTree>
    <p:extLst>
      <p:ext uri="{BB962C8B-B14F-4D97-AF65-F5344CB8AC3E}">
        <p14:creationId xmlns:p14="http://schemas.microsoft.com/office/powerpoint/2010/main" val="882683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industrialized countries had high inflation in the 1970s, which came down in the 1980s and mostly stayed level. Countries with controlled economies in the 1970s (China and Soviet Union) had low rates of inflation because of laws against raising prices. As these countries transitioned toward more market-oriented economies, they also experienced outbursts of inflation.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5</a:t>
            </a:fld>
            <a:endParaRPr lang="en-US"/>
          </a:p>
        </p:txBody>
      </p:sp>
    </p:spTree>
    <p:extLst>
      <p:ext uri="{BB962C8B-B14F-4D97-AF65-F5344CB8AC3E}">
        <p14:creationId xmlns:p14="http://schemas.microsoft.com/office/powerpoint/2010/main" val="27867107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chart shows the annual percentage change in consumer prices compared with the previous year's consumer prices in the United States, the United Kingdom, Japan, and Germany.</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6</a:t>
            </a:fld>
            <a:endParaRPr lang="en-US"/>
          </a:p>
        </p:txBody>
      </p:sp>
    </p:spTree>
    <p:extLst>
      <p:ext uri="{BB962C8B-B14F-4D97-AF65-F5344CB8AC3E}">
        <p14:creationId xmlns:p14="http://schemas.microsoft.com/office/powerpoint/2010/main" val="362427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industrialized countries had high inflation in the 1970s, which came down in the 1980s and mostly stayed level. Countries with controlled economies in the 1970s (China and Soviet Union) had low rates of inflation because of laws against raising prices. As these countries transitioned toward more market-oriented economies, they also experienced outbursts of inflation.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7</a:t>
            </a:fld>
            <a:endParaRPr lang="en-US"/>
          </a:p>
        </p:txBody>
      </p:sp>
    </p:spTree>
    <p:extLst>
      <p:ext uri="{BB962C8B-B14F-4D97-AF65-F5344CB8AC3E}">
        <p14:creationId xmlns:p14="http://schemas.microsoft.com/office/powerpoint/2010/main" val="7897055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8</a:t>
            </a:fld>
            <a:endParaRPr lang="en-US"/>
          </a:p>
        </p:txBody>
      </p:sp>
    </p:spTree>
    <p:extLst>
      <p:ext uri="{BB962C8B-B14F-4D97-AF65-F5344CB8AC3E}">
        <p14:creationId xmlns:p14="http://schemas.microsoft.com/office/powerpoint/2010/main" val="29535368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is inflation usually low during a recession?</a:t>
            </a:r>
          </a:p>
          <a:p>
            <a:endParaRPr lang="en-US" dirty="0"/>
          </a:p>
          <a:p>
            <a:r>
              <a:rPr lang="en-US" dirty="0"/>
              <a:t>During a recession, unemployment is usually high so that aggregate demand for goods and services decreases. When aggregate demand decreases, the prices of goods and services usually don’t increase</a:t>
            </a:r>
          </a:p>
          <a:p>
            <a:r>
              <a:rPr lang="en-US" dirty="0"/>
              <a:t>very much, resulting in a decrease in the inflation rate. The prices of goods and services could even decrease, which would result in deflation</a:t>
            </a:r>
          </a:p>
          <a:p>
            <a:endParaRPr lang="en-US" dirty="0"/>
          </a:p>
          <a:p>
            <a:endParaRPr lang="en-US" dirty="0"/>
          </a:p>
        </p:txBody>
      </p:sp>
      <p:sp>
        <p:nvSpPr>
          <p:cNvPr id="4" name="Slide Number Placeholder 3"/>
          <p:cNvSpPr>
            <a:spLocks noGrp="1"/>
          </p:cNvSpPr>
          <p:nvPr>
            <p:ph type="sldNum" sz="quarter" idx="5"/>
          </p:nvPr>
        </p:nvSpPr>
        <p:spPr/>
        <p:txBody>
          <a:bodyPr/>
          <a:lstStyle/>
          <a:p>
            <a:fld id="{DCAA2198-EFCA-463F-809F-7E29D1BADD53}" type="slidenum">
              <a:rPr lang="en-US" smtClean="0"/>
              <a:t>9</a:t>
            </a:fld>
            <a:endParaRPr lang="en-US"/>
          </a:p>
        </p:txBody>
      </p:sp>
    </p:spTree>
    <p:extLst>
      <p:ext uri="{BB962C8B-B14F-4D97-AF65-F5344CB8AC3E}">
        <p14:creationId xmlns:p14="http://schemas.microsoft.com/office/powerpoint/2010/main" val="3106680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How the U.S. and Other Countries Experience Inflation</a:t>
            </a:r>
          </a:p>
        </p:txBody>
      </p:sp>
      <p:cxnSp>
        <p:nvCxnSpPr>
          <p:cNvPr id="14" name="Straight Connector 13"/>
          <p:cNvCxnSpPr/>
          <p:nvPr/>
        </p:nvCxnSpPr>
        <p:spPr>
          <a:xfrm>
            <a:off x="3130061" y="532731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1C6706A6-5F82-4ACC-9EB4-47A47FD00A4A}"/>
              </a:ext>
            </a:extLst>
          </p:cNvPr>
          <p:cNvSpPr txBox="1"/>
          <p:nvPr/>
        </p:nvSpPr>
        <p:spPr>
          <a:xfrm>
            <a:off x="6827629" y="5329935"/>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459469" y="1341780"/>
            <a:ext cx="9273061" cy="4832092"/>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In the U.S., the annual inflation rate in the last two decades has been between 2%</a:t>
            </a:r>
            <a:r>
              <a:rPr lang="en-US" sz="2200" dirty="0">
                <a:solidFill>
                  <a:schemeClr val="bg1"/>
                </a:solidFill>
                <a:latin typeface="Calibri" panose="020F0502020204030204" pitchFamily="34" charset="0"/>
                <a:cs typeface="Calibri" panose="020F0502020204030204" pitchFamily="34" charset="0"/>
              </a:rPr>
              <a:t>–</a:t>
            </a:r>
            <a:r>
              <a:rPr lang="en-US" sz="2200" dirty="0">
                <a:solidFill>
                  <a:schemeClr val="bg1"/>
                </a:solidFill>
              </a:rPr>
              <a:t>4%.</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 the 20</a:t>
            </a:r>
            <a:r>
              <a:rPr lang="en-US" sz="2200" baseline="30000" dirty="0">
                <a:solidFill>
                  <a:schemeClr val="bg1"/>
                </a:solidFill>
              </a:rPr>
              <a:t>th</a:t>
            </a:r>
            <a:r>
              <a:rPr lang="en-US" sz="2200" dirty="0">
                <a:solidFill>
                  <a:schemeClr val="bg1"/>
                </a:solidFill>
              </a:rPr>
              <a:t> century, the periods of highest inflation in the U.S. were after World Wars I and II and in the 1970s.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A period of deflation happened both during the Great Depression and during the recession of 1920-1921.</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 the U.S., improved knowledge of stabilization policies helps avoid higher-than-anticipated inflation and deflation.</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Inflation has had mixed patterns of occurrences in the U.S. and throughout other parts of the world. </a:t>
            </a:r>
          </a:p>
        </p:txBody>
      </p:sp>
    </p:spTree>
    <p:extLst>
      <p:ext uri="{BB962C8B-B14F-4D97-AF65-F5344CB8AC3E}">
        <p14:creationId xmlns:p14="http://schemas.microsoft.com/office/powerpoint/2010/main" val="1744979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Historical Inflation in the U.S.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542923" y="183346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in the U.S. has been relatively consistent at around 2% to 4% per year.</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558421" y="1786285"/>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Throughout the 20</a:t>
              </a:r>
              <a:r>
                <a:rPr lang="en-US" sz="2000" baseline="30000" dirty="0">
                  <a:solidFill>
                    <a:schemeClr val="bg1"/>
                  </a:solidFill>
                </a:rPr>
                <a:t>th</a:t>
              </a:r>
              <a:r>
                <a:rPr lang="en-US" sz="2000" dirty="0">
                  <a:solidFill>
                    <a:schemeClr val="bg1"/>
                  </a:solidFill>
                </a:rPr>
                <a:t> century, there were instances where the price level rose at double digit rates, though nothing close to hyperinflation.</a:t>
              </a:r>
            </a:p>
          </p:txBody>
        </p:sp>
      </p:grpSp>
      <p:grpSp>
        <p:nvGrpSpPr>
          <p:cNvPr id="23" name="Group 22"/>
          <p:cNvGrpSpPr/>
          <p:nvPr/>
        </p:nvGrpSpPr>
        <p:grpSpPr>
          <a:xfrm>
            <a:off x="2066922" y="3361170"/>
            <a:ext cx="8058154" cy="1076802"/>
            <a:chOff x="542923" y="1736761"/>
            <a:chExt cx="8058154" cy="1076802"/>
          </a:xfrm>
          <a:solidFill>
            <a:srgbClr val="627981"/>
          </a:solidFill>
        </p:grpSpPr>
        <p:sp>
          <p:nvSpPr>
            <p:cNvPr id="24" name="Rectangle 23"/>
            <p:cNvSpPr/>
            <p:nvPr/>
          </p:nvSpPr>
          <p:spPr>
            <a:xfrm>
              <a:off x="542923" y="1736761"/>
              <a:ext cx="8058154" cy="107680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558421" y="1797900"/>
              <a:ext cx="8027158"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were also two cases of </a:t>
              </a:r>
              <a:r>
                <a:rPr lang="en-US" sz="2000" b="1" dirty="0">
                  <a:solidFill>
                    <a:schemeClr val="bg1"/>
                  </a:solidFill>
                </a:rPr>
                <a:t>deflation</a:t>
              </a:r>
              <a:r>
                <a:rPr lang="en-US" sz="2000" dirty="0">
                  <a:solidFill>
                    <a:schemeClr val="bg1"/>
                  </a:solidFill>
                </a:rPr>
                <a:t>—severe negative inflation—in the 20</a:t>
              </a:r>
              <a:r>
                <a:rPr lang="en-US" sz="2000" baseline="30000" dirty="0">
                  <a:solidFill>
                    <a:schemeClr val="bg1"/>
                  </a:solidFill>
                </a:rPr>
                <a:t>th</a:t>
              </a:r>
              <a:r>
                <a:rPr lang="en-US" sz="2000" dirty="0">
                  <a:solidFill>
                    <a:schemeClr val="bg1"/>
                  </a:solidFill>
                </a:rPr>
                <a:t> century: after the 1920-1921 recession and during the Great Depression.</a:t>
              </a:r>
            </a:p>
          </p:txBody>
        </p:sp>
      </p:grpSp>
      <p:grpSp>
        <p:nvGrpSpPr>
          <p:cNvPr id="27" name="Group 26"/>
          <p:cNvGrpSpPr/>
          <p:nvPr/>
        </p:nvGrpSpPr>
        <p:grpSpPr>
          <a:xfrm>
            <a:off x="2068005" y="4519943"/>
            <a:ext cx="8057071" cy="1059853"/>
            <a:chOff x="542923" y="1736761"/>
            <a:chExt cx="8058154" cy="1059853"/>
          </a:xfrm>
          <a:solidFill>
            <a:srgbClr val="627981"/>
          </a:solidFill>
        </p:grpSpPr>
        <p:sp>
          <p:nvSpPr>
            <p:cNvPr id="28" name="Rectangle 27"/>
            <p:cNvSpPr/>
            <p:nvPr/>
          </p:nvSpPr>
          <p:spPr>
            <a:xfrm>
              <a:off x="542923" y="1736761"/>
              <a:ext cx="8058154" cy="105985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558421" y="1780951"/>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1900 to about 1960, the major inflations and deflations nearly balanced each other out, so the average annual rate of inflation over these years was only about 1% per year.</a:t>
              </a:r>
            </a:p>
          </p:txBody>
        </p:sp>
      </p:grpSp>
    </p:spTree>
    <p:extLst>
      <p:ext uri="{BB962C8B-B14F-4D97-AF65-F5344CB8AC3E}">
        <p14:creationId xmlns:p14="http://schemas.microsoft.com/office/powerpoint/2010/main" val="3345614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Historical Inflation in the U.S.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1" y="5774316"/>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68214" y="1800168"/>
              <a:ext cx="7807571" cy="707886"/>
            </a:xfrm>
            <a:prstGeom prst="rect">
              <a:avLst/>
            </a:prstGeom>
            <a:grpFill/>
          </p:spPr>
          <p:txBody>
            <a:bodyPr wrap="square" rtlCol="0">
              <a:spAutoFit/>
            </a:bodyPr>
            <a:lstStyle/>
            <a:p>
              <a:pPr algn="ctr"/>
              <a:r>
                <a:rPr lang="en-US" sz="2000" dirty="0">
                  <a:solidFill>
                    <a:schemeClr val="bg1"/>
                  </a:solidFill>
                </a:rPr>
                <a:t>Inflation in the U.S. has risen and fallen periodically but tends to return to about 2% to 4% a year.</a:t>
              </a:r>
            </a:p>
          </p:txBody>
        </p:sp>
      </p:grpSp>
      <p:pic>
        <p:nvPicPr>
          <p:cNvPr id="5" name="Picture 4" descr="A line graph showing trends in U.S. inflation rates from 1913 to 2018.">
            <a:extLst>
              <a:ext uri="{FF2B5EF4-FFF2-40B4-BE49-F238E27FC236}">
                <a16:creationId xmlns:a16="http://schemas.microsoft.com/office/drawing/2014/main" id="{B94098BD-9874-465F-A39D-580D087E6FF3}"/>
              </a:ext>
            </a:extLst>
          </p:cNvPr>
          <p:cNvPicPr>
            <a:picLocks noChangeAspect="1"/>
          </p:cNvPicPr>
          <p:nvPr/>
        </p:nvPicPr>
        <p:blipFill>
          <a:blip r:embed="rId3"/>
          <a:stretch>
            <a:fillRect/>
          </a:stretch>
        </p:blipFill>
        <p:spPr>
          <a:xfrm>
            <a:off x="2846876" y="1325087"/>
            <a:ext cx="6498245" cy="4262051"/>
          </a:xfrm>
          <a:prstGeom prst="rect">
            <a:avLst/>
          </a:prstGeom>
        </p:spPr>
      </p:pic>
    </p:spTree>
    <p:extLst>
      <p:ext uri="{BB962C8B-B14F-4D97-AF65-F5344CB8AC3E}">
        <p14:creationId xmlns:p14="http://schemas.microsoft.com/office/powerpoint/2010/main" val="3204219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Recessions and Depressions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3" y="180044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During recessions and depressions, the inflation rate often seems lower.</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happened in the recession of 1920</a:t>
              </a:r>
              <a:r>
                <a:rPr lang="en-US" sz="2000" dirty="0">
                  <a:solidFill>
                    <a:schemeClr val="bg1"/>
                  </a:solidFill>
                  <a:latin typeface="Calibri" panose="020F0502020204030204" pitchFamily="34" charset="0"/>
                  <a:cs typeface="Calibri" panose="020F0502020204030204" pitchFamily="34" charset="0"/>
                </a:rPr>
                <a:t>–</a:t>
              </a:r>
              <a:r>
                <a:rPr lang="en-US" sz="2000" dirty="0">
                  <a:solidFill>
                    <a:schemeClr val="bg1"/>
                  </a:solidFill>
                </a:rPr>
                <a:t>21, the Great Depression, the recession of 1980</a:t>
              </a:r>
              <a:r>
                <a:rPr lang="en-US" sz="2000" dirty="0">
                  <a:solidFill>
                    <a:schemeClr val="bg1"/>
                  </a:solidFill>
                  <a:latin typeface="Calibri" panose="020F0502020204030204" pitchFamily="34" charset="0"/>
                  <a:cs typeface="Calibri" panose="020F0502020204030204" pitchFamily="34" charset="0"/>
                </a:rPr>
                <a:t>–</a:t>
              </a:r>
              <a:r>
                <a:rPr lang="en-US" sz="2000" dirty="0">
                  <a:solidFill>
                    <a:schemeClr val="bg1"/>
                  </a:solidFill>
                </a:rPr>
                <a:t>82, and the Great Recession.</a:t>
              </a:r>
            </a:p>
          </p:txBody>
        </p:sp>
      </p:grpSp>
      <p:grpSp>
        <p:nvGrpSpPr>
          <p:cNvPr id="23" name="Group 22"/>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9309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High unemployment usually happens in recessions, and total demand for goods falls, pulling the price level down.</a:t>
              </a:r>
            </a:p>
          </p:txBody>
        </p:sp>
      </p:grpSp>
      <p:grpSp>
        <p:nvGrpSpPr>
          <p:cNvPr id="27" name="Group 26"/>
          <p:cNvGrpSpPr/>
          <p:nvPr/>
        </p:nvGrpSpPr>
        <p:grpSpPr>
          <a:xfrm>
            <a:off x="2066922" y="425011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often (but not always) seems to move up when the economy is growing strongly, like after wartime or during the 1960s.</a:t>
              </a:r>
            </a:p>
          </p:txBody>
        </p:sp>
      </p:grpSp>
    </p:spTree>
    <p:extLst>
      <p:ext uri="{BB962C8B-B14F-4D97-AF65-F5344CB8AC3E}">
        <p14:creationId xmlns:p14="http://schemas.microsoft.com/office/powerpoint/2010/main" val="2947945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Inflation around the World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industrialized countries had high inflation in the 1970s, which came down in the 1980s and mostly stayed level.</a:t>
              </a:r>
            </a:p>
          </p:txBody>
        </p:sp>
      </p:grpSp>
      <p:grpSp>
        <p:nvGrpSpPr>
          <p:cNvPr id="20" name="Group 19"/>
          <p:cNvGrpSpPr/>
          <p:nvPr/>
        </p:nvGrpSpPr>
        <p:grpSpPr>
          <a:xfrm>
            <a:off x="2066922" y="2472264"/>
            <a:ext cx="8058154" cy="1071953"/>
            <a:chOff x="542923" y="1736761"/>
            <a:chExt cx="8058154" cy="1071953"/>
          </a:xfrm>
          <a:solidFill>
            <a:srgbClr val="627981"/>
          </a:solidFill>
        </p:grpSpPr>
        <p:sp>
          <p:nvSpPr>
            <p:cNvPr id="21" name="Rectangle 20"/>
            <p:cNvSpPr/>
            <p:nvPr/>
          </p:nvSpPr>
          <p:spPr>
            <a:xfrm>
              <a:off x="542923" y="1736761"/>
              <a:ext cx="8058154" cy="107195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793051"/>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with controlled economies in the 1970s, like the Soviet Union and China, had low rates of inflation because of laws against raising prices.</a:t>
              </a:r>
            </a:p>
          </p:txBody>
        </p:sp>
      </p:grpSp>
      <p:grpSp>
        <p:nvGrpSpPr>
          <p:cNvPr id="23" name="Group 22"/>
          <p:cNvGrpSpPr/>
          <p:nvPr/>
        </p:nvGrpSpPr>
        <p:grpSpPr>
          <a:xfrm>
            <a:off x="2066922" y="3628634"/>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9309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these countries transitioned toward more market-oriented economies, they also experienced outbursts of inflation.</a:t>
              </a:r>
            </a:p>
          </p:txBody>
        </p:sp>
      </p:grpSp>
    </p:spTree>
    <p:extLst>
      <p:ext uri="{BB962C8B-B14F-4D97-AF65-F5344CB8AC3E}">
        <p14:creationId xmlns:p14="http://schemas.microsoft.com/office/powerpoint/2010/main" val="4289209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Inflation around the World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1057072" y="5622587"/>
            <a:ext cx="10077855" cy="900191"/>
            <a:chOff x="542923" y="1736761"/>
            <a:chExt cx="8058154" cy="1082716"/>
          </a:xfrm>
          <a:solidFill>
            <a:srgbClr val="627981"/>
          </a:solidFill>
        </p:grpSpPr>
        <p:sp>
          <p:nvSpPr>
            <p:cNvPr id="24" name="Rectangle 23"/>
            <p:cNvSpPr/>
            <p:nvPr/>
          </p:nvSpPr>
          <p:spPr>
            <a:xfrm>
              <a:off x="542923" y="1736761"/>
              <a:ext cx="8058154" cy="10827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5" name="TextBox 24"/>
            <p:cNvSpPr txBox="1"/>
            <p:nvPr/>
          </p:nvSpPr>
          <p:spPr>
            <a:xfrm>
              <a:off x="542923" y="1793091"/>
              <a:ext cx="8058154" cy="707886"/>
            </a:xfrm>
            <a:prstGeom prst="rect">
              <a:avLst/>
            </a:prstGeom>
            <a:grpFill/>
          </p:spPr>
          <p:txBody>
            <a:bodyPr wrap="square" rtlCol="0">
              <a:spAutoFit/>
            </a:bodyPr>
            <a:lstStyle/>
            <a:p>
              <a:pPr algn="ctr"/>
              <a:r>
                <a:rPr lang="en-US" sz="2000" dirty="0">
                  <a:solidFill>
                    <a:schemeClr val="bg1"/>
                  </a:solidFill>
                </a:rPr>
                <a:t>This chart shows the annual percentage change in consumer prices compared with the previous year's consumer prices in the United States, the United Kingdom, Japan, and Germany.</a:t>
              </a:r>
            </a:p>
          </p:txBody>
        </p:sp>
      </p:grpSp>
      <p:pic>
        <p:nvPicPr>
          <p:cNvPr id="5" name="Picture 4" descr="A line graph comparing inflation rates for the United States, the United Kingdom, Japan, and Germany.">
            <a:extLst>
              <a:ext uri="{FF2B5EF4-FFF2-40B4-BE49-F238E27FC236}">
                <a16:creationId xmlns:a16="http://schemas.microsoft.com/office/drawing/2014/main" id="{0A099DF4-A41B-4C4F-AA4F-1E55373157D8}"/>
              </a:ext>
            </a:extLst>
          </p:cNvPr>
          <p:cNvPicPr>
            <a:picLocks noChangeAspect="1"/>
          </p:cNvPicPr>
          <p:nvPr/>
        </p:nvPicPr>
        <p:blipFill>
          <a:blip r:embed="rId3"/>
          <a:stretch>
            <a:fillRect/>
          </a:stretch>
        </p:blipFill>
        <p:spPr>
          <a:xfrm>
            <a:off x="2812863" y="1299178"/>
            <a:ext cx="6566274" cy="4148326"/>
          </a:xfrm>
          <a:prstGeom prst="rect">
            <a:avLst/>
          </a:prstGeom>
        </p:spPr>
      </p:pic>
    </p:spTree>
    <p:extLst>
      <p:ext uri="{BB962C8B-B14F-4D97-AF65-F5344CB8AC3E}">
        <p14:creationId xmlns:p14="http://schemas.microsoft.com/office/powerpoint/2010/main" val="3522948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Inflation around the World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Russia experienced </a:t>
              </a:r>
              <a:r>
                <a:rPr lang="en-US" sz="2000" b="1" dirty="0">
                  <a:solidFill>
                    <a:schemeClr val="bg1"/>
                  </a:solidFill>
                </a:rPr>
                <a:t>hyperinflation</a:t>
              </a:r>
              <a:r>
                <a:rPr lang="en-US" sz="2000" dirty="0">
                  <a:solidFill>
                    <a:schemeClr val="bg1"/>
                  </a:solidFill>
                </a:rPr>
                <a:t>—an outburst of high inflation—of 2,500% per year in the early 1990s.</a:t>
              </a:r>
            </a:p>
          </p:txBody>
        </p:sp>
      </p:grpSp>
      <p:grpSp>
        <p:nvGrpSpPr>
          <p:cNvPr id="15" name="Group 14">
            <a:extLst>
              <a:ext uri="{FF2B5EF4-FFF2-40B4-BE49-F238E27FC236}">
                <a16:creationId xmlns:a16="http://schemas.microsoft.com/office/drawing/2014/main" id="{2E8233E3-4F35-459B-B4BC-7A33AC6A48EE}"/>
              </a:ext>
            </a:extLst>
          </p:cNvPr>
          <p:cNvGrpSpPr/>
          <p:nvPr/>
        </p:nvGrpSpPr>
        <p:grpSpPr>
          <a:xfrm>
            <a:off x="2066922" y="246655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6045ED0A-9D83-4C0A-82F8-15E76372823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9B8A4E6A-3B9F-4F28-BE52-6B5149541275}"/>
                </a:ext>
              </a:extLst>
            </p:cNvPr>
            <p:cNvSpPr txBox="1"/>
            <p:nvPr/>
          </p:nvSpPr>
          <p:spPr>
            <a:xfrm>
              <a:off x="633043" y="190100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1990, both Brazil and Argentina saw inflation climb above 2,000%.</a:t>
              </a:r>
            </a:p>
          </p:txBody>
        </p:sp>
      </p:grpSp>
      <p:grpSp>
        <p:nvGrpSpPr>
          <p:cNvPr id="18" name="Group 17">
            <a:extLst>
              <a:ext uri="{FF2B5EF4-FFF2-40B4-BE49-F238E27FC236}">
                <a16:creationId xmlns:a16="http://schemas.microsoft.com/office/drawing/2014/main" id="{D984F314-A3F6-4353-8B49-4A8C103A1F8D}"/>
              </a:ext>
            </a:extLst>
          </p:cNvPr>
          <p:cNvGrpSpPr/>
          <p:nvPr/>
        </p:nvGrpSpPr>
        <p:grpSpPr>
          <a:xfrm>
            <a:off x="2066922" y="3353689"/>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783C34F-73C0-41A6-BEE5-046E4006DD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32FFDB54-7681-4A1B-9BCC-96CE6BD0A978}"/>
                </a:ext>
              </a:extLst>
            </p:cNvPr>
            <p:cNvSpPr txBox="1"/>
            <p:nvPr/>
          </p:nvSpPr>
          <p:spPr>
            <a:xfrm>
              <a:off x="633043" y="191904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1995, Nigeria had an inflation rate of 75%.</a:t>
              </a:r>
            </a:p>
          </p:txBody>
        </p:sp>
      </p:grpSp>
      <p:grpSp>
        <p:nvGrpSpPr>
          <p:cNvPr id="29" name="Group 28">
            <a:extLst>
              <a:ext uri="{FF2B5EF4-FFF2-40B4-BE49-F238E27FC236}">
                <a16:creationId xmlns:a16="http://schemas.microsoft.com/office/drawing/2014/main" id="{70B22A73-DA03-4DF3-B0AD-78902AA33A09}"/>
              </a:ext>
            </a:extLst>
          </p:cNvPr>
          <p:cNvGrpSpPr/>
          <p:nvPr/>
        </p:nvGrpSpPr>
        <p:grpSpPr>
          <a:xfrm>
            <a:off x="2066922" y="4240823"/>
            <a:ext cx="8058154" cy="1134145"/>
            <a:chOff x="542923" y="1736761"/>
            <a:chExt cx="8058154" cy="1134145"/>
          </a:xfrm>
          <a:solidFill>
            <a:srgbClr val="627981"/>
          </a:solidFill>
        </p:grpSpPr>
        <p:sp>
          <p:nvSpPr>
            <p:cNvPr id="30" name="Rectangle 29">
              <a:extLst>
                <a:ext uri="{FF2B5EF4-FFF2-40B4-BE49-F238E27FC236}">
                  <a16:creationId xmlns:a16="http://schemas.microsoft.com/office/drawing/2014/main" id="{C75EF1B9-A2AA-472D-9438-FE89FE2B1002}"/>
                </a:ext>
              </a:extLst>
            </p:cNvPr>
            <p:cNvSpPr/>
            <p:nvPr/>
          </p:nvSpPr>
          <p:spPr>
            <a:xfrm>
              <a:off x="542923" y="1736761"/>
              <a:ext cx="8058154" cy="1134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the</a:t>
              </a:r>
            </a:p>
          </p:txBody>
        </p:sp>
        <p:sp>
          <p:nvSpPr>
            <p:cNvPr id="31" name="TextBox 30">
              <a:extLst>
                <a:ext uri="{FF2B5EF4-FFF2-40B4-BE49-F238E27FC236}">
                  <a16:creationId xmlns:a16="http://schemas.microsoft.com/office/drawing/2014/main" id="{23950DAC-80C4-4E1F-9237-B1FDEBD263F6}"/>
                </a:ext>
              </a:extLst>
            </p:cNvPr>
            <p:cNvSpPr txBox="1"/>
            <p:nvPr/>
          </p:nvSpPr>
          <p:spPr>
            <a:xfrm>
              <a:off x="633043" y="1796001"/>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recent years, the world’s worst case of hyperinflation was in Zimbabwe, where the government was printing $100 trillion bills that were almost worthless.</a:t>
              </a:r>
            </a:p>
          </p:txBody>
        </p:sp>
      </p:grpSp>
    </p:spTree>
    <p:extLst>
      <p:ext uri="{BB962C8B-B14F-4D97-AF65-F5344CB8AC3E}">
        <p14:creationId xmlns:p14="http://schemas.microsoft.com/office/powerpoint/2010/main" val="268843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68214" y="1940173"/>
              <a:ext cx="7807571" cy="400110"/>
            </a:xfrm>
            <a:prstGeom prst="rect">
              <a:avLst/>
            </a:prstGeom>
            <a:grpFill/>
          </p:spPr>
          <p:txBody>
            <a:bodyPr wrap="square" rtlCol="0">
              <a:spAutoFit/>
            </a:bodyPr>
            <a:lstStyle/>
            <a:p>
              <a:pPr algn="ctr"/>
              <a:r>
                <a:rPr lang="en-US" sz="2000" dirty="0">
                  <a:solidFill>
                    <a:schemeClr val="bg1"/>
                  </a:solidFill>
                </a:rPr>
                <a:t>Why is inflation usually low during a recession?</a:t>
              </a:r>
            </a:p>
          </p:txBody>
        </p:sp>
      </p:grpSp>
      <p:pic>
        <p:nvPicPr>
          <p:cNvPr id="5" name="Picture 4" descr="A three dimensional bar graph with a line indicating a decrease">
            <a:extLst>
              <a:ext uri="{FF2B5EF4-FFF2-40B4-BE49-F238E27FC236}">
                <a16:creationId xmlns:a16="http://schemas.microsoft.com/office/drawing/2014/main" id="{8F4CDAC6-A405-475A-B8F6-00B1460CCC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6742" y="2352326"/>
            <a:ext cx="6758511" cy="4505674"/>
          </a:xfrm>
          <a:prstGeom prst="rect">
            <a:avLst/>
          </a:prstGeom>
        </p:spPr>
      </p:pic>
    </p:spTree>
    <p:extLst>
      <p:ext uri="{BB962C8B-B14F-4D97-AF65-F5344CB8AC3E}">
        <p14:creationId xmlns:p14="http://schemas.microsoft.com/office/powerpoint/2010/main" val="1786247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1"/>
            <a:ext cx="8058154" cy="2792919"/>
            <a:chOff x="542923" y="1736761"/>
            <a:chExt cx="8058154" cy="2383284"/>
          </a:xfrm>
          <a:solidFill>
            <a:srgbClr val="627981"/>
          </a:solidFill>
        </p:grpSpPr>
        <p:sp>
          <p:nvSpPr>
            <p:cNvPr id="9" name="Rectangle 8"/>
            <p:cNvSpPr/>
            <p:nvPr/>
          </p:nvSpPr>
          <p:spPr>
            <a:xfrm>
              <a:off x="542923" y="1736761"/>
              <a:ext cx="8058154" cy="23832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68214" y="1940173"/>
              <a:ext cx="7807571" cy="2179872"/>
            </a:xfrm>
            <a:prstGeom prst="rect">
              <a:avLst/>
            </a:prstGeom>
            <a:grpFill/>
          </p:spPr>
          <p:txBody>
            <a:bodyPr wrap="square" rtlCol="0">
              <a:spAutoFit/>
            </a:bodyPr>
            <a:lstStyle/>
            <a:p>
              <a:pPr algn="ctr"/>
              <a:r>
                <a:rPr lang="en-US" sz="2000" dirty="0">
                  <a:solidFill>
                    <a:schemeClr val="bg1"/>
                  </a:solidFill>
                </a:rPr>
                <a:t>Why is inflation usually low during a recession?</a:t>
              </a:r>
            </a:p>
            <a:p>
              <a:pPr algn="ctr"/>
              <a:endParaRPr lang="en-US" sz="2000" dirty="0">
                <a:solidFill>
                  <a:schemeClr val="bg1"/>
                </a:solidFill>
              </a:endParaRPr>
            </a:p>
            <a:p>
              <a:pPr algn="ctr"/>
              <a:r>
                <a:rPr lang="en-US" sz="2000" i="1" dirty="0">
                  <a:solidFill>
                    <a:schemeClr val="bg1"/>
                  </a:solidFill>
                </a:rPr>
                <a:t>During a recession, unemployment is usually high so that aggregate demand for goods and services decreases. When aggregate demand decreases, the prices of goods and services usually don’t increase</a:t>
              </a:r>
            </a:p>
            <a:p>
              <a:pPr algn="ctr"/>
              <a:r>
                <a:rPr lang="en-US" sz="2000" i="1" dirty="0">
                  <a:solidFill>
                    <a:schemeClr val="bg1"/>
                  </a:solidFill>
                </a:rPr>
                <a:t>very much, resulting in a decrease in the inflation rate. The prices of goods and services could even decrease, which would result in deflation.</a:t>
              </a:r>
            </a:p>
            <a:p>
              <a:pPr algn="ctr"/>
              <a:endParaRPr lang="en-US" sz="2000" dirty="0">
                <a:solidFill>
                  <a:schemeClr val="bg1"/>
                </a:solidFill>
              </a:endParaRPr>
            </a:p>
          </p:txBody>
        </p:sp>
      </p:grpSp>
    </p:spTree>
    <p:extLst>
      <p:ext uri="{BB962C8B-B14F-4D97-AF65-F5344CB8AC3E}">
        <p14:creationId xmlns:p14="http://schemas.microsoft.com/office/powerpoint/2010/main" val="7109141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1977</TotalTime>
  <Words>1062</Words>
  <Application>Microsoft Office PowerPoint</Application>
  <PresentationFormat>Widescreen</PresentationFormat>
  <Paragraphs>94</Paragraphs>
  <Slides>11</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Sarah Claus</cp:lastModifiedBy>
  <cp:revision>141</cp:revision>
  <dcterms:created xsi:type="dcterms:W3CDTF">2014-11-06T15:36:04Z</dcterms:created>
  <dcterms:modified xsi:type="dcterms:W3CDTF">2022-01-17T21:04:33Z</dcterms:modified>
</cp:coreProperties>
</file>