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2"/>
  </p:notesMasterIdLst>
  <p:sldIdLst>
    <p:sldId id="293" r:id="rId2"/>
    <p:sldId id="348" r:id="rId3"/>
    <p:sldId id="367" r:id="rId4"/>
    <p:sldId id="356" r:id="rId5"/>
    <p:sldId id="365" r:id="rId6"/>
    <p:sldId id="370" r:id="rId7"/>
    <p:sldId id="374" r:id="rId8"/>
    <p:sldId id="373" r:id="rId9"/>
    <p:sldId id="361" r:id="rId10"/>
    <p:sldId id="340"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1" clrIdx="0">
    <p:extLst>
      <p:ext uri="{19B8F6BF-5375-455C-9EA6-DF929625EA0E}">
        <p15:presenceInfo xmlns:p15="http://schemas.microsoft.com/office/powerpoint/2012/main" userId="Nathan Mirmow" providerId="None"/>
      </p:ext>
    </p:extLst>
  </p:cmAuthor>
  <p:cmAuthor id="2" name="Caitlin Coleman" initials="CC" lastIdx="1" clrIdx="1">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5A7E83"/>
    <a:srgbClr val="386546"/>
    <a:srgbClr val="C7D4CB"/>
    <a:srgbClr val="314C57"/>
    <a:srgbClr val="F3EDE7"/>
    <a:srgbClr val="CCA49C"/>
    <a:srgbClr val="F2E2D2"/>
    <a:srgbClr val="318295"/>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474" autoAdjust="0"/>
    <p:restoredTop sz="88126" autoAdjust="0"/>
  </p:normalViewPr>
  <p:slideViewPr>
    <p:cSldViewPr snapToGrid="0">
      <p:cViewPr varScale="1">
        <p:scale>
          <a:sx n="112" d="100"/>
          <a:sy n="112" d="100"/>
        </p:scale>
        <p:origin x="234"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20313B-3479-42B8-9DB3-7141A33E3BA5}"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563943-2E68-4121-8DE1-E201EB2D560D}" type="slidenum">
              <a:rPr lang="en-US" smtClean="0"/>
              <a:t>‹#›</a:t>
            </a:fld>
            <a:endParaRPr lang="en-US"/>
          </a:p>
        </p:txBody>
      </p:sp>
    </p:spTree>
    <p:extLst>
      <p:ext uri="{BB962C8B-B14F-4D97-AF65-F5344CB8AC3E}">
        <p14:creationId xmlns:p14="http://schemas.microsoft.com/office/powerpoint/2010/main" val="470957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Trade balance: the difference between a nation’s dollar value of its exports (what its producers sell abroad) and its dollar value of imports (the foreign-made products and services that households and businesses purchase)—also known as net exports</a:t>
            </a:r>
          </a:p>
          <a:p>
            <a:r>
              <a:rPr lang="en-US" dirty="0"/>
              <a:t>Countries can have surpluses or deficits for long periods of time. (Example: Germany has had large trade surpluses in recent decades, and the U.S. has had large trade deficits in recent decades.)</a:t>
            </a:r>
          </a:p>
          <a:p>
            <a:endParaRPr lang="en-US" dirty="0"/>
          </a:p>
          <a:p>
            <a:endParaRPr lang="en-US" dirty="0"/>
          </a:p>
        </p:txBody>
      </p:sp>
      <p:sp>
        <p:nvSpPr>
          <p:cNvPr id="4" name="Slide Number Placeholder 3"/>
          <p:cNvSpPr>
            <a:spLocks noGrp="1"/>
          </p:cNvSpPr>
          <p:nvPr>
            <p:ph type="sldNum" sz="quarter" idx="5"/>
          </p:nvPr>
        </p:nvSpPr>
        <p:spPr/>
        <p:txBody>
          <a:bodyPr/>
          <a:lstStyle/>
          <a:p>
            <a:fld id="{FA563943-2E68-4121-8DE1-E201EB2D560D}" type="slidenum">
              <a:rPr lang="en-US" smtClean="0"/>
              <a:t>2</a:t>
            </a:fld>
            <a:endParaRPr lang="en-US"/>
          </a:p>
        </p:txBody>
      </p:sp>
    </p:spTree>
    <p:extLst>
      <p:ext uri="{BB962C8B-B14F-4D97-AF65-F5344CB8AC3E}">
        <p14:creationId xmlns:p14="http://schemas.microsoft.com/office/powerpoint/2010/main" val="37568120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series of financial crises triggered by unbalanced trade can lead economies into deep recessions. These crises begin with large trade deficits. At some point, foreign investors become pessimistic about the economy and move their money to other countries. </a:t>
            </a:r>
            <a:r>
              <a:rPr lang="en-US"/>
              <a:t>The economy then drops into deep recession, with real gross domestic product (GDP) often falling 10% or more in a single year.</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FA563943-2E68-4121-8DE1-E201EB2D560D}" type="slidenum">
              <a:rPr lang="en-US" smtClean="0"/>
              <a:t>3</a:t>
            </a:fld>
            <a:endParaRPr lang="en-US"/>
          </a:p>
        </p:txBody>
      </p:sp>
    </p:spTree>
    <p:extLst>
      <p:ext uri="{BB962C8B-B14F-4D97-AF65-F5344CB8AC3E}">
        <p14:creationId xmlns:p14="http://schemas.microsoft.com/office/powerpoint/2010/main" val="42828474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Merchandise Trade Balance: measures trade of physical goods, was a common measurement a few decades ago, but the global economy has changed. More modern measurements now include trade of services.</a:t>
            </a:r>
          </a:p>
          <a:p>
            <a:r>
              <a:rPr lang="en-US" dirty="0"/>
              <a:t>Current Account Balance: Broader measure than merchandise trade balance, includes other international flows of income and foreign aid.</a:t>
            </a:r>
          </a:p>
        </p:txBody>
      </p:sp>
      <p:sp>
        <p:nvSpPr>
          <p:cNvPr id="4" name="Slide Number Placeholder 3"/>
          <p:cNvSpPr>
            <a:spLocks noGrp="1"/>
          </p:cNvSpPr>
          <p:nvPr>
            <p:ph type="sldNum" sz="quarter" idx="5"/>
          </p:nvPr>
        </p:nvSpPr>
        <p:spPr/>
        <p:txBody>
          <a:bodyPr/>
          <a:lstStyle/>
          <a:p>
            <a:fld id="{FA563943-2E68-4121-8DE1-E201EB2D560D}" type="slidenum">
              <a:rPr lang="en-US" smtClean="0"/>
              <a:t>4</a:t>
            </a:fld>
            <a:endParaRPr lang="en-US"/>
          </a:p>
        </p:txBody>
      </p:sp>
    </p:spTree>
    <p:extLst>
      <p:ext uri="{BB962C8B-B14F-4D97-AF65-F5344CB8AC3E}">
        <p14:creationId xmlns:p14="http://schemas.microsoft.com/office/powerpoint/2010/main" val="20340132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Trade in goods- shows the merchandise trade balance: exports and imports of goods</a:t>
            </a:r>
          </a:p>
          <a:p>
            <a:r>
              <a:rPr lang="en-US" dirty="0"/>
              <a:t>Trade in services- shows the trade in services: exports and imports of services</a:t>
            </a:r>
          </a:p>
          <a:p>
            <a:r>
              <a:rPr lang="en-US" dirty="0"/>
              <a:t>Income payments- Money that U.S. financial investors received on their foreign investments (money flowing into the U.S.) and payments to foreign investors (money flowing out of the U.S.)</a:t>
            </a:r>
          </a:p>
          <a:p>
            <a:r>
              <a:rPr lang="en-US" dirty="0"/>
              <a:t>Unilateral transfers- Payments that governments, private charities, or individuals make when they send money abroad without receiving any direct good or service</a:t>
            </a:r>
          </a:p>
          <a:p>
            <a:endParaRPr lang="en-US" dirty="0"/>
          </a:p>
        </p:txBody>
      </p:sp>
      <p:sp>
        <p:nvSpPr>
          <p:cNvPr id="4" name="Slide Number Placeholder 3"/>
          <p:cNvSpPr>
            <a:spLocks noGrp="1"/>
          </p:cNvSpPr>
          <p:nvPr>
            <p:ph type="sldNum" sz="quarter" idx="5"/>
          </p:nvPr>
        </p:nvSpPr>
        <p:spPr/>
        <p:txBody>
          <a:bodyPr/>
          <a:lstStyle/>
          <a:p>
            <a:fld id="{FA563943-2E68-4121-8DE1-E201EB2D560D}" type="slidenum">
              <a:rPr lang="en-US" smtClean="0"/>
              <a:t>5</a:t>
            </a:fld>
            <a:endParaRPr lang="en-US"/>
          </a:p>
        </p:txBody>
      </p:sp>
    </p:spTree>
    <p:extLst>
      <p:ext uri="{BB962C8B-B14F-4D97-AF65-F5344CB8AC3E}">
        <p14:creationId xmlns:p14="http://schemas.microsoft.com/office/powerpoint/2010/main" val="9425903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Unilateral transfers are one-way payments that governments, private entities, or individuals make that they send abroad. With unilateral transfers, nothing is received in return. Some examples include U.S. economic or military assistance for other countries and spending abroad by charities to address poverty. For the U.S. economy, unilateral transfers are almost always negative.</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FA563943-2E68-4121-8DE1-E201EB2D560D}" type="slidenum">
              <a:rPr lang="en-US" smtClean="0"/>
              <a:t>6</a:t>
            </a:fld>
            <a:endParaRPr lang="en-US"/>
          </a:p>
        </p:txBody>
      </p:sp>
    </p:spTree>
    <p:extLst>
      <p:ext uri="{BB962C8B-B14F-4D97-AF65-F5344CB8AC3E}">
        <p14:creationId xmlns:p14="http://schemas.microsoft.com/office/powerpoint/2010/main" val="42475785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the lines are above $0, the U.S. was running a positive merchandise trade balance and current account balance. If the lines fall below $0, the U.S. was running a merchandise trade deficit and a deficit in its current account balance.</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FA563943-2E68-4121-8DE1-E201EB2D560D}" type="slidenum">
              <a:rPr lang="en-US" smtClean="0"/>
              <a:t>7</a:t>
            </a:fld>
            <a:endParaRPr lang="en-US"/>
          </a:p>
        </p:txBody>
      </p:sp>
    </p:spTree>
    <p:extLst>
      <p:ext uri="{BB962C8B-B14F-4D97-AF65-F5344CB8AC3E}">
        <p14:creationId xmlns:p14="http://schemas.microsoft.com/office/powerpoint/2010/main" val="9494592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the 1960s into the 1970s, the U.S. economy had mostly small trade surpluses. Starting in the 1980s, the merchandise trade deficit increased rapidly, and in the 1990s, the current account trade deficit increased. While the U.S. economy has consistently run trade deficits in recent years, many European nations have consistently run trade surpluses.</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FA563943-2E68-4121-8DE1-E201EB2D560D}" type="slidenum">
              <a:rPr lang="en-US" smtClean="0"/>
              <a:t>8</a:t>
            </a:fld>
            <a:endParaRPr lang="en-US"/>
          </a:p>
        </p:txBody>
      </p:sp>
    </p:spTree>
    <p:extLst>
      <p:ext uri="{BB962C8B-B14F-4D97-AF65-F5344CB8AC3E}">
        <p14:creationId xmlns:p14="http://schemas.microsoft.com/office/powerpoint/2010/main" val="2779223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526241"/>
            <a:ext cx="9144000" cy="923330"/>
          </a:xfrm>
          <a:prstGeom prst="rect">
            <a:avLst/>
          </a:prstGeom>
          <a:noFill/>
        </p:spPr>
        <p:txBody>
          <a:bodyPr wrap="square" rtlCol="0">
            <a:spAutoFit/>
          </a:bodyPr>
          <a:lstStyle/>
          <a:p>
            <a:pPr lvl="0" algn="ctr"/>
            <a:r>
              <a:rPr lang="en-US" sz="5400" dirty="0">
                <a:latin typeface="Century Gothic" panose="020B0502020202020204" pitchFamily="34" charset="0"/>
              </a:rPr>
              <a:t>Measuring Trade Balances</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AD6BA94F-8408-43BC-B7BB-A5349C557BFF}"/>
              </a:ext>
            </a:extLst>
          </p:cNvPr>
          <p:cNvSpPr txBox="1"/>
          <p:nvPr/>
        </p:nvSpPr>
        <p:spPr>
          <a:xfrm>
            <a:off x="6757293" y="4064174"/>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Trade Balances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p:cNvGrpSpPr/>
          <p:nvPr/>
        </p:nvGrpSpPr>
        <p:grpSpPr>
          <a:xfrm>
            <a:off x="2066922" y="5216782"/>
            <a:ext cx="8058154" cy="1067579"/>
            <a:chOff x="542923" y="1736761"/>
            <a:chExt cx="8058154" cy="806935"/>
          </a:xfrm>
          <a:solidFill>
            <a:srgbClr val="5A7E83"/>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68214" y="1752757"/>
              <a:ext cx="7807571" cy="767694"/>
            </a:xfrm>
            <a:prstGeom prst="rect">
              <a:avLst/>
            </a:prstGeom>
            <a:grpFill/>
          </p:spPr>
          <p:txBody>
            <a:bodyPr wrap="square" rtlCol="0">
              <a:spAutoFit/>
            </a:bodyPr>
            <a:lstStyle/>
            <a:p>
              <a:pPr algn="ctr"/>
              <a:r>
                <a:rPr lang="en-US" sz="2000" dirty="0">
                  <a:solidFill>
                    <a:schemeClr val="bg1"/>
                  </a:solidFill>
                </a:rPr>
                <a:t>Countries can have surpluses or deficits for long periods of time. (Example: Germany has had large trade surpluses in recent decades, and the U.S. has had large trade deficits in recent decades.)</a:t>
              </a:r>
            </a:p>
          </p:txBody>
        </p:sp>
      </p:grpSp>
      <p:grpSp>
        <p:nvGrpSpPr>
          <p:cNvPr id="34" name="Group 33"/>
          <p:cNvGrpSpPr/>
          <p:nvPr/>
        </p:nvGrpSpPr>
        <p:grpSpPr>
          <a:xfrm>
            <a:off x="2066922" y="1579037"/>
            <a:ext cx="8058154" cy="1323439"/>
            <a:chOff x="542923" y="1736761"/>
            <a:chExt cx="8058154" cy="1000328"/>
          </a:xfrm>
          <a:solidFill>
            <a:srgbClr val="5A7E83"/>
          </a:solidFill>
        </p:grpSpPr>
        <p:sp>
          <p:nvSpPr>
            <p:cNvPr id="35" name="Rectangle 34"/>
            <p:cNvSpPr/>
            <p:nvPr/>
          </p:nvSpPr>
          <p:spPr>
            <a:xfrm>
              <a:off x="542923" y="1736761"/>
              <a:ext cx="8058154" cy="100032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6" name="TextBox 35"/>
            <p:cNvSpPr txBox="1"/>
            <p:nvPr/>
          </p:nvSpPr>
          <p:spPr>
            <a:xfrm>
              <a:off x="633044" y="1736761"/>
              <a:ext cx="7807571" cy="1000328"/>
            </a:xfrm>
            <a:prstGeom prst="rect">
              <a:avLst/>
            </a:prstGeom>
            <a:grpFill/>
          </p:spPr>
          <p:txBody>
            <a:bodyPr wrap="square" rtlCol="0">
              <a:spAutoFit/>
            </a:bodyPr>
            <a:lstStyle/>
            <a:p>
              <a:pPr algn="ctr"/>
              <a:r>
                <a:rPr lang="en-US" sz="2000" b="1" dirty="0">
                  <a:solidFill>
                    <a:schemeClr val="bg1"/>
                  </a:solidFill>
                </a:rPr>
                <a:t>Trade balance</a:t>
              </a:r>
              <a:r>
                <a:rPr lang="en-US" sz="2000" dirty="0">
                  <a:solidFill>
                    <a:schemeClr val="bg1"/>
                  </a:solidFill>
                </a:rPr>
                <a:t>: the difference between a nation’s dollar value of its exports (what its producers sell abroad) and its dollar value of imports (the foreign-made products and services that households and businesses purchase)—also known as net exports</a:t>
              </a:r>
            </a:p>
          </p:txBody>
        </p:sp>
      </p:grpSp>
      <p:graphicFrame>
        <p:nvGraphicFramePr>
          <p:cNvPr id="3" name="Table 4">
            <a:extLst>
              <a:ext uri="{FF2B5EF4-FFF2-40B4-BE49-F238E27FC236}">
                <a16:creationId xmlns:a16="http://schemas.microsoft.com/office/drawing/2014/main" id="{F496FD0B-2921-41D6-AB71-3A71D529DCEB}"/>
              </a:ext>
            </a:extLst>
          </p:cNvPr>
          <p:cNvGraphicFramePr>
            <a:graphicFrameLocks noGrp="1"/>
          </p:cNvGraphicFramePr>
          <p:nvPr>
            <p:extLst>
              <p:ext uri="{D42A27DB-BD31-4B8C-83A1-F6EECF244321}">
                <p14:modId xmlns:p14="http://schemas.microsoft.com/office/powerpoint/2010/main" val="2405765126"/>
              </p:ext>
            </p:extLst>
          </p:nvPr>
        </p:nvGraphicFramePr>
        <p:xfrm>
          <a:off x="2031998" y="3316703"/>
          <a:ext cx="8128000" cy="148336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1306575794"/>
                    </a:ext>
                  </a:extLst>
                </a:gridCol>
                <a:gridCol w="4064000">
                  <a:extLst>
                    <a:ext uri="{9D8B030D-6E8A-4147-A177-3AD203B41FA5}">
                      <a16:colId xmlns:a16="http://schemas.microsoft.com/office/drawing/2014/main" val="2134941550"/>
                    </a:ext>
                  </a:extLst>
                </a:gridCol>
              </a:tblGrid>
              <a:tr h="370840">
                <a:tc>
                  <a:txBody>
                    <a:bodyPr/>
                    <a:lstStyle/>
                    <a:p>
                      <a:pPr algn="ctr"/>
                      <a:r>
                        <a:rPr lang="en-US" dirty="0">
                          <a:solidFill>
                            <a:schemeClr val="tx1"/>
                          </a:solidFill>
                        </a:rPr>
                        <a:t>If</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Then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5618984"/>
                  </a:ext>
                </a:extLst>
              </a:tr>
              <a:tr h="370840">
                <a:tc>
                  <a:txBody>
                    <a:bodyPr/>
                    <a:lstStyle/>
                    <a:p>
                      <a:pPr algn="ctr"/>
                      <a:r>
                        <a:rPr lang="en-US" dirty="0">
                          <a:solidFill>
                            <a:schemeClr val="tx1"/>
                          </a:solidFill>
                        </a:rPr>
                        <a:t>exports &gt; imports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Trade surplus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16978091"/>
                  </a:ext>
                </a:extLst>
              </a:tr>
              <a:tr h="370840">
                <a:tc>
                  <a:txBody>
                    <a:bodyPr/>
                    <a:lstStyle/>
                    <a:p>
                      <a:pPr algn="ctr"/>
                      <a:r>
                        <a:rPr lang="en-US" dirty="0">
                          <a:solidFill>
                            <a:schemeClr val="tx1"/>
                          </a:solidFill>
                        </a:rPr>
                        <a:t>exports &lt; imports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800" b="0" i="0" kern="1200" dirty="0">
                          <a:solidFill>
                            <a:schemeClr val="dk1"/>
                          </a:solidFill>
                          <a:effectLst/>
                          <a:latin typeface="+mn-lt"/>
                          <a:ea typeface="+mn-ea"/>
                          <a:cs typeface="+mn-cs"/>
                        </a:rPr>
                        <a:t>Trade deficit</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03529510"/>
                  </a:ext>
                </a:extLst>
              </a:tr>
              <a:tr h="370840">
                <a:tc>
                  <a:txBody>
                    <a:bodyPr/>
                    <a:lstStyle/>
                    <a:p>
                      <a:pPr algn="ctr"/>
                      <a:r>
                        <a:rPr lang="en-US" sz="1800" b="0" i="0" u="none" strike="noStrike" kern="1200" dirty="0">
                          <a:solidFill>
                            <a:schemeClr val="dk1"/>
                          </a:solidFill>
                          <a:effectLst/>
                          <a:latin typeface="+mn-lt"/>
                          <a:ea typeface="+mn-ea"/>
                          <a:cs typeface="+mn-cs"/>
                        </a:rPr>
                        <a:t>exports = imports</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effectLst/>
                        </a:rPr>
                        <a:t>Trade balance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08347754"/>
                  </a:ext>
                </a:extLst>
              </a:tr>
            </a:tbl>
          </a:graphicData>
        </a:graphic>
      </p:graphicFrame>
    </p:spTree>
    <p:extLst>
      <p:ext uri="{BB962C8B-B14F-4D97-AF65-F5344CB8AC3E}">
        <p14:creationId xmlns:p14="http://schemas.microsoft.com/office/powerpoint/2010/main" val="40089443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Trade Balances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28BF07F6-F65B-4F92-8078-7863598D1204}"/>
              </a:ext>
            </a:extLst>
          </p:cNvPr>
          <p:cNvGrpSpPr/>
          <p:nvPr/>
        </p:nvGrpSpPr>
        <p:grpSpPr>
          <a:xfrm>
            <a:off x="2066922" y="158091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A170E19B-232C-4609-A96F-BDEEE3CE40C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AF0AA124-2CCE-4A3B-9067-AED0479A450A}"/>
                </a:ext>
              </a:extLst>
            </p:cNvPr>
            <p:cNvSpPr txBox="1"/>
            <p:nvPr/>
          </p:nvSpPr>
          <p:spPr>
            <a:xfrm>
              <a:off x="588643" y="178774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series of financial crises triggered by unbalanced trade can lead economies into deep recessions.</a:t>
              </a:r>
            </a:p>
          </p:txBody>
        </p:sp>
      </p:grpSp>
      <p:grpSp>
        <p:nvGrpSpPr>
          <p:cNvPr id="18" name="Group 17">
            <a:extLst>
              <a:ext uri="{FF2B5EF4-FFF2-40B4-BE49-F238E27FC236}">
                <a16:creationId xmlns:a16="http://schemas.microsoft.com/office/drawing/2014/main" id="{E93C4959-6E12-484F-A64A-B7ECACD95315}"/>
              </a:ext>
            </a:extLst>
          </p:cNvPr>
          <p:cNvGrpSpPr/>
          <p:nvPr/>
        </p:nvGrpSpPr>
        <p:grpSpPr>
          <a:xfrm>
            <a:off x="2066922" y="2472264"/>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4DBBAE9C-C170-4569-A021-9C5E57B02E4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3056DC3B-6212-48E8-A94F-EBF76144A329}"/>
                </a:ext>
              </a:extLst>
            </p:cNvPr>
            <p:cNvSpPr txBox="1"/>
            <p:nvPr/>
          </p:nvSpPr>
          <p:spPr>
            <a:xfrm>
              <a:off x="573919" y="1934236"/>
              <a:ext cx="7776575"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These crises begin with large trade deficits.</a:t>
              </a:r>
            </a:p>
          </p:txBody>
        </p:sp>
      </p:grpSp>
      <p:grpSp>
        <p:nvGrpSpPr>
          <p:cNvPr id="21" name="Group 20">
            <a:extLst>
              <a:ext uri="{FF2B5EF4-FFF2-40B4-BE49-F238E27FC236}">
                <a16:creationId xmlns:a16="http://schemas.microsoft.com/office/drawing/2014/main" id="{A6EF99F6-BD5D-4C3F-8FC3-B6CE1F6BCBB3}"/>
              </a:ext>
            </a:extLst>
          </p:cNvPr>
          <p:cNvGrpSpPr/>
          <p:nvPr/>
        </p:nvGrpSpPr>
        <p:grpSpPr>
          <a:xfrm>
            <a:off x="2066922" y="3361170"/>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7E6840BB-847C-49D5-8A99-E36276EAF7B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A76251E9-3B5B-4290-A00E-73B870355BBB}"/>
                </a:ext>
              </a:extLst>
            </p:cNvPr>
            <p:cNvSpPr txBox="1"/>
            <p:nvPr/>
          </p:nvSpPr>
          <p:spPr>
            <a:xfrm>
              <a:off x="573919" y="1783767"/>
              <a:ext cx="799667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At some point, foreign investors become pessimistic about the economy and move their money to other countries.</a:t>
              </a:r>
            </a:p>
          </p:txBody>
        </p:sp>
      </p:grpSp>
      <p:grpSp>
        <p:nvGrpSpPr>
          <p:cNvPr id="28" name="Group 27">
            <a:extLst>
              <a:ext uri="{FF2B5EF4-FFF2-40B4-BE49-F238E27FC236}">
                <a16:creationId xmlns:a16="http://schemas.microsoft.com/office/drawing/2014/main" id="{502CE497-19A9-4E0F-9A95-7B4BD925DC3E}"/>
              </a:ext>
            </a:extLst>
          </p:cNvPr>
          <p:cNvGrpSpPr/>
          <p:nvPr/>
        </p:nvGrpSpPr>
        <p:grpSpPr>
          <a:xfrm>
            <a:off x="2066922" y="4250116"/>
            <a:ext cx="8058154" cy="806935"/>
            <a:chOff x="542923" y="1736761"/>
            <a:chExt cx="8058154" cy="806935"/>
          </a:xfrm>
          <a:solidFill>
            <a:srgbClr val="627981"/>
          </a:solidFill>
        </p:grpSpPr>
        <p:sp>
          <p:nvSpPr>
            <p:cNvPr id="29" name="Rectangle 28">
              <a:extLst>
                <a:ext uri="{FF2B5EF4-FFF2-40B4-BE49-F238E27FC236}">
                  <a16:creationId xmlns:a16="http://schemas.microsoft.com/office/drawing/2014/main" id="{F3553D99-62C9-4257-B266-AC872580F17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8D878D8A-178B-40BA-A0E2-4DD7258322FA}"/>
                </a:ext>
              </a:extLst>
            </p:cNvPr>
            <p:cNvSpPr txBox="1"/>
            <p:nvPr/>
          </p:nvSpPr>
          <p:spPr>
            <a:xfrm>
              <a:off x="558421" y="178095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economy then drops into deep recession, with real gross domestic product (GDP) often falling 10% or more in a single year.</a:t>
              </a:r>
            </a:p>
          </p:txBody>
        </p:sp>
      </p:grpSp>
    </p:spTree>
    <p:extLst>
      <p:ext uri="{BB962C8B-B14F-4D97-AF65-F5344CB8AC3E}">
        <p14:creationId xmlns:p14="http://schemas.microsoft.com/office/powerpoint/2010/main" val="279280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Measuring Trade Balances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9"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1881187" y="1612191"/>
            <a:ext cx="8429626" cy="3395744"/>
            <a:chOff x="365111" y="1821206"/>
            <a:chExt cx="8443024" cy="3298655"/>
          </a:xfrm>
          <a:solidFill>
            <a:srgbClr val="627981"/>
          </a:solidFill>
        </p:grpSpPr>
        <p:grpSp>
          <p:nvGrpSpPr>
            <p:cNvPr id="9" name="Group 8"/>
            <p:cNvGrpSpPr/>
            <p:nvPr/>
          </p:nvGrpSpPr>
          <p:grpSpPr>
            <a:xfrm>
              <a:off x="365111" y="1821206"/>
              <a:ext cx="8443024" cy="3298655"/>
              <a:chOff x="365111" y="1821206"/>
              <a:chExt cx="8443024" cy="3298655"/>
            </a:xfrm>
            <a:grpFill/>
          </p:grpSpPr>
          <p:sp>
            <p:nvSpPr>
              <p:cNvPr id="16" name="Rectangle 15"/>
              <p:cNvSpPr/>
              <p:nvPr/>
            </p:nvSpPr>
            <p:spPr>
              <a:xfrm>
                <a:off x="365111"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632374"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4180836" y="3026405"/>
                <a:ext cx="811575" cy="879143"/>
              </a:xfrm>
              <a:prstGeom prst="ellipse">
                <a:avLst/>
              </a:prstGeom>
              <a:grp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bg1"/>
                    </a:solidFill>
                  </a:rPr>
                  <a:t>&amp;</a:t>
                </a:r>
                <a:endParaRPr lang="en-US" sz="4800" b="1" dirty="0">
                  <a:solidFill>
                    <a:schemeClr val="bg1"/>
                  </a:solidFill>
                </a:endParaRPr>
              </a:p>
            </p:txBody>
          </p:sp>
        </p:grpSp>
        <p:sp>
          <p:nvSpPr>
            <p:cNvPr id="11" name="TextBox 10"/>
            <p:cNvSpPr txBox="1"/>
            <p:nvPr/>
          </p:nvSpPr>
          <p:spPr>
            <a:xfrm>
              <a:off x="568997" y="1862277"/>
              <a:ext cx="3566089" cy="1280492"/>
            </a:xfrm>
            <a:prstGeom prst="rect">
              <a:avLst/>
            </a:prstGeom>
            <a:grpFill/>
          </p:spPr>
          <p:txBody>
            <a:bodyPr wrap="square" rtlCol="0" anchor="ctr">
              <a:spAutoFit/>
            </a:bodyPr>
            <a:lstStyle/>
            <a:p>
              <a:pPr algn="ctr">
                <a:lnSpc>
                  <a:spcPct val="150000"/>
                </a:lnSpc>
              </a:pPr>
              <a:r>
                <a:rPr lang="en-US" sz="2800" dirty="0">
                  <a:solidFill>
                    <a:schemeClr val="bg1"/>
                  </a:solidFill>
                </a:rPr>
                <a:t>Merchandise Trade Balance</a:t>
              </a:r>
            </a:p>
          </p:txBody>
        </p:sp>
        <p:sp>
          <p:nvSpPr>
            <p:cNvPr id="12" name="TextBox 11"/>
            <p:cNvSpPr txBox="1"/>
            <p:nvPr/>
          </p:nvSpPr>
          <p:spPr>
            <a:xfrm>
              <a:off x="5083912" y="1862277"/>
              <a:ext cx="3325552" cy="1280492"/>
            </a:xfrm>
            <a:prstGeom prst="rect">
              <a:avLst/>
            </a:prstGeom>
            <a:grpFill/>
          </p:spPr>
          <p:txBody>
            <a:bodyPr wrap="square" rtlCol="0" anchor="ctr">
              <a:spAutoFit/>
            </a:bodyPr>
            <a:lstStyle/>
            <a:p>
              <a:pPr algn="ctr">
                <a:lnSpc>
                  <a:spcPct val="150000"/>
                </a:lnSpc>
              </a:pPr>
              <a:r>
                <a:rPr lang="en-US" sz="2800" dirty="0">
                  <a:solidFill>
                    <a:schemeClr val="bg1"/>
                  </a:solidFill>
                </a:rPr>
                <a:t>Current Account Balance</a:t>
              </a:r>
            </a:p>
          </p:txBody>
        </p:sp>
      </p:grpSp>
      <p:sp>
        <p:nvSpPr>
          <p:cNvPr id="3" name="TextBox 2">
            <a:extLst>
              <a:ext uri="{FF2B5EF4-FFF2-40B4-BE49-F238E27FC236}">
                <a16:creationId xmlns:a16="http://schemas.microsoft.com/office/drawing/2014/main" id="{55CA9CB6-466B-4C42-929B-10EA6A7566AB}"/>
              </a:ext>
            </a:extLst>
          </p:cNvPr>
          <p:cNvSpPr txBox="1"/>
          <p:nvPr/>
        </p:nvSpPr>
        <p:spPr>
          <a:xfrm>
            <a:off x="2084749" y="3102964"/>
            <a:ext cx="3606108" cy="1754326"/>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bg1"/>
                </a:solidFill>
              </a:rPr>
              <a:t>Measures trade of physical goods</a:t>
            </a:r>
          </a:p>
          <a:p>
            <a:pPr marL="285750" indent="-285750">
              <a:buFont typeface="Arial" panose="020B0604020202020204" pitchFamily="34" charset="0"/>
              <a:buChar char="•"/>
            </a:pPr>
            <a:r>
              <a:rPr lang="en-US" dirty="0">
                <a:solidFill>
                  <a:schemeClr val="bg1"/>
                </a:solidFill>
              </a:rPr>
              <a:t>A common measurement a few decades ago, but the global economy has changed</a:t>
            </a:r>
          </a:p>
          <a:p>
            <a:pPr marL="285750" indent="-285750">
              <a:buFont typeface="Arial" panose="020B0604020202020204" pitchFamily="34" charset="0"/>
              <a:buChar char="•"/>
            </a:pPr>
            <a:r>
              <a:rPr lang="en-US" dirty="0">
                <a:solidFill>
                  <a:schemeClr val="bg1"/>
                </a:solidFill>
              </a:rPr>
              <a:t>More modern measurements now include trade of services</a:t>
            </a:r>
          </a:p>
        </p:txBody>
      </p:sp>
      <p:sp>
        <p:nvSpPr>
          <p:cNvPr id="5" name="TextBox 4">
            <a:extLst>
              <a:ext uri="{FF2B5EF4-FFF2-40B4-BE49-F238E27FC236}">
                <a16:creationId xmlns:a16="http://schemas.microsoft.com/office/drawing/2014/main" id="{8B58A235-F37F-3943-91B3-D4875BE31DB8}"/>
              </a:ext>
            </a:extLst>
          </p:cNvPr>
          <p:cNvSpPr txBox="1"/>
          <p:nvPr/>
        </p:nvSpPr>
        <p:spPr>
          <a:xfrm>
            <a:off x="6592500" y="3102964"/>
            <a:ext cx="3514751" cy="1200329"/>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bg1"/>
                </a:solidFill>
              </a:rPr>
              <a:t>Broader measure than merchandise trade balance</a:t>
            </a:r>
          </a:p>
          <a:p>
            <a:pPr marL="285750" indent="-285750">
              <a:buFont typeface="Arial" panose="020B0604020202020204" pitchFamily="34" charset="0"/>
              <a:buChar char="•"/>
            </a:pPr>
            <a:r>
              <a:rPr lang="en-US" dirty="0">
                <a:solidFill>
                  <a:schemeClr val="bg1"/>
                </a:solidFill>
              </a:rPr>
              <a:t>Includes other international flows of income and foreign aid</a:t>
            </a:r>
          </a:p>
        </p:txBody>
      </p:sp>
    </p:spTree>
    <p:extLst>
      <p:ext uri="{BB962C8B-B14F-4D97-AF65-F5344CB8AC3E}">
        <p14:creationId xmlns:p14="http://schemas.microsoft.com/office/powerpoint/2010/main" val="23929559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391585" y="298693"/>
            <a:ext cx="9408827" cy="6322503"/>
            <a:chOff x="-132417" y="473257"/>
            <a:chExt cx="9408827" cy="6322503"/>
          </a:xfrm>
        </p:grpSpPr>
        <p:sp>
          <p:nvSpPr>
            <p:cNvPr id="26" name="TextBox 25"/>
            <p:cNvSpPr txBox="1"/>
            <p:nvPr/>
          </p:nvSpPr>
          <p:spPr>
            <a:xfrm>
              <a:off x="-132417" y="473257"/>
              <a:ext cx="9408827" cy="553998"/>
            </a:xfrm>
            <a:prstGeom prst="rect">
              <a:avLst/>
            </a:prstGeom>
            <a:noFill/>
          </p:spPr>
          <p:txBody>
            <a:bodyPr wrap="square" rtlCol="0">
              <a:spAutoFit/>
            </a:bodyPr>
            <a:lstStyle/>
            <a:p>
              <a:pPr algn="ctr"/>
              <a:r>
                <a:rPr lang="en-US" sz="3000" dirty="0">
                  <a:latin typeface="Century Gothic" panose="020B0502020202020204" pitchFamily="34" charset="0"/>
                </a:rPr>
                <a:t>Components of the U.S. Current Account Balance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03297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A7E8372D-36D2-456F-8C12-2DB123C1456A}"/>
              </a:ext>
            </a:extLst>
          </p:cNvPr>
          <p:cNvSpPr txBox="1"/>
          <p:nvPr/>
        </p:nvSpPr>
        <p:spPr>
          <a:xfrm>
            <a:off x="1276656" y="1302405"/>
            <a:ext cx="9628685" cy="4996826"/>
          </a:xfrm>
          <a:prstGeom prst="rect">
            <a:avLst/>
          </a:prstGeom>
          <a:solidFill>
            <a:srgbClr val="627981"/>
          </a:solidFill>
        </p:spPr>
        <p:txBody>
          <a:bodyPr wrap="square" rtlCol="0" anchor="ctr">
            <a:spAutoFit/>
          </a:bodyPr>
          <a:lstStyle/>
          <a:p>
            <a:pPr algn="ctr">
              <a:lnSpc>
                <a:spcPct val="150000"/>
              </a:lnSpc>
            </a:pPr>
            <a:endParaRPr lang="en-US" sz="2200" dirty="0"/>
          </a:p>
        </p:txBody>
      </p:sp>
      <p:graphicFrame>
        <p:nvGraphicFramePr>
          <p:cNvPr id="6" name="Table 6">
            <a:extLst>
              <a:ext uri="{FF2B5EF4-FFF2-40B4-BE49-F238E27FC236}">
                <a16:creationId xmlns:a16="http://schemas.microsoft.com/office/drawing/2014/main" id="{2F1F7981-7441-BD4C-99A0-BC2C7169DB5D}"/>
              </a:ext>
            </a:extLst>
          </p:cNvPr>
          <p:cNvGraphicFramePr>
            <a:graphicFrameLocks noGrp="1"/>
          </p:cNvGraphicFramePr>
          <p:nvPr>
            <p:extLst>
              <p:ext uri="{D42A27DB-BD31-4B8C-83A1-F6EECF244321}">
                <p14:modId xmlns:p14="http://schemas.microsoft.com/office/powerpoint/2010/main" val="3264581302"/>
              </p:ext>
            </p:extLst>
          </p:nvPr>
        </p:nvGraphicFramePr>
        <p:xfrm>
          <a:off x="1523998" y="1491590"/>
          <a:ext cx="9144004" cy="4575608"/>
        </p:xfrm>
        <a:graphic>
          <a:graphicData uri="http://schemas.openxmlformats.org/drawingml/2006/table">
            <a:tbl>
              <a:tblPr firstRow="1" bandRow="1">
                <a:tableStyleId>{7E9639D4-E3E2-4D34-9284-5A2195B3D0D7}</a:tableStyleId>
              </a:tblPr>
              <a:tblGrid>
                <a:gridCol w="2182920">
                  <a:extLst>
                    <a:ext uri="{9D8B030D-6E8A-4147-A177-3AD203B41FA5}">
                      <a16:colId xmlns:a16="http://schemas.microsoft.com/office/drawing/2014/main" val="335896349"/>
                    </a:ext>
                  </a:extLst>
                </a:gridCol>
                <a:gridCol w="6961084">
                  <a:extLst>
                    <a:ext uri="{9D8B030D-6E8A-4147-A177-3AD203B41FA5}">
                      <a16:colId xmlns:a16="http://schemas.microsoft.com/office/drawing/2014/main" val="1656843052"/>
                    </a:ext>
                  </a:extLst>
                </a:gridCol>
              </a:tblGrid>
              <a:tr h="326722">
                <a:tc>
                  <a:txBody>
                    <a:bodyPr/>
                    <a:lstStyle/>
                    <a:p>
                      <a:pPr algn="ctr"/>
                      <a:r>
                        <a:rPr lang="en-US" sz="2000" dirty="0"/>
                        <a:t>Component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dirty="0"/>
                        <a:t>Description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02194023"/>
                  </a:ext>
                </a:extLst>
              </a:tr>
              <a:tr h="755602">
                <a:tc>
                  <a:txBody>
                    <a:bodyPr/>
                    <a:lstStyle/>
                    <a:p>
                      <a:pPr algn="l"/>
                      <a:r>
                        <a:rPr lang="en-US" sz="2000" dirty="0">
                          <a:solidFill>
                            <a:schemeClr val="bg1"/>
                          </a:solidFill>
                          <a:effectLst/>
                        </a:rPr>
                        <a:t>Trade in goods</a:t>
                      </a:r>
                      <a:endParaRPr lang="en-US" sz="2000" b="0" dirty="0">
                        <a:solidFill>
                          <a:schemeClr val="bg1"/>
                        </a:solidFill>
                        <a:effectLst/>
                        <a:latin typeface="Open San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000" dirty="0">
                          <a:solidFill>
                            <a:schemeClr val="bg1"/>
                          </a:solidFill>
                          <a:effectLst/>
                        </a:rPr>
                        <a:t>Shows the merchandise trade balance: exports and imports of goods</a:t>
                      </a:r>
                      <a:endParaRPr lang="en-US" sz="2000" b="0" dirty="0">
                        <a:solidFill>
                          <a:schemeClr val="bg1"/>
                        </a:solidFill>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64728521"/>
                  </a:ext>
                </a:extLst>
              </a:tr>
              <a:tr h="1208963">
                <a:tc>
                  <a:txBody>
                    <a:bodyPr/>
                    <a:lstStyle/>
                    <a:p>
                      <a:pPr algn="l"/>
                      <a:r>
                        <a:rPr lang="en-US" sz="2000" dirty="0">
                          <a:solidFill>
                            <a:schemeClr val="bg1"/>
                          </a:solidFill>
                          <a:effectLst/>
                        </a:rPr>
                        <a:t>Trade in services</a:t>
                      </a:r>
                      <a:endParaRPr lang="en-US" sz="2000" b="0" dirty="0">
                        <a:solidFill>
                          <a:schemeClr val="bg1"/>
                        </a:solidFill>
                        <a:effectLst/>
                        <a:latin typeface="Open San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000" dirty="0">
                          <a:solidFill>
                            <a:schemeClr val="bg1"/>
                          </a:solidFill>
                          <a:effectLst/>
                        </a:rPr>
                        <a:t>Shows the trade in services: exports and imports of services</a:t>
                      </a:r>
                      <a:endParaRPr lang="en-US" sz="2000" b="0" dirty="0">
                        <a:solidFill>
                          <a:schemeClr val="bg1"/>
                        </a:solidFill>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15404582"/>
                  </a:ext>
                </a:extLst>
              </a:tr>
              <a:tr h="1208963">
                <a:tc>
                  <a:txBody>
                    <a:bodyPr/>
                    <a:lstStyle/>
                    <a:p>
                      <a:pPr algn="l"/>
                      <a:r>
                        <a:rPr lang="en-US" sz="2000" dirty="0">
                          <a:solidFill>
                            <a:schemeClr val="bg1"/>
                          </a:solidFill>
                          <a:effectLst/>
                        </a:rPr>
                        <a:t>Income payments</a:t>
                      </a:r>
                      <a:endParaRPr lang="en-US" sz="2000" b="0" dirty="0">
                        <a:solidFill>
                          <a:schemeClr val="bg1"/>
                        </a:solidFill>
                        <a:effectLst/>
                        <a:latin typeface="Open San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000" dirty="0">
                          <a:solidFill>
                            <a:schemeClr val="bg1"/>
                          </a:solidFill>
                          <a:effectLst/>
                        </a:rPr>
                        <a:t>Money that U.S. financial investors received on their foreign investments (money flowing into the U.S.) and payments to foreign investors (money flowing out of the U.S.)</a:t>
                      </a:r>
                      <a:endParaRPr lang="en-US" sz="2000" b="0" dirty="0">
                        <a:solidFill>
                          <a:schemeClr val="bg1"/>
                        </a:solidFill>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6672860"/>
                  </a:ext>
                </a:extLst>
              </a:tr>
              <a:tr h="982282">
                <a:tc>
                  <a:txBody>
                    <a:bodyPr/>
                    <a:lstStyle/>
                    <a:p>
                      <a:pPr algn="l"/>
                      <a:r>
                        <a:rPr lang="en-US" sz="2000" dirty="0">
                          <a:solidFill>
                            <a:schemeClr val="bg1"/>
                          </a:solidFill>
                          <a:effectLst/>
                        </a:rPr>
                        <a:t>Unilateral transfers</a:t>
                      </a:r>
                      <a:endParaRPr lang="en-US" sz="2000" b="0" dirty="0">
                        <a:solidFill>
                          <a:schemeClr val="bg1"/>
                        </a:solidFill>
                        <a:effectLst/>
                        <a:latin typeface="Open San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000" dirty="0">
                          <a:solidFill>
                            <a:schemeClr val="bg1"/>
                          </a:solidFill>
                          <a:effectLst/>
                        </a:rPr>
                        <a:t>Payments that governments, private charities, or individuals make when they send money abroad without receiving any direct good or service</a:t>
                      </a:r>
                      <a:endParaRPr lang="en-US" sz="2000" b="0" dirty="0">
                        <a:solidFill>
                          <a:schemeClr val="bg1"/>
                        </a:solidFill>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90423538"/>
                  </a:ext>
                </a:extLst>
              </a:tr>
            </a:tbl>
          </a:graphicData>
        </a:graphic>
      </p:graphicFrame>
    </p:spTree>
    <p:extLst>
      <p:ext uri="{BB962C8B-B14F-4D97-AF65-F5344CB8AC3E}">
        <p14:creationId xmlns:p14="http://schemas.microsoft.com/office/powerpoint/2010/main" val="27365981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Unilateral Transfers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9DC421E3-159E-43C9-AB86-C59FBCA3266A}"/>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E5DA4EE2-5448-4D9A-8AF5-7090DB7DF09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C232AE13-2693-448F-92C5-82F23D23425E}"/>
                </a:ext>
              </a:extLst>
            </p:cNvPr>
            <p:cNvSpPr txBox="1"/>
            <p:nvPr/>
          </p:nvSpPr>
          <p:spPr>
            <a:xfrm>
              <a:off x="588643" y="178774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Unilateral transfers </a:t>
              </a:r>
              <a:r>
                <a:rPr lang="en-US" sz="2000" dirty="0">
                  <a:solidFill>
                    <a:schemeClr val="bg1"/>
                  </a:solidFill>
                </a:rPr>
                <a:t>are one-way payments that governments, private entities, or individuals make that they send abroad.</a:t>
              </a:r>
            </a:p>
          </p:txBody>
        </p:sp>
      </p:grpSp>
      <p:grpSp>
        <p:nvGrpSpPr>
          <p:cNvPr id="12" name="Group 11">
            <a:extLst>
              <a:ext uri="{FF2B5EF4-FFF2-40B4-BE49-F238E27FC236}">
                <a16:creationId xmlns:a16="http://schemas.microsoft.com/office/drawing/2014/main" id="{64572106-E125-4A99-9A59-D366C23C8616}"/>
              </a:ext>
            </a:extLst>
          </p:cNvPr>
          <p:cNvGrpSpPr/>
          <p:nvPr/>
        </p:nvGrpSpPr>
        <p:grpSpPr>
          <a:xfrm>
            <a:off x="2066922" y="2472264"/>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ED4351F5-FA83-4E86-8D30-CBE462FB4B0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D9F4BEA4-160F-49F3-8213-8FEA5BB5100B}"/>
                </a:ext>
              </a:extLst>
            </p:cNvPr>
            <p:cNvSpPr txBox="1"/>
            <p:nvPr/>
          </p:nvSpPr>
          <p:spPr>
            <a:xfrm>
              <a:off x="573919" y="1934236"/>
              <a:ext cx="7776575"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With unilateral transfers, nothing is received in return.</a:t>
              </a:r>
            </a:p>
          </p:txBody>
        </p:sp>
      </p:grpSp>
      <p:grpSp>
        <p:nvGrpSpPr>
          <p:cNvPr id="16" name="Group 15">
            <a:extLst>
              <a:ext uri="{FF2B5EF4-FFF2-40B4-BE49-F238E27FC236}">
                <a16:creationId xmlns:a16="http://schemas.microsoft.com/office/drawing/2014/main" id="{D37A2D03-1CC0-4424-8394-C42FFF52ADCC}"/>
              </a:ext>
            </a:extLst>
          </p:cNvPr>
          <p:cNvGrpSpPr/>
          <p:nvPr/>
        </p:nvGrpSpPr>
        <p:grpSpPr>
          <a:xfrm>
            <a:off x="2066922" y="3361170"/>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1AC31333-F1E5-4DA4-88FC-A8AD72782F7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61850FFA-65FD-40EF-B3DA-ED9FAF51ABAF}"/>
                </a:ext>
              </a:extLst>
            </p:cNvPr>
            <p:cNvSpPr txBox="1"/>
            <p:nvPr/>
          </p:nvSpPr>
          <p:spPr>
            <a:xfrm>
              <a:off x="573919" y="1783767"/>
              <a:ext cx="799667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Some examples include U.S. economic or military assistance for other countries and spending abroad by charities to address poverty.</a:t>
              </a:r>
            </a:p>
          </p:txBody>
        </p:sp>
      </p:grpSp>
      <p:grpSp>
        <p:nvGrpSpPr>
          <p:cNvPr id="19" name="Group 18">
            <a:extLst>
              <a:ext uri="{FF2B5EF4-FFF2-40B4-BE49-F238E27FC236}">
                <a16:creationId xmlns:a16="http://schemas.microsoft.com/office/drawing/2014/main" id="{AA90FB57-A8D5-4E00-B6B9-E6AD420A0956}"/>
              </a:ext>
            </a:extLst>
          </p:cNvPr>
          <p:cNvGrpSpPr/>
          <p:nvPr/>
        </p:nvGrpSpPr>
        <p:grpSpPr>
          <a:xfrm>
            <a:off x="2066922" y="425011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F2FDE150-D7B0-410B-B94B-5334D7D0410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46C1BAD3-FD25-40D2-AA96-60ED6A645A10}"/>
                </a:ext>
              </a:extLst>
            </p:cNvPr>
            <p:cNvSpPr txBox="1"/>
            <p:nvPr/>
          </p:nvSpPr>
          <p:spPr>
            <a:xfrm>
              <a:off x="573919" y="1938205"/>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the U.S. economy, unilateral transfers are almost always negative.</a:t>
              </a:r>
            </a:p>
          </p:txBody>
        </p:sp>
      </p:grpSp>
    </p:spTree>
    <p:extLst>
      <p:ext uri="{BB962C8B-B14F-4D97-AF65-F5344CB8AC3E}">
        <p14:creationId xmlns:p14="http://schemas.microsoft.com/office/powerpoint/2010/main" val="36389788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3999" y="153568"/>
            <a:ext cx="9144003" cy="6467628"/>
            <a:chOff x="-3" y="328132"/>
            <a:chExt cx="9144003" cy="6467628"/>
          </a:xfrm>
        </p:grpSpPr>
        <p:sp>
          <p:nvSpPr>
            <p:cNvPr id="26" name="TextBox 25"/>
            <p:cNvSpPr txBox="1"/>
            <p:nvPr/>
          </p:nvSpPr>
          <p:spPr>
            <a:xfrm>
              <a:off x="-3" y="3281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Trade Balances in Historical and International Context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36C7D0CA-C619-4A17-B00C-D3A78AC756C5}"/>
              </a:ext>
            </a:extLst>
          </p:cNvPr>
          <p:cNvSpPr txBox="1"/>
          <p:nvPr/>
        </p:nvSpPr>
        <p:spPr>
          <a:xfrm>
            <a:off x="2192213" y="5679564"/>
            <a:ext cx="7807571" cy="923330"/>
          </a:xfrm>
          <a:prstGeom prst="rect">
            <a:avLst/>
          </a:prstGeom>
          <a:solidFill>
            <a:srgbClr val="627981"/>
          </a:solidFill>
        </p:spPr>
        <p:txBody>
          <a:bodyPr wrap="square" rtlCol="0">
            <a:spAutoFit/>
          </a:bodyPr>
          <a:lstStyle/>
          <a:p>
            <a:pPr algn="ctr"/>
            <a:r>
              <a:rPr lang="en-US" dirty="0">
                <a:solidFill>
                  <a:schemeClr val="bg1"/>
                </a:solidFill>
              </a:rPr>
              <a:t>If the lines are above $0, the U.S. was running a positive merchandise trade balance and current account balance. If the lines fall below $0, the U.S. was running a merchandise trade deficit and a deficit in its current account balance.</a:t>
            </a:r>
          </a:p>
        </p:txBody>
      </p:sp>
      <p:pic>
        <p:nvPicPr>
          <p:cNvPr id="6" name="Picture 5" descr="A graph showing the current account balance and merchandise account balance in the United States from 1960 to 2018">
            <a:extLst>
              <a:ext uri="{FF2B5EF4-FFF2-40B4-BE49-F238E27FC236}">
                <a16:creationId xmlns:a16="http://schemas.microsoft.com/office/drawing/2014/main" id="{FB864EF1-F096-4272-9D7B-3F1882531A14}"/>
              </a:ext>
            </a:extLst>
          </p:cNvPr>
          <p:cNvPicPr>
            <a:picLocks noChangeAspect="1"/>
          </p:cNvPicPr>
          <p:nvPr/>
        </p:nvPicPr>
        <p:blipFill>
          <a:blip r:embed="rId3"/>
          <a:stretch>
            <a:fillRect/>
          </a:stretch>
        </p:blipFill>
        <p:spPr>
          <a:xfrm>
            <a:off x="3343828" y="1324853"/>
            <a:ext cx="5504343" cy="4208293"/>
          </a:xfrm>
          <a:prstGeom prst="rect">
            <a:avLst/>
          </a:prstGeom>
        </p:spPr>
      </p:pic>
    </p:spTree>
    <p:extLst>
      <p:ext uri="{BB962C8B-B14F-4D97-AF65-F5344CB8AC3E}">
        <p14:creationId xmlns:p14="http://schemas.microsoft.com/office/powerpoint/2010/main" val="34234814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3999" y="153568"/>
            <a:ext cx="9144003" cy="6467628"/>
            <a:chOff x="-3" y="328132"/>
            <a:chExt cx="9144003" cy="6467628"/>
          </a:xfrm>
        </p:grpSpPr>
        <p:sp>
          <p:nvSpPr>
            <p:cNvPr id="26" name="TextBox 25"/>
            <p:cNvSpPr txBox="1"/>
            <p:nvPr/>
          </p:nvSpPr>
          <p:spPr>
            <a:xfrm>
              <a:off x="-3" y="3281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Trade Balances in Historical and International Context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9DC421E3-159E-43C9-AB86-C59FBCA3266A}"/>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E5DA4EE2-5448-4D9A-8AF5-7090DB7DF09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C232AE13-2693-448F-92C5-82F23D23425E}"/>
                </a:ext>
              </a:extLst>
            </p:cNvPr>
            <p:cNvSpPr txBox="1"/>
            <p:nvPr/>
          </p:nvSpPr>
          <p:spPr>
            <a:xfrm>
              <a:off x="588643" y="178774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From the 1960s into the 1970s, the U.S. economy had mostly small trade surpluses.</a:t>
              </a:r>
            </a:p>
          </p:txBody>
        </p:sp>
      </p:grpSp>
      <p:grpSp>
        <p:nvGrpSpPr>
          <p:cNvPr id="12" name="Group 11">
            <a:extLst>
              <a:ext uri="{FF2B5EF4-FFF2-40B4-BE49-F238E27FC236}">
                <a16:creationId xmlns:a16="http://schemas.microsoft.com/office/drawing/2014/main" id="{64572106-E125-4A99-9A59-D366C23C8616}"/>
              </a:ext>
            </a:extLst>
          </p:cNvPr>
          <p:cNvGrpSpPr/>
          <p:nvPr/>
        </p:nvGrpSpPr>
        <p:grpSpPr>
          <a:xfrm>
            <a:off x="2066922" y="2472264"/>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ED4351F5-FA83-4E86-8D30-CBE462FB4B0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D9F4BEA4-160F-49F3-8213-8FEA5BB5100B}"/>
                </a:ext>
              </a:extLst>
            </p:cNvPr>
            <p:cNvSpPr txBox="1"/>
            <p:nvPr/>
          </p:nvSpPr>
          <p:spPr>
            <a:xfrm>
              <a:off x="573919" y="1796580"/>
              <a:ext cx="7776575"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Starting in the 1980s, the merchandise trade deficit increased rapidly, and in the 1990s, the current account trade deficit increased.</a:t>
              </a:r>
            </a:p>
          </p:txBody>
        </p:sp>
      </p:grpSp>
      <p:grpSp>
        <p:nvGrpSpPr>
          <p:cNvPr id="16" name="Group 15">
            <a:extLst>
              <a:ext uri="{FF2B5EF4-FFF2-40B4-BE49-F238E27FC236}">
                <a16:creationId xmlns:a16="http://schemas.microsoft.com/office/drawing/2014/main" id="{D37A2D03-1CC0-4424-8394-C42FFF52ADCC}"/>
              </a:ext>
            </a:extLst>
          </p:cNvPr>
          <p:cNvGrpSpPr/>
          <p:nvPr/>
        </p:nvGrpSpPr>
        <p:grpSpPr>
          <a:xfrm>
            <a:off x="2066922" y="3361170"/>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1AC31333-F1E5-4DA4-88FC-A8AD72782F7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61850FFA-65FD-40EF-B3DA-ED9FAF51ABAF}"/>
                </a:ext>
              </a:extLst>
            </p:cNvPr>
            <p:cNvSpPr txBox="1"/>
            <p:nvPr/>
          </p:nvSpPr>
          <p:spPr>
            <a:xfrm>
              <a:off x="573919" y="1783767"/>
              <a:ext cx="799667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While the U.S. economy has consistently run trade deficits in recent years, many European nations have consistently run trade surpluses.</a:t>
              </a:r>
            </a:p>
          </p:txBody>
        </p:sp>
      </p:grpSp>
    </p:spTree>
    <p:extLst>
      <p:ext uri="{BB962C8B-B14F-4D97-AF65-F5344CB8AC3E}">
        <p14:creationId xmlns:p14="http://schemas.microsoft.com/office/powerpoint/2010/main" val="9495269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EBCC4766-7DEE-4FDC-A8BA-431B63351F7A}"/>
              </a:ext>
            </a:extLst>
          </p:cNvPr>
          <p:cNvSpPr/>
          <p:nvPr/>
        </p:nvSpPr>
        <p:spPr>
          <a:xfrm>
            <a:off x="1524001" y="1472339"/>
            <a:ext cx="9144000" cy="3785459"/>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sz="2000" dirty="0"/>
              <a:t>The trade balance measures the gap between a country's exports and imports.</a:t>
            </a:r>
          </a:p>
          <a:p>
            <a:endParaRPr lang="en-US" sz="2000" dirty="0"/>
          </a:p>
          <a:p>
            <a:pPr marL="285750" indent="-285750">
              <a:buFont typeface="Arial" panose="020B0604020202020204" pitchFamily="34" charset="0"/>
              <a:buChar char="•"/>
            </a:pPr>
            <a:r>
              <a:rPr lang="en-US" sz="2000" dirty="0"/>
              <a:t>In most high-income economies, goods compose less than half of a country's total production, while services compose more than half.</a:t>
            </a:r>
          </a:p>
          <a:p>
            <a:endParaRPr lang="en-US" sz="2000" dirty="0"/>
          </a:p>
          <a:p>
            <a:pPr marL="285750" indent="-285750">
              <a:buFont typeface="Arial" panose="020B0604020202020204" pitchFamily="34" charset="0"/>
              <a:buChar char="•"/>
            </a:pPr>
            <a:r>
              <a:rPr lang="en-US" sz="2000" dirty="0"/>
              <a:t>The last two decades have seen a surge in international trade of services; however, most global trade still takes the form of goods rather than services.</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a:t>The current account balance includes the trade in goods, services, and money flowing into and out of a country from investments and unilateral transfers.</a:t>
            </a:r>
          </a:p>
        </p:txBody>
      </p:sp>
    </p:spTree>
    <p:extLst>
      <p:ext uri="{BB962C8B-B14F-4D97-AF65-F5344CB8AC3E}">
        <p14:creationId xmlns:p14="http://schemas.microsoft.com/office/powerpoint/2010/main" val="304219832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2518</TotalTime>
  <Words>1145</Words>
  <Application>Microsoft Office PowerPoint</Application>
  <PresentationFormat>Widescreen</PresentationFormat>
  <Paragraphs>95</Paragraphs>
  <Slides>10</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Century Gothic</vt:lpstr>
      <vt:lpstr>Open Sans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Sarah Claus</cp:lastModifiedBy>
  <cp:revision>147</cp:revision>
  <dcterms:created xsi:type="dcterms:W3CDTF">2014-11-06T15:36:04Z</dcterms:created>
  <dcterms:modified xsi:type="dcterms:W3CDTF">2022-01-17T21:12:08Z</dcterms:modified>
</cp:coreProperties>
</file>