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svg" ContentType="image/svg+xml"/>
  <Default Extension="vml" ContentType="application/vnd.openxmlformats-officedocument.vmlDrawing"/>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6" r:id="rId1"/>
  </p:sldMasterIdLst>
  <p:notesMasterIdLst>
    <p:notesMasterId r:id="rId19"/>
  </p:notesMasterIdLst>
  <p:sldIdLst>
    <p:sldId id="293" r:id="rId2"/>
    <p:sldId id="361" r:id="rId3"/>
    <p:sldId id="380" r:id="rId4"/>
    <p:sldId id="326" r:id="rId5"/>
    <p:sldId id="369" r:id="rId6"/>
    <p:sldId id="381" r:id="rId7"/>
    <p:sldId id="382" r:id="rId8"/>
    <p:sldId id="383" r:id="rId9"/>
    <p:sldId id="384" r:id="rId10"/>
    <p:sldId id="371" r:id="rId11"/>
    <p:sldId id="385" r:id="rId12"/>
    <p:sldId id="377" r:id="rId13"/>
    <p:sldId id="387" r:id="rId14"/>
    <p:sldId id="388" r:id="rId15"/>
    <p:sldId id="386" r:id="rId16"/>
    <p:sldId id="260" r:id="rId17"/>
    <p:sldId id="340" r:id="rId1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Nathan Mirmow" initials="NM" lastIdx="5" clrIdx="0">
    <p:extLst>
      <p:ext uri="{19B8F6BF-5375-455C-9EA6-DF929625EA0E}">
        <p15:presenceInfo xmlns:p15="http://schemas.microsoft.com/office/powerpoint/2012/main" userId="Nathan Mirmow"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7981"/>
    <a:srgbClr val="386546"/>
    <a:srgbClr val="C7D4CB"/>
    <a:srgbClr val="314C57"/>
    <a:srgbClr val="F3EDE7"/>
    <a:srgbClr val="CCA49C"/>
    <a:srgbClr val="F2E2D2"/>
    <a:srgbClr val="318295"/>
    <a:srgbClr val="5A7E83"/>
    <a:srgbClr val="88564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474" autoAdjust="0"/>
    <p:restoredTop sz="84972" autoAdjust="0"/>
  </p:normalViewPr>
  <p:slideViewPr>
    <p:cSldViewPr snapToGrid="0">
      <p:cViewPr varScale="1">
        <p:scale>
          <a:sx n="108" d="100"/>
          <a:sy n="108" d="100"/>
        </p:scale>
        <p:origin x="396" y="96"/>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7.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384C6AC-B37C-499C-88EF-1A944144B2C6}" type="datetimeFigureOut">
              <a:rPr lang="en-US" smtClean="0"/>
              <a:t>1/17/2022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2F6CF9D-C3AB-4E5F-87B7-3644743D88F4}" type="slidenum">
              <a:rPr lang="en-US" smtClean="0"/>
              <a:t>‹#›</a:t>
            </a:fld>
            <a:endParaRPr lang="en-US"/>
          </a:p>
        </p:txBody>
      </p:sp>
    </p:spTree>
    <p:extLst>
      <p:ext uri="{BB962C8B-B14F-4D97-AF65-F5344CB8AC3E}">
        <p14:creationId xmlns:p14="http://schemas.microsoft.com/office/powerpoint/2010/main" val="40024465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In macroeconomics, models are important for analyzing macro issues and problems. </a:t>
            </a:r>
            <a:r>
              <a:rPr lang="en-US" sz="1200" dirty="0">
                <a:solidFill>
                  <a:schemeClr val="bg1"/>
                </a:solidFill>
              </a:rPr>
              <a:t>How is the rate of economic growth connected to changes in the unemployment rate? Is there a reason why unemployment and inflation seem to move in opposite directions? How do aggregate supply and aggregate demand interact to reach a macroeconomic equilibrium? How will shifts in aggregate demand or aggregate supply affect the equilibrium?</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endParaRPr lang="en-US" dirty="0"/>
          </a:p>
          <a:p>
            <a:endParaRPr lang="en-US" dirty="0"/>
          </a:p>
        </p:txBody>
      </p:sp>
      <p:sp>
        <p:nvSpPr>
          <p:cNvPr id="4" name="Slide Number Placeholder 3"/>
          <p:cNvSpPr>
            <a:spLocks noGrp="1"/>
          </p:cNvSpPr>
          <p:nvPr>
            <p:ph type="sldNum" sz="quarter" idx="5"/>
          </p:nvPr>
        </p:nvSpPr>
        <p:spPr/>
        <p:txBody>
          <a:bodyPr/>
          <a:lstStyle/>
          <a:p>
            <a:fld id="{E2F6CF9D-C3AB-4E5F-87B7-3644743D88F4}" type="slidenum">
              <a:rPr lang="en-US" smtClean="0"/>
              <a:t>2</a:t>
            </a:fld>
            <a:endParaRPr lang="en-US"/>
          </a:p>
        </p:txBody>
      </p:sp>
    </p:spTree>
    <p:extLst>
      <p:ext uri="{BB962C8B-B14F-4D97-AF65-F5344CB8AC3E}">
        <p14:creationId xmlns:p14="http://schemas.microsoft.com/office/powerpoint/2010/main" val="193998747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Wealth effect: as price level increases, buying power of savings and other assets that people have will diminish, eaten away by inflation</a:t>
            </a:r>
          </a:p>
          <a:p>
            <a:r>
              <a:rPr lang="en-US" dirty="0"/>
              <a:t>Interest rate effect: as prices of outputs rise, the same purchases will take more money or credit to accomplish</a:t>
            </a:r>
          </a:p>
          <a:p>
            <a:r>
              <a:rPr lang="en-US" dirty="0"/>
              <a:t>Foreign price effect: if prices rise in the U.S. while remaining fixed in other countries, goods in the U.S. will be relatively more expensive compared to goods in rest of the world</a:t>
            </a:r>
          </a:p>
          <a:p>
            <a:endParaRPr lang="en-US" dirty="0"/>
          </a:p>
        </p:txBody>
      </p:sp>
      <p:sp>
        <p:nvSpPr>
          <p:cNvPr id="4" name="Slide Number Placeholder 3"/>
          <p:cNvSpPr>
            <a:spLocks noGrp="1"/>
          </p:cNvSpPr>
          <p:nvPr>
            <p:ph type="sldNum" sz="quarter" idx="5"/>
          </p:nvPr>
        </p:nvSpPr>
        <p:spPr/>
        <p:txBody>
          <a:bodyPr/>
          <a:lstStyle/>
          <a:p>
            <a:fld id="{E2F6CF9D-C3AB-4E5F-87B7-3644743D88F4}" type="slidenum">
              <a:rPr lang="en-US" smtClean="0"/>
              <a:t>12</a:t>
            </a:fld>
            <a:endParaRPr lang="en-US"/>
          </a:p>
        </p:txBody>
      </p:sp>
    </p:spTree>
    <p:extLst>
      <p:ext uri="{BB962C8B-B14F-4D97-AF65-F5344CB8AC3E}">
        <p14:creationId xmlns:p14="http://schemas.microsoft.com/office/powerpoint/2010/main" val="37249177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2"/>
        <p:cNvGrpSpPr/>
        <p:nvPr/>
      </p:nvGrpSpPr>
      <p:grpSpPr>
        <a:xfrm>
          <a:off x="0" y="0"/>
          <a:ext cx="0" cy="0"/>
          <a:chOff x="0" y="0"/>
          <a:chExt cx="0" cy="0"/>
        </a:xfrm>
      </p:grpSpPr>
      <p:sp>
        <p:nvSpPr>
          <p:cNvPr id="133" name="Google Shape;133;p1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dirty="0"/>
              <a:t>Suppose that you have saved $5,000 for a down payment on a new Volkswagen, which, until recently, was priced at $25,000. Because of tariffs on cars imported from the European Union, the price of the Volkswagen is now $30,000. Explain how you would be affected by the wealth effect and the interest rate effect.</a:t>
            </a:r>
          </a:p>
          <a:p>
            <a:pPr marL="0" lvl="0" indent="0" algn="l" rtl="0">
              <a:spcBef>
                <a:spcPts val="0"/>
              </a:spcBef>
              <a:spcAft>
                <a:spcPts val="0"/>
              </a:spcAft>
              <a:buNone/>
            </a:pPr>
            <a:endParaRPr dirty="0"/>
          </a:p>
        </p:txBody>
      </p:sp>
      <p:sp>
        <p:nvSpPr>
          <p:cNvPr id="134" name="Google Shape;134;p1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94993602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2"/>
        <p:cNvGrpSpPr/>
        <p:nvPr/>
      </p:nvGrpSpPr>
      <p:grpSpPr>
        <a:xfrm>
          <a:off x="0" y="0"/>
          <a:ext cx="0" cy="0"/>
          <a:chOff x="0" y="0"/>
          <a:chExt cx="0" cy="0"/>
        </a:xfrm>
      </p:grpSpPr>
      <p:sp>
        <p:nvSpPr>
          <p:cNvPr id="133" name="Google Shape;133;p1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dirty="0"/>
              <a:t>Suppose that you have saved $5,000 for a down payment on a new Volkswagen, which, until recently, was priced at $25,000. Because of tariffs on cars imported from the European Union, the price of the Volkswagen is now $30,000. Explain how you would be affected by the wealth effect and the interest rate effect.</a:t>
            </a:r>
          </a:p>
          <a:p>
            <a:pPr marL="0" lvl="0" indent="0" algn="l" rtl="0">
              <a:spcBef>
                <a:spcPts val="0"/>
              </a:spcBef>
              <a:spcAft>
                <a:spcPts val="0"/>
              </a:spcAft>
              <a:buNone/>
            </a:pPr>
            <a:endParaRPr lang="en-US" dirty="0"/>
          </a:p>
          <a:p>
            <a:pPr marL="0" lvl="0" indent="0" algn="l" rtl="0">
              <a:spcBef>
                <a:spcPts val="0"/>
              </a:spcBef>
              <a:spcAft>
                <a:spcPts val="0"/>
              </a:spcAft>
              <a:buNone/>
            </a:pPr>
            <a:r>
              <a:rPr lang="en-US" dirty="0"/>
              <a:t>Initially, the $5,000 down payment would cover $5,000/$25,000=20% of the purchase price. After the price increase, the down payment covers only $5,000/$30,000=16.7% of the purchase price. This is an example of the wealth effect, which says that as prices go up, the buying power of a constant amount of money will decrease. The interest rate effect is that as prices are higher, consumers and businesses must borrow more to pay for purchases. In this case, with the $5,000 down payment, the original amount to finance was $20,000. After the price increase, $25,000 must be financed. The increase in demand for loans will increase interest rates, making borrowing more expensive.</a:t>
            </a:r>
          </a:p>
          <a:p>
            <a:pPr marL="0" lvl="0" indent="0" algn="l" rtl="0">
              <a:spcBef>
                <a:spcPts val="0"/>
              </a:spcBef>
              <a:spcAft>
                <a:spcPts val="0"/>
              </a:spcAft>
              <a:buNone/>
            </a:pPr>
            <a:endParaRPr dirty="0"/>
          </a:p>
        </p:txBody>
      </p:sp>
      <p:sp>
        <p:nvSpPr>
          <p:cNvPr id="134" name="Google Shape;134;p1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15866249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intersection of the AS and AD curves shows the equilibrium level of real GDP and the equilibrium price level in the economy. At a relatively low price level for output, firms have little incentive to produce, although consumers would be willing to purchase a large quantity of output. As the price level rises, aggregate supply rises and aggregate demand falls until the equilibrium point is reached.</a:t>
            </a:r>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E2F6CF9D-C3AB-4E5F-87B7-3644743D88F4}" type="slidenum">
              <a:rPr lang="en-US" smtClean="0"/>
              <a:t>15</a:t>
            </a:fld>
            <a:endParaRPr lang="en-US"/>
          </a:p>
        </p:txBody>
      </p:sp>
    </p:spTree>
    <p:extLst>
      <p:ext uri="{BB962C8B-B14F-4D97-AF65-F5344CB8AC3E}">
        <p14:creationId xmlns:p14="http://schemas.microsoft.com/office/powerpoint/2010/main" val="217024744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2"/>
        <p:cNvGrpSpPr/>
        <p:nvPr/>
      </p:nvGrpSpPr>
      <p:grpSpPr>
        <a:xfrm>
          <a:off x="0" y="0"/>
          <a:ext cx="0" cy="0"/>
          <a:chOff x="0" y="0"/>
          <a:chExt cx="0" cy="0"/>
        </a:xfrm>
      </p:grpSpPr>
      <p:sp>
        <p:nvSpPr>
          <p:cNvPr id="133" name="Google Shape;133;p1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34" name="Google Shape;134;p1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bg1"/>
                </a:solidFill>
              </a:rPr>
              <a:t>This chapter also relates the model of aggregate supply and aggregate demand to the three concerns of economic policy: Growth, Unemployment, &amp; Inflation</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endParaRPr lang="en-US" dirty="0"/>
          </a:p>
          <a:p>
            <a:endParaRPr lang="en-US" dirty="0"/>
          </a:p>
        </p:txBody>
      </p:sp>
      <p:sp>
        <p:nvSpPr>
          <p:cNvPr id="4" name="Slide Number Placeholder 3"/>
          <p:cNvSpPr>
            <a:spLocks noGrp="1"/>
          </p:cNvSpPr>
          <p:nvPr>
            <p:ph type="sldNum" sz="quarter" idx="5"/>
          </p:nvPr>
        </p:nvSpPr>
        <p:spPr/>
        <p:txBody>
          <a:bodyPr/>
          <a:lstStyle/>
          <a:p>
            <a:fld id="{E2F6CF9D-C3AB-4E5F-87B7-3644743D88F4}" type="slidenum">
              <a:rPr lang="en-US" smtClean="0"/>
              <a:t>3</a:t>
            </a:fld>
            <a:endParaRPr lang="en-US"/>
          </a:p>
        </p:txBody>
      </p:sp>
    </p:spTree>
    <p:extLst>
      <p:ext uri="{BB962C8B-B14F-4D97-AF65-F5344CB8AC3E}">
        <p14:creationId xmlns:p14="http://schemas.microsoft.com/office/powerpoint/2010/main" val="402439146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For businesses, profits are determined by the prices of outputs and inputs, such as labor and raw materials. Businesses make decisions about what quantity to supply based on the profits they expect to earn. Aggregate supply (AS) refers to the total quantity of output (i.e. real GDP) firms will produce and sell. The aggregate supply curve shows the total quantity of output that firms will produce and sell at each price level.</a:t>
            </a:r>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E2F6CF9D-C3AB-4E5F-87B7-3644743D88F4}" type="slidenum">
              <a:rPr lang="en-US" smtClean="0"/>
              <a:t>5</a:t>
            </a:fld>
            <a:endParaRPr lang="en-US"/>
          </a:p>
        </p:txBody>
      </p:sp>
    </p:spTree>
    <p:extLst>
      <p:ext uri="{BB962C8B-B14F-4D97-AF65-F5344CB8AC3E}">
        <p14:creationId xmlns:p14="http://schemas.microsoft.com/office/powerpoint/2010/main" val="392316456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Horizontal axis: Real GDP, or the level of GDP adjusted for inflation. Vertical axis: Price level, or the average prices of all goods and services produced in the economy. As price levels rise, real GDP rises because the price level is for final goods and services, not intermediate goods and services or production inputs.</a:t>
            </a:r>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E2F6CF9D-C3AB-4E5F-87B7-3644743D88F4}" type="slidenum">
              <a:rPr lang="en-US" smtClean="0"/>
              <a:t>6</a:t>
            </a:fld>
            <a:endParaRPr lang="en-US"/>
          </a:p>
        </p:txBody>
      </p:sp>
    </p:spTree>
    <p:extLst>
      <p:ext uri="{BB962C8B-B14F-4D97-AF65-F5344CB8AC3E}">
        <p14:creationId xmlns:p14="http://schemas.microsoft.com/office/powerpoint/2010/main" val="13547964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aggregate supply curve shows a positive short-run relationship between price level and real GDP. Potential GDP or long-run aggregate supply (LRAS) curve: maximum amount of real GDP an economy can produce by fully employing its existing levels of labor, physical capital, technology, and legal institutions; shows no relationship between price level of output and real GDP in the long run</a:t>
            </a:r>
          </a:p>
          <a:p>
            <a:endParaRPr lang="en-US" dirty="0"/>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E2F6CF9D-C3AB-4E5F-87B7-3644743D88F4}" type="slidenum">
              <a:rPr lang="en-US" smtClean="0"/>
              <a:t>7</a:t>
            </a:fld>
            <a:endParaRPr lang="en-US"/>
          </a:p>
        </p:txBody>
      </p:sp>
    </p:spTree>
    <p:extLst>
      <p:ext uri="{BB962C8B-B14F-4D97-AF65-F5344CB8AC3E}">
        <p14:creationId xmlns:p14="http://schemas.microsoft.com/office/powerpoint/2010/main" val="130060994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At the far left of the AS curve, the level of output in the economy is far below potential GDP. At these relatively low levels of output, levels of unemployment are high, and many factories have shut down or are running part-time. In this situation, a relatively small increase in the prices of the outputs that businesses sell (while assuming no rise in input prices) can encourage a considerable surge in the quantity of aggregate supply.</a:t>
            </a:r>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E2F6CF9D-C3AB-4E5F-87B7-3644743D88F4}" type="slidenum">
              <a:rPr lang="en-US" smtClean="0"/>
              <a:t>8</a:t>
            </a:fld>
            <a:endParaRPr lang="en-US"/>
          </a:p>
        </p:txBody>
      </p:sp>
    </p:spTree>
    <p:extLst>
      <p:ext uri="{BB962C8B-B14F-4D97-AF65-F5344CB8AC3E}">
        <p14:creationId xmlns:p14="http://schemas.microsoft.com/office/powerpoint/2010/main" val="114818081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At the far right of the AS curve, the curve becomes nearly vertical. At this quantity, higher prices for outputs cannot encourage additional output. Even if firms want to expand output, the inputs of labor and machinery in the economy are fully employed. At potential GDP, machines and factories are running at capacity, and the unemployment rate is relatively low. </a:t>
            </a:r>
            <a:r>
              <a:rPr lang="en-US" sz="1200" dirty="0">
                <a:solidFill>
                  <a:schemeClr val="bg1"/>
                </a:solidFill>
              </a:rPr>
              <a:t>For this reason, potential GDP is sometimes also called </a:t>
            </a:r>
            <a:r>
              <a:rPr lang="en-US" sz="1200" b="0" dirty="0">
                <a:solidFill>
                  <a:schemeClr val="bg1"/>
                </a:solidFill>
              </a:rPr>
              <a:t>full-employment GDP. </a:t>
            </a:r>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E2F6CF9D-C3AB-4E5F-87B7-3644743D88F4}" type="slidenum">
              <a:rPr lang="en-US" smtClean="0"/>
              <a:t>9</a:t>
            </a:fld>
            <a:endParaRPr lang="en-US"/>
          </a:p>
        </p:txBody>
      </p:sp>
    </p:spTree>
    <p:extLst>
      <p:ext uri="{BB962C8B-B14F-4D97-AF65-F5344CB8AC3E}">
        <p14:creationId xmlns:p14="http://schemas.microsoft.com/office/powerpoint/2010/main" val="218889957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Aggregate demand (AD) refers to the amount of total spending on domestic goods and services in an economy. It includes all four components of demand: consumption, investment, government spending, and net exports. This demand is determined by multiple factors, but one of them is the price level. The aggregate demand curve shows the total spending on domestic goods and services at each price level.</a:t>
            </a:r>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E2F6CF9D-C3AB-4E5F-87B7-3644743D88F4}" type="slidenum">
              <a:rPr lang="en-US" smtClean="0"/>
              <a:t>10</a:t>
            </a:fld>
            <a:endParaRPr lang="en-US"/>
          </a:p>
        </p:txBody>
      </p:sp>
    </p:spTree>
    <p:extLst>
      <p:ext uri="{BB962C8B-B14F-4D97-AF65-F5344CB8AC3E}">
        <p14:creationId xmlns:p14="http://schemas.microsoft.com/office/powerpoint/2010/main" val="32361237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Horizontal axis: real GDP. Vertical axis: price level. The AD curve slopes down, which shows that increases in price level of outputs lead to a lower quantity of total spending. </a:t>
            </a:r>
            <a:r>
              <a:rPr lang="en-US" sz="1200" dirty="0">
                <a:solidFill>
                  <a:schemeClr val="bg1"/>
                </a:solidFill>
              </a:rPr>
              <a:t>There are several reasons the </a:t>
            </a:r>
            <a:r>
              <a:rPr lang="en-US" sz="1200" i="1" dirty="0">
                <a:solidFill>
                  <a:schemeClr val="bg1"/>
                </a:solidFill>
              </a:rPr>
              <a:t>AD</a:t>
            </a:r>
            <a:r>
              <a:rPr lang="en-US" sz="1200" dirty="0">
                <a:solidFill>
                  <a:schemeClr val="bg1"/>
                </a:solidFill>
              </a:rPr>
              <a:t> curve slopes downward: </a:t>
            </a:r>
            <a:r>
              <a:rPr lang="en-US" dirty="0"/>
              <a:t> wealth effect, interest rate effect, and foreign price effect.</a:t>
            </a:r>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E2F6CF9D-C3AB-4E5F-87B7-3644743D88F4}" type="slidenum">
              <a:rPr lang="en-US" smtClean="0"/>
              <a:t>11</a:t>
            </a:fld>
            <a:endParaRPr lang="en-US"/>
          </a:p>
        </p:txBody>
      </p:sp>
    </p:spTree>
    <p:extLst>
      <p:ext uri="{BB962C8B-B14F-4D97-AF65-F5344CB8AC3E}">
        <p14:creationId xmlns:p14="http://schemas.microsoft.com/office/powerpoint/2010/main" val="397311960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7228437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180865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8378281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3731840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7805993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1/17/2022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83847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1/17/2022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892702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1/17/2022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56487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1/17/2022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8668248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1/17/2022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0393379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1/17/2022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611611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1/17/2022</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07198973"/>
      </p:ext>
    </p:extLst>
  </p:cSld>
  <p:clrMap bg1="lt1" tx1="dk1" bg2="lt2" tx2="dk2" accent1="accent1" accent2="accent2" accent3="accent3" accent4="accent4" accent5="accent5" accent6="accent6" hlink="hlink" folHlink="folHlink"/>
  <p:sldLayoutIdLst>
    <p:sldLayoutId id="2147483727" r:id="rId1"/>
    <p:sldLayoutId id="2147483728" r:id="rId2"/>
    <p:sldLayoutId id="2147483729" r:id="rId3"/>
    <p:sldLayoutId id="2147483730" r:id="rId4"/>
    <p:sldLayoutId id="2147483731" r:id="rId5"/>
    <p:sldLayoutId id="2147483732" r:id="rId6"/>
    <p:sldLayoutId id="2147483733" r:id="rId7"/>
    <p:sldLayoutId id="2147483734" r:id="rId8"/>
    <p:sldLayoutId id="2147483735" r:id="rId9"/>
    <p:sldLayoutId id="2147483736" r:id="rId10"/>
    <p:sldLayoutId id="214748373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1.xml"/><Relationship Id="rId5" Type="http://schemas.openxmlformats.org/officeDocument/2006/relationships/image" Target="../media/image15.png"/><Relationship Id="rId4" Type="http://schemas.openxmlformats.org/officeDocument/2006/relationships/image" Target="../media/image14.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8" Type="http://schemas.openxmlformats.org/officeDocument/2006/relationships/image" Target="../media/image6.sv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4.svg"/><Relationship Id="rId5" Type="http://schemas.openxmlformats.org/officeDocument/2006/relationships/image" Target="../media/image3.png"/><Relationship Id="rId4" Type="http://schemas.openxmlformats.org/officeDocument/2006/relationships/image" Target="../media/image2.svg"/></Relationships>
</file>

<file path=ppt/slides/_rels/slide4.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1.xml"/><Relationship Id="rId1" Type="http://schemas.openxmlformats.org/officeDocument/2006/relationships/vmlDrawing" Target="../drawings/vmlDrawing1.vml"/><Relationship Id="rId5" Type="http://schemas.openxmlformats.org/officeDocument/2006/relationships/image" Target="../media/image8.png"/><Relationship Id="rId4" Type="http://schemas.openxmlformats.org/officeDocument/2006/relationships/image" Target="../media/image7.wmf"/></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1524000" y="2181247"/>
            <a:ext cx="9144000" cy="2585323"/>
          </a:xfrm>
          <a:prstGeom prst="rect">
            <a:avLst/>
          </a:prstGeom>
          <a:noFill/>
        </p:spPr>
        <p:txBody>
          <a:bodyPr wrap="square" rtlCol="0">
            <a:spAutoFit/>
          </a:bodyPr>
          <a:lstStyle/>
          <a:p>
            <a:pPr lvl="0" algn="ctr"/>
            <a:r>
              <a:rPr lang="en-US" sz="5400" dirty="0">
                <a:latin typeface="Century Gothic" panose="020B0502020202020204" pitchFamily="34" charset="0"/>
              </a:rPr>
              <a:t>Building a Model of Aggregate Demand and Aggregate Supply</a:t>
            </a:r>
          </a:p>
        </p:txBody>
      </p:sp>
      <p:cxnSp>
        <p:nvCxnSpPr>
          <p:cNvPr id="14" name="Straight Connector 13"/>
          <p:cNvCxnSpPr/>
          <p:nvPr/>
        </p:nvCxnSpPr>
        <p:spPr>
          <a:xfrm>
            <a:off x="3071447" y="4982537"/>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481648" y="320478"/>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7" y="2091430"/>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7" name="TextBox 6">
            <a:extLst>
              <a:ext uri="{FF2B5EF4-FFF2-40B4-BE49-F238E27FC236}">
                <a16:creationId xmlns:a16="http://schemas.microsoft.com/office/drawing/2014/main" id="{BA04E9D2-538B-42AE-8703-B182A27A1B6F}"/>
              </a:ext>
            </a:extLst>
          </p:cNvPr>
          <p:cNvSpPr txBox="1"/>
          <p:nvPr/>
        </p:nvSpPr>
        <p:spPr>
          <a:xfrm>
            <a:off x="6766171" y="4984042"/>
            <a:ext cx="2349746" cy="369332"/>
          </a:xfrm>
          <a:prstGeom prst="rect">
            <a:avLst/>
          </a:prstGeom>
          <a:noFill/>
        </p:spPr>
        <p:txBody>
          <a:bodyPr wrap="none" rtlCol="0">
            <a:spAutoFit/>
          </a:bodyPr>
          <a:lstStyle/>
          <a:p>
            <a:r>
              <a:rPr lang="en-US" i="1" dirty="0"/>
              <a:t>Principles of Economics</a:t>
            </a:r>
          </a:p>
        </p:txBody>
      </p:sp>
    </p:spTree>
    <p:extLst>
      <p:ext uri="{BB962C8B-B14F-4D97-AF65-F5344CB8AC3E}">
        <p14:creationId xmlns:p14="http://schemas.microsoft.com/office/powerpoint/2010/main" val="561987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Aggregate Demand Curve</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2066922" y="1580912"/>
            <a:ext cx="8058154" cy="806935"/>
            <a:chOff x="542923" y="1736761"/>
            <a:chExt cx="8058154" cy="806935"/>
          </a:xfrm>
          <a:solidFill>
            <a:srgbClr val="627981"/>
          </a:solidFill>
        </p:grpSpPr>
        <p:sp>
          <p:nvSpPr>
            <p:cNvPr id="9" name="Rectangle 8"/>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0" name="TextBox 9"/>
            <p:cNvSpPr txBox="1"/>
            <p:nvPr/>
          </p:nvSpPr>
          <p:spPr>
            <a:xfrm>
              <a:off x="633044" y="178803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b="1" dirty="0">
                  <a:solidFill>
                    <a:schemeClr val="bg1"/>
                  </a:solidFill>
                </a:rPr>
                <a:t>Aggregate demand (AD)</a:t>
              </a:r>
              <a:r>
                <a:rPr lang="en-US" sz="2000" dirty="0">
                  <a:solidFill>
                    <a:schemeClr val="bg1"/>
                  </a:solidFill>
                </a:rPr>
                <a:t> refers to the amount of total spending on domestic goods and services in an economy.</a:t>
              </a:r>
            </a:p>
          </p:txBody>
        </p:sp>
      </p:grpSp>
      <p:grpSp>
        <p:nvGrpSpPr>
          <p:cNvPr id="20" name="Group 19"/>
          <p:cNvGrpSpPr/>
          <p:nvPr/>
        </p:nvGrpSpPr>
        <p:grpSpPr>
          <a:xfrm>
            <a:off x="2066922" y="2472264"/>
            <a:ext cx="8058154" cy="806935"/>
            <a:chOff x="542923" y="1736761"/>
            <a:chExt cx="8058154" cy="806935"/>
          </a:xfrm>
          <a:solidFill>
            <a:srgbClr val="627981"/>
          </a:solidFill>
        </p:grpSpPr>
        <p:sp>
          <p:nvSpPr>
            <p:cNvPr id="21" name="Rectangle 20"/>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2" name="TextBox 21"/>
            <p:cNvSpPr txBox="1"/>
            <p:nvPr/>
          </p:nvSpPr>
          <p:spPr>
            <a:xfrm>
              <a:off x="633043" y="179013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It includes all four components of demand: consumption, investment, government spending, and net exports.</a:t>
              </a:r>
            </a:p>
          </p:txBody>
        </p:sp>
      </p:grpSp>
      <p:grpSp>
        <p:nvGrpSpPr>
          <p:cNvPr id="23" name="Group 22"/>
          <p:cNvGrpSpPr/>
          <p:nvPr/>
        </p:nvGrpSpPr>
        <p:grpSpPr>
          <a:xfrm>
            <a:off x="2066922" y="3361170"/>
            <a:ext cx="8058154" cy="806935"/>
            <a:chOff x="542923" y="1736761"/>
            <a:chExt cx="8058154" cy="806935"/>
          </a:xfrm>
          <a:solidFill>
            <a:srgbClr val="627981"/>
          </a:solidFill>
        </p:grpSpPr>
        <p:sp>
          <p:nvSpPr>
            <p:cNvPr id="24" name="Rectangle 23"/>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5" name="TextBox 24"/>
            <p:cNvSpPr txBox="1"/>
            <p:nvPr/>
          </p:nvSpPr>
          <p:spPr>
            <a:xfrm>
              <a:off x="633042" y="1774611"/>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This demand is determined by multiple factors, but one of them is the price level.</a:t>
              </a:r>
            </a:p>
          </p:txBody>
        </p:sp>
      </p:grpSp>
      <p:grpSp>
        <p:nvGrpSpPr>
          <p:cNvPr id="15" name="Group 14">
            <a:extLst>
              <a:ext uri="{FF2B5EF4-FFF2-40B4-BE49-F238E27FC236}">
                <a16:creationId xmlns:a16="http://schemas.microsoft.com/office/drawing/2014/main" id="{84D3DB11-EF66-4093-AA0E-30A686669383}"/>
              </a:ext>
            </a:extLst>
          </p:cNvPr>
          <p:cNvGrpSpPr/>
          <p:nvPr/>
        </p:nvGrpSpPr>
        <p:grpSpPr>
          <a:xfrm>
            <a:off x="2066922" y="4250076"/>
            <a:ext cx="8058154" cy="806935"/>
            <a:chOff x="542923" y="1736761"/>
            <a:chExt cx="8058154" cy="806935"/>
          </a:xfrm>
          <a:solidFill>
            <a:srgbClr val="627981"/>
          </a:solidFill>
        </p:grpSpPr>
        <p:sp>
          <p:nvSpPr>
            <p:cNvPr id="16" name="Rectangle 15">
              <a:extLst>
                <a:ext uri="{FF2B5EF4-FFF2-40B4-BE49-F238E27FC236}">
                  <a16:creationId xmlns:a16="http://schemas.microsoft.com/office/drawing/2014/main" id="{D3833512-4425-40BE-98A5-D91B305BD20C}"/>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7" name="TextBox 16">
              <a:extLst>
                <a:ext uri="{FF2B5EF4-FFF2-40B4-BE49-F238E27FC236}">
                  <a16:creationId xmlns:a16="http://schemas.microsoft.com/office/drawing/2014/main" id="{E696E897-05CF-4EA7-BA14-8030457A9113}"/>
                </a:ext>
              </a:extLst>
            </p:cNvPr>
            <p:cNvSpPr txBox="1"/>
            <p:nvPr/>
          </p:nvSpPr>
          <p:spPr>
            <a:xfrm>
              <a:off x="633042" y="1774611"/>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a:t>
              </a:r>
              <a:r>
                <a:rPr lang="en-US" sz="2000" b="1" dirty="0">
                  <a:solidFill>
                    <a:schemeClr val="bg1"/>
                  </a:solidFill>
                </a:rPr>
                <a:t>aggregate demand curve </a:t>
              </a:r>
              <a:r>
                <a:rPr lang="en-US" sz="2000" dirty="0">
                  <a:solidFill>
                    <a:schemeClr val="bg1"/>
                  </a:solidFill>
                </a:rPr>
                <a:t>shows the total spending on domestic goods and services at each price level.</a:t>
              </a:r>
            </a:p>
          </p:txBody>
        </p:sp>
      </p:grpSp>
    </p:spTree>
    <p:extLst>
      <p:ext uri="{BB962C8B-B14F-4D97-AF65-F5344CB8AC3E}">
        <p14:creationId xmlns:p14="http://schemas.microsoft.com/office/powerpoint/2010/main" val="19410899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Aggregate Demand Curve</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841316" y="1585304"/>
            <a:ext cx="4349644" cy="4536163"/>
            <a:chOff x="542923" y="1736761"/>
            <a:chExt cx="8058154" cy="806935"/>
          </a:xfrm>
          <a:solidFill>
            <a:srgbClr val="627981"/>
          </a:solidFill>
        </p:grpSpPr>
        <p:sp>
          <p:nvSpPr>
            <p:cNvPr id="9" name="Rectangle 8"/>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0" name="TextBox 9"/>
            <p:cNvSpPr txBox="1"/>
            <p:nvPr/>
          </p:nvSpPr>
          <p:spPr>
            <a:xfrm>
              <a:off x="633045" y="1788032"/>
              <a:ext cx="7807571" cy="728177"/>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Horizontal axis: real GDP</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Vertical axis: price level</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The </a:t>
              </a:r>
              <a:r>
                <a:rPr lang="en-US" sz="2000" i="1" dirty="0">
                  <a:solidFill>
                    <a:schemeClr val="bg1"/>
                  </a:solidFill>
                </a:rPr>
                <a:t>AD</a:t>
              </a:r>
              <a:r>
                <a:rPr lang="en-US" sz="2000" dirty="0">
                  <a:solidFill>
                    <a:schemeClr val="bg1"/>
                  </a:solidFill>
                </a:rPr>
                <a:t> curve slopes down, which shows that increases in the price level of outputs lead to a lower quantity of total spending.</a:t>
              </a:r>
            </a:p>
            <a:p>
              <a:pPr marL="342900" indent="-342900">
                <a:buFont typeface="Arial" panose="020B0604020202020204" pitchFamily="34" charset="0"/>
                <a:buChar char="•"/>
              </a:pPr>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There are several reasons the </a:t>
              </a:r>
              <a:r>
                <a:rPr lang="en-US" sz="2000" i="1" dirty="0">
                  <a:solidFill>
                    <a:schemeClr val="bg1"/>
                  </a:solidFill>
                </a:rPr>
                <a:t>AD</a:t>
              </a:r>
              <a:r>
                <a:rPr lang="en-US" sz="2000" dirty="0">
                  <a:solidFill>
                    <a:schemeClr val="bg1"/>
                  </a:solidFill>
                </a:rPr>
                <a:t> curve slopes downward: the wealth effect, the interest rate effect, and the foreign price effect.</a:t>
              </a:r>
            </a:p>
          </p:txBody>
        </p:sp>
      </p:grpSp>
      <p:pic>
        <p:nvPicPr>
          <p:cNvPr id="6" name="Picture 5" descr="A graph of a downward-sloping aggregate demand curve.">
            <a:extLst>
              <a:ext uri="{FF2B5EF4-FFF2-40B4-BE49-F238E27FC236}">
                <a16:creationId xmlns:a16="http://schemas.microsoft.com/office/drawing/2014/main" id="{2A71FB9A-11FC-49C8-A7BC-AF0794020415}"/>
              </a:ext>
            </a:extLst>
          </p:cNvPr>
          <p:cNvPicPr>
            <a:picLocks noChangeAspect="1"/>
          </p:cNvPicPr>
          <p:nvPr/>
        </p:nvPicPr>
        <p:blipFill>
          <a:blip r:embed="rId3"/>
          <a:stretch>
            <a:fillRect/>
          </a:stretch>
        </p:blipFill>
        <p:spPr>
          <a:xfrm>
            <a:off x="5519122" y="1585304"/>
            <a:ext cx="6141861" cy="4664773"/>
          </a:xfrm>
          <a:prstGeom prst="rect">
            <a:avLst/>
          </a:prstGeom>
        </p:spPr>
      </p:pic>
    </p:spTree>
    <p:extLst>
      <p:ext uri="{BB962C8B-B14F-4D97-AF65-F5344CB8AC3E}">
        <p14:creationId xmlns:p14="http://schemas.microsoft.com/office/powerpoint/2010/main" val="281976647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Reasons the </a:t>
              </a:r>
              <a:r>
                <a:rPr lang="en-US" sz="3000" i="1" dirty="0">
                  <a:latin typeface="Century Gothic" panose="020B0502020202020204" pitchFamily="34" charset="0"/>
                </a:rPr>
                <a:t>AD</a:t>
              </a:r>
              <a:r>
                <a:rPr lang="en-US" sz="3000" dirty="0">
                  <a:latin typeface="Century Gothic" panose="020B0502020202020204" pitchFamily="34" charset="0"/>
                </a:rPr>
                <a:t> Curve Slopes Downward</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2066922" y="1580912"/>
            <a:ext cx="8058154" cy="1066934"/>
            <a:chOff x="542923" y="1736761"/>
            <a:chExt cx="8058154" cy="1066934"/>
          </a:xfrm>
          <a:solidFill>
            <a:srgbClr val="627981"/>
          </a:solidFill>
        </p:grpSpPr>
        <p:sp>
          <p:nvSpPr>
            <p:cNvPr id="9" name="Rectangle 8"/>
            <p:cNvSpPr/>
            <p:nvPr/>
          </p:nvSpPr>
          <p:spPr>
            <a:xfrm>
              <a:off x="542923" y="1736761"/>
              <a:ext cx="8058154" cy="1066932"/>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0" name="TextBox 9"/>
            <p:cNvSpPr txBox="1"/>
            <p:nvPr/>
          </p:nvSpPr>
          <p:spPr>
            <a:xfrm>
              <a:off x="633044" y="1788032"/>
              <a:ext cx="7807571" cy="1015663"/>
            </a:xfrm>
            <a:prstGeom prst="rect">
              <a:avLst/>
            </a:prstGeom>
            <a:grpFill/>
          </p:spPr>
          <p:txBody>
            <a:bodyPr wrap="square" rtlCol="0">
              <a:spAutoFit/>
            </a:bodyPr>
            <a:lstStyle/>
            <a:p>
              <a:pPr marL="342900" indent="-342900">
                <a:buFont typeface="Arial" panose="020B0604020202020204" pitchFamily="34" charset="0"/>
                <a:buChar char="•"/>
              </a:pPr>
              <a:r>
                <a:rPr lang="en-US" sz="2000" b="1" dirty="0">
                  <a:solidFill>
                    <a:schemeClr val="bg1"/>
                  </a:solidFill>
                </a:rPr>
                <a:t>Wealth effect</a:t>
              </a:r>
              <a:r>
                <a:rPr lang="en-US" sz="2000" dirty="0">
                  <a:solidFill>
                    <a:schemeClr val="bg1"/>
                  </a:solidFill>
                </a:rPr>
                <a:t>: as the price level increases, the buying power of savings and other assets that people have will diminish, eaten away (to some extent) by inflation</a:t>
              </a:r>
            </a:p>
          </p:txBody>
        </p:sp>
      </p:grpSp>
      <p:grpSp>
        <p:nvGrpSpPr>
          <p:cNvPr id="20" name="Group 19"/>
          <p:cNvGrpSpPr/>
          <p:nvPr/>
        </p:nvGrpSpPr>
        <p:grpSpPr>
          <a:xfrm>
            <a:off x="2066922" y="2743397"/>
            <a:ext cx="8058154" cy="806935"/>
            <a:chOff x="542923" y="1736761"/>
            <a:chExt cx="8058154" cy="806935"/>
          </a:xfrm>
          <a:solidFill>
            <a:srgbClr val="627981"/>
          </a:solidFill>
        </p:grpSpPr>
        <p:sp>
          <p:nvSpPr>
            <p:cNvPr id="21" name="Rectangle 20"/>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2" name="TextBox 21"/>
            <p:cNvSpPr txBox="1"/>
            <p:nvPr/>
          </p:nvSpPr>
          <p:spPr>
            <a:xfrm>
              <a:off x="633043" y="1796898"/>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b="1" dirty="0">
                  <a:solidFill>
                    <a:schemeClr val="bg1"/>
                  </a:solidFill>
                </a:rPr>
                <a:t>Interest rate effect</a:t>
              </a:r>
              <a:r>
                <a:rPr lang="en-US" sz="2000" dirty="0">
                  <a:solidFill>
                    <a:schemeClr val="bg1"/>
                  </a:solidFill>
                </a:rPr>
                <a:t>: as the prices of outputs rise, the same purchases will take more money or credit to accomplish</a:t>
              </a:r>
            </a:p>
          </p:txBody>
        </p:sp>
      </p:grpSp>
      <p:grpSp>
        <p:nvGrpSpPr>
          <p:cNvPr id="23" name="Group 22"/>
          <p:cNvGrpSpPr/>
          <p:nvPr/>
        </p:nvGrpSpPr>
        <p:grpSpPr>
          <a:xfrm>
            <a:off x="2066922" y="3650515"/>
            <a:ext cx="8058154" cy="1155004"/>
            <a:chOff x="542923" y="1736761"/>
            <a:chExt cx="8058154" cy="1155004"/>
          </a:xfrm>
          <a:solidFill>
            <a:srgbClr val="627981"/>
          </a:solidFill>
        </p:grpSpPr>
        <p:sp>
          <p:nvSpPr>
            <p:cNvPr id="24" name="Rectangle 23"/>
            <p:cNvSpPr/>
            <p:nvPr/>
          </p:nvSpPr>
          <p:spPr>
            <a:xfrm>
              <a:off x="542923" y="1736761"/>
              <a:ext cx="8058154" cy="1155004"/>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5" name="TextBox 24"/>
            <p:cNvSpPr txBox="1"/>
            <p:nvPr/>
          </p:nvSpPr>
          <p:spPr>
            <a:xfrm>
              <a:off x="633043" y="1806431"/>
              <a:ext cx="7807571" cy="1015663"/>
            </a:xfrm>
            <a:prstGeom prst="rect">
              <a:avLst/>
            </a:prstGeom>
            <a:grpFill/>
          </p:spPr>
          <p:txBody>
            <a:bodyPr wrap="square" rtlCol="0">
              <a:spAutoFit/>
            </a:bodyPr>
            <a:lstStyle/>
            <a:p>
              <a:pPr marL="342900" indent="-342900">
                <a:buFont typeface="Arial" panose="020B0604020202020204" pitchFamily="34" charset="0"/>
                <a:buChar char="•"/>
              </a:pPr>
              <a:r>
                <a:rPr lang="en-US" sz="2000" b="1" dirty="0">
                  <a:solidFill>
                    <a:schemeClr val="bg1"/>
                  </a:solidFill>
                </a:rPr>
                <a:t>Foreign price effect</a:t>
              </a:r>
              <a:r>
                <a:rPr lang="en-US" sz="2000" dirty="0">
                  <a:solidFill>
                    <a:schemeClr val="bg1"/>
                  </a:solidFill>
                </a:rPr>
                <a:t>: if prices rise in the U.S. while remaining fixed in other countries, goods in the U.S. will be relatively more expensive compared to goods in the rest of the world</a:t>
              </a:r>
            </a:p>
          </p:txBody>
        </p:sp>
      </p:grpSp>
    </p:spTree>
    <p:extLst>
      <p:ext uri="{BB962C8B-B14F-4D97-AF65-F5344CB8AC3E}">
        <p14:creationId xmlns:p14="http://schemas.microsoft.com/office/powerpoint/2010/main" val="292743324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35"/>
        <p:cNvGrpSpPr/>
        <p:nvPr/>
      </p:nvGrpSpPr>
      <p:grpSpPr>
        <a:xfrm>
          <a:off x="0" y="0"/>
          <a:ext cx="0" cy="0"/>
          <a:chOff x="0" y="0"/>
          <a:chExt cx="0" cy="0"/>
        </a:xfrm>
      </p:grpSpPr>
      <p:grpSp>
        <p:nvGrpSpPr>
          <p:cNvPr id="136" name="Google Shape;136;p17"/>
          <p:cNvGrpSpPr/>
          <p:nvPr/>
        </p:nvGrpSpPr>
        <p:grpSpPr>
          <a:xfrm>
            <a:off x="1524001" y="288568"/>
            <a:ext cx="9144001" cy="6332628"/>
            <a:chOff x="-1" y="463132"/>
            <a:chExt cx="9144001" cy="6332628"/>
          </a:xfrm>
        </p:grpSpPr>
        <p:sp>
          <p:nvSpPr>
            <p:cNvPr id="137" name="Google Shape;137;p17"/>
            <p:cNvSpPr txBox="1"/>
            <p:nvPr/>
          </p:nvSpPr>
          <p:spPr>
            <a:xfrm>
              <a:off x="-1" y="463132"/>
              <a:ext cx="9144000" cy="553998"/>
            </a:xfrm>
            <a:prstGeom prst="rect">
              <a:avLst/>
            </a:prstGeom>
            <a:noFill/>
            <a:ln>
              <a:noFill/>
            </a:ln>
          </p:spPr>
          <p:txBody>
            <a:bodyPr spcFirstLastPara="1" wrap="square" lIns="91425" tIns="45700" rIns="91425" bIns="45700" anchor="t" anchorCtr="0">
              <a:noAutofit/>
            </a:bodyPr>
            <a:lstStyle/>
            <a:p>
              <a:pPr marL="0" marR="0" lvl="0" indent="0" algn="ctr" rtl="0">
                <a:spcBef>
                  <a:spcPts val="0"/>
                </a:spcBef>
                <a:spcAft>
                  <a:spcPts val="0"/>
                </a:spcAft>
                <a:buNone/>
              </a:pPr>
              <a:r>
                <a:rPr lang="en-US" sz="3000" dirty="0">
                  <a:solidFill>
                    <a:schemeClr val="dk1"/>
                  </a:solidFill>
                  <a:latin typeface="Century Gothic"/>
                  <a:ea typeface="Century Gothic"/>
                  <a:cs typeface="Century Gothic"/>
                  <a:sym typeface="Century Gothic"/>
                </a:rPr>
                <a:t>On Your Own</a:t>
              </a:r>
              <a:endParaRPr dirty="0"/>
            </a:p>
          </p:txBody>
        </p:sp>
        <p:sp>
          <p:nvSpPr>
            <p:cNvPr id="138" name="Google Shape;138;p17"/>
            <p:cNvSpPr txBox="1"/>
            <p:nvPr/>
          </p:nvSpPr>
          <p:spPr>
            <a:xfrm>
              <a:off x="5477039" y="6241762"/>
              <a:ext cx="3666961" cy="553998"/>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3000" b="1">
                  <a:solidFill>
                    <a:schemeClr val="lt1"/>
                  </a:solidFill>
                  <a:latin typeface="Century Gothic"/>
                  <a:ea typeface="Century Gothic"/>
                  <a:cs typeface="Century Gothic"/>
                  <a:sym typeface="Century Gothic"/>
                </a:rPr>
                <a:t>HAWKES</a:t>
              </a:r>
              <a:r>
                <a:rPr lang="en-US" sz="2800">
                  <a:solidFill>
                    <a:schemeClr val="lt1"/>
                  </a:solidFill>
                  <a:latin typeface="Century Gothic"/>
                  <a:ea typeface="Century Gothic"/>
                  <a:cs typeface="Century Gothic"/>
                  <a:sym typeface="Century Gothic"/>
                </a:rPr>
                <a:t> LEARNING</a:t>
              </a:r>
              <a:endParaRPr/>
            </a:p>
          </p:txBody>
        </p:sp>
      </p:grpSp>
      <p:cxnSp>
        <p:nvCxnSpPr>
          <p:cNvPr id="139" name="Google Shape;139;p17"/>
          <p:cNvCxnSpPr/>
          <p:nvPr/>
        </p:nvCxnSpPr>
        <p:spPr>
          <a:xfrm>
            <a:off x="1881188" y="1137908"/>
            <a:ext cx="8429625" cy="0"/>
          </a:xfrm>
          <a:prstGeom prst="straightConnector1">
            <a:avLst/>
          </a:prstGeom>
          <a:noFill/>
          <a:ln w="12700" cap="flat" cmpd="sng">
            <a:solidFill>
              <a:srgbClr val="323542"/>
            </a:solidFill>
            <a:prstDash val="solid"/>
            <a:miter lim="800000"/>
            <a:headEnd type="none" w="sm" len="sm"/>
            <a:tailEnd type="none" w="sm" len="sm"/>
          </a:ln>
        </p:spPr>
      </p:cxnSp>
      <p:sp>
        <p:nvSpPr>
          <p:cNvPr id="140" name="Google Shape;140;p17"/>
          <p:cNvSpPr txBox="1"/>
          <p:nvPr/>
        </p:nvSpPr>
        <p:spPr>
          <a:xfrm>
            <a:off x="1361819" y="1508978"/>
            <a:ext cx="9468361" cy="1971820"/>
          </a:xfrm>
          <a:prstGeom prst="rect">
            <a:avLst/>
          </a:prstGeom>
          <a:solidFill>
            <a:srgbClr val="627981"/>
          </a:solidFill>
          <a:ln>
            <a:noFill/>
          </a:ln>
        </p:spPr>
        <p:txBody>
          <a:bodyPr spcFirstLastPara="1" wrap="square" lIns="91425" tIns="45700" rIns="91425" bIns="45700" anchor="ctr" anchorCtr="0">
            <a:noAutofit/>
          </a:bodyPr>
          <a:lstStyle/>
          <a:p>
            <a:pPr marL="88900" marR="0" lvl="0" algn="ctr" rtl="0">
              <a:spcBef>
                <a:spcPts val="0"/>
              </a:spcBef>
              <a:spcAft>
                <a:spcPts val="0"/>
              </a:spcAft>
              <a:buClr>
                <a:schemeClr val="lt1"/>
              </a:buClr>
              <a:buSzPts val="2200"/>
            </a:pPr>
            <a:r>
              <a:rPr lang="en-US" sz="2000" dirty="0">
                <a:solidFill>
                  <a:schemeClr val="lt1"/>
                </a:solidFill>
                <a:latin typeface="Calibri"/>
                <a:ea typeface="Calibri"/>
                <a:cs typeface="Calibri"/>
                <a:sym typeface="Calibri"/>
              </a:rPr>
              <a:t>Suppose that you have saved $5,000 for a down payment on a new Volkswagen, which, until recently, was priced at $25,000. Because of tariffs on cars imported from the European Union, the price of the Volkswagen is now $30,000. Explain how you would be affected by the wealth effect and the interest rate effect.</a:t>
            </a:r>
          </a:p>
        </p:txBody>
      </p:sp>
      <p:pic>
        <p:nvPicPr>
          <p:cNvPr id="3" name="Picture 2" descr="A red volkswagen car on the street">
            <a:extLst>
              <a:ext uri="{FF2B5EF4-FFF2-40B4-BE49-F238E27FC236}">
                <a16:creationId xmlns:a16="http://schemas.microsoft.com/office/drawing/2014/main" id="{86C7F079-B4B5-445E-81DC-DC71D77E296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933980" y="3724309"/>
            <a:ext cx="4324038" cy="2769328"/>
          </a:xfrm>
          <a:prstGeom prst="rect">
            <a:avLst/>
          </a:prstGeom>
        </p:spPr>
      </p:pic>
    </p:spTree>
    <p:extLst>
      <p:ext uri="{BB962C8B-B14F-4D97-AF65-F5344CB8AC3E}">
        <p14:creationId xmlns:p14="http://schemas.microsoft.com/office/powerpoint/2010/main" val="327040200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35"/>
        <p:cNvGrpSpPr/>
        <p:nvPr/>
      </p:nvGrpSpPr>
      <p:grpSpPr>
        <a:xfrm>
          <a:off x="0" y="0"/>
          <a:ext cx="0" cy="0"/>
          <a:chOff x="0" y="0"/>
          <a:chExt cx="0" cy="0"/>
        </a:xfrm>
      </p:grpSpPr>
      <p:grpSp>
        <p:nvGrpSpPr>
          <p:cNvPr id="136" name="Google Shape;136;p17"/>
          <p:cNvGrpSpPr/>
          <p:nvPr/>
        </p:nvGrpSpPr>
        <p:grpSpPr>
          <a:xfrm>
            <a:off x="1524001" y="288568"/>
            <a:ext cx="9144001" cy="6332628"/>
            <a:chOff x="-1" y="463132"/>
            <a:chExt cx="9144001" cy="6332628"/>
          </a:xfrm>
        </p:grpSpPr>
        <p:sp>
          <p:nvSpPr>
            <p:cNvPr id="137" name="Google Shape;137;p17"/>
            <p:cNvSpPr txBox="1"/>
            <p:nvPr/>
          </p:nvSpPr>
          <p:spPr>
            <a:xfrm>
              <a:off x="-1" y="463132"/>
              <a:ext cx="9144000" cy="553998"/>
            </a:xfrm>
            <a:prstGeom prst="rect">
              <a:avLst/>
            </a:prstGeom>
            <a:noFill/>
            <a:ln>
              <a:noFill/>
            </a:ln>
          </p:spPr>
          <p:txBody>
            <a:bodyPr spcFirstLastPara="1" wrap="square" lIns="91425" tIns="45700" rIns="91425" bIns="45700" anchor="t" anchorCtr="0">
              <a:noAutofit/>
            </a:bodyPr>
            <a:lstStyle/>
            <a:p>
              <a:pPr marL="0" marR="0" lvl="0" indent="0" algn="ctr" rtl="0">
                <a:spcBef>
                  <a:spcPts val="0"/>
                </a:spcBef>
                <a:spcAft>
                  <a:spcPts val="0"/>
                </a:spcAft>
                <a:buNone/>
              </a:pPr>
              <a:r>
                <a:rPr lang="en-US" sz="3000" dirty="0">
                  <a:solidFill>
                    <a:schemeClr val="dk1"/>
                  </a:solidFill>
                  <a:latin typeface="Century Gothic"/>
                  <a:ea typeface="Century Gothic"/>
                  <a:cs typeface="Century Gothic"/>
                  <a:sym typeface="Century Gothic"/>
                </a:rPr>
                <a:t>On Your Own</a:t>
              </a:r>
              <a:endParaRPr dirty="0"/>
            </a:p>
          </p:txBody>
        </p:sp>
        <p:sp>
          <p:nvSpPr>
            <p:cNvPr id="138" name="Google Shape;138;p17"/>
            <p:cNvSpPr txBox="1"/>
            <p:nvPr/>
          </p:nvSpPr>
          <p:spPr>
            <a:xfrm>
              <a:off x="5477039" y="6241762"/>
              <a:ext cx="3666961" cy="553998"/>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3000" b="1">
                  <a:solidFill>
                    <a:schemeClr val="lt1"/>
                  </a:solidFill>
                  <a:latin typeface="Century Gothic"/>
                  <a:ea typeface="Century Gothic"/>
                  <a:cs typeface="Century Gothic"/>
                  <a:sym typeface="Century Gothic"/>
                </a:rPr>
                <a:t>HAWKES</a:t>
              </a:r>
              <a:r>
                <a:rPr lang="en-US" sz="2800">
                  <a:solidFill>
                    <a:schemeClr val="lt1"/>
                  </a:solidFill>
                  <a:latin typeface="Century Gothic"/>
                  <a:ea typeface="Century Gothic"/>
                  <a:cs typeface="Century Gothic"/>
                  <a:sym typeface="Century Gothic"/>
                </a:rPr>
                <a:t> LEARNING</a:t>
              </a:r>
              <a:endParaRPr/>
            </a:p>
          </p:txBody>
        </p:sp>
      </p:grpSp>
      <p:cxnSp>
        <p:nvCxnSpPr>
          <p:cNvPr id="139" name="Google Shape;139;p17"/>
          <p:cNvCxnSpPr/>
          <p:nvPr/>
        </p:nvCxnSpPr>
        <p:spPr>
          <a:xfrm>
            <a:off x="1881188" y="1137908"/>
            <a:ext cx="8429625" cy="0"/>
          </a:xfrm>
          <a:prstGeom prst="straightConnector1">
            <a:avLst/>
          </a:prstGeom>
          <a:noFill/>
          <a:ln w="12700" cap="flat" cmpd="sng">
            <a:solidFill>
              <a:srgbClr val="323542"/>
            </a:solidFill>
            <a:prstDash val="solid"/>
            <a:miter lim="800000"/>
            <a:headEnd type="none" w="sm" len="sm"/>
            <a:tailEnd type="none" w="sm" len="sm"/>
          </a:ln>
        </p:spPr>
      </p:cxnSp>
      <p:sp>
        <p:nvSpPr>
          <p:cNvPr id="140" name="Google Shape;140;p17"/>
          <p:cNvSpPr txBox="1"/>
          <p:nvPr/>
        </p:nvSpPr>
        <p:spPr>
          <a:xfrm>
            <a:off x="1361819" y="1508977"/>
            <a:ext cx="9468361" cy="4853557"/>
          </a:xfrm>
          <a:prstGeom prst="rect">
            <a:avLst/>
          </a:prstGeom>
          <a:solidFill>
            <a:srgbClr val="627981"/>
          </a:solidFill>
          <a:ln>
            <a:noFill/>
          </a:ln>
        </p:spPr>
        <p:txBody>
          <a:bodyPr spcFirstLastPara="1" wrap="square" lIns="91425" tIns="45700" rIns="91425" bIns="45700" anchor="ctr" anchorCtr="0">
            <a:noAutofit/>
          </a:bodyPr>
          <a:lstStyle/>
          <a:p>
            <a:pPr marL="88900" marR="0" lvl="0" algn="ctr" rtl="0">
              <a:spcBef>
                <a:spcPts val="0"/>
              </a:spcBef>
              <a:spcAft>
                <a:spcPts val="0"/>
              </a:spcAft>
              <a:buClr>
                <a:schemeClr val="lt1"/>
              </a:buClr>
              <a:buSzPts val="2200"/>
            </a:pPr>
            <a:r>
              <a:rPr lang="en-US" sz="2000" dirty="0">
                <a:solidFill>
                  <a:schemeClr val="lt1"/>
                </a:solidFill>
                <a:latin typeface="Calibri"/>
                <a:ea typeface="Calibri"/>
                <a:cs typeface="Calibri"/>
                <a:sym typeface="Calibri"/>
              </a:rPr>
              <a:t>Suppose that you have saved $5,000 for a down payment on a new Volkswagen, which, until recently, was priced at $25,000. Because of tariffs on cars imported from the European Union, the price of the Volkswagen is now $30,000. Explain how you would be affected by the wealth effect and the interest rate effect.</a:t>
            </a:r>
          </a:p>
          <a:p>
            <a:pPr marL="88900" marR="0" lvl="0" algn="ctr" rtl="0">
              <a:spcBef>
                <a:spcPts val="0"/>
              </a:spcBef>
              <a:spcAft>
                <a:spcPts val="0"/>
              </a:spcAft>
              <a:buClr>
                <a:schemeClr val="lt1"/>
              </a:buClr>
              <a:buSzPts val="2200"/>
            </a:pPr>
            <a:endParaRPr lang="en-US" sz="2000" dirty="0">
              <a:solidFill>
                <a:schemeClr val="lt1"/>
              </a:solidFill>
              <a:latin typeface="Calibri"/>
              <a:ea typeface="Calibri"/>
              <a:cs typeface="Calibri"/>
              <a:sym typeface="Calibri"/>
            </a:endParaRPr>
          </a:p>
          <a:p>
            <a:pPr marL="88900" marR="0" lvl="0" algn="ctr" rtl="0">
              <a:spcBef>
                <a:spcPts val="0"/>
              </a:spcBef>
              <a:spcAft>
                <a:spcPts val="0"/>
              </a:spcAft>
              <a:buClr>
                <a:schemeClr val="lt1"/>
              </a:buClr>
              <a:buSzPts val="2200"/>
            </a:pPr>
            <a:r>
              <a:rPr lang="en-US" sz="2000" i="1" dirty="0">
                <a:solidFill>
                  <a:schemeClr val="lt1"/>
                </a:solidFill>
                <a:latin typeface="Calibri"/>
                <a:ea typeface="Calibri"/>
                <a:cs typeface="Calibri"/>
                <a:sym typeface="Calibri"/>
              </a:rPr>
              <a:t>Initially, the $5,000 down payment would cover $5,000/$25,000=20% of the purchase price. After the price increase, the down payment covers only $5,000/$30,000=16.7% of the purchase price. This is an example of the wealth effect, which says that as prices go up, the buying power of a constant amount of money will decrease. The interest rate effect is that as prices are higher, consumers and businesses must borrow more to pay for purchases. In this case, with the $5,000 down payment, the original amount to finance was $20,000. After the price increase, $25,000 must be financed. The increase in demand for loans will increase interest rates, making borrowing more expensive.</a:t>
            </a:r>
          </a:p>
        </p:txBody>
      </p:sp>
    </p:spTree>
    <p:extLst>
      <p:ext uri="{BB962C8B-B14F-4D97-AF65-F5344CB8AC3E}">
        <p14:creationId xmlns:p14="http://schemas.microsoft.com/office/powerpoint/2010/main" val="106405394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AD/AS Model</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841316" y="1585304"/>
            <a:ext cx="4349644" cy="4997197"/>
            <a:chOff x="542923" y="1736761"/>
            <a:chExt cx="8058154" cy="888948"/>
          </a:xfrm>
          <a:solidFill>
            <a:srgbClr val="627981"/>
          </a:solidFill>
        </p:grpSpPr>
        <p:sp>
          <p:nvSpPr>
            <p:cNvPr id="9" name="Rectangle 8"/>
            <p:cNvSpPr/>
            <p:nvPr/>
          </p:nvSpPr>
          <p:spPr>
            <a:xfrm>
              <a:off x="542923" y="1736761"/>
              <a:ext cx="8058154" cy="88894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0" name="TextBox 9"/>
            <p:cNvSpPr txBox="1"/>
            <p:nvPr/>
          </p:nvSpPr>
          <p:spPr>
            <a:xfrm>
              <a:off x="668214" y="1762396"/>
              <a:ext cx="7807571" cy="837677"/>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intersection of the </a:t>
              </a:r>
              <a:r>
                <a:rPr lang="en-US" sz="2000" i="1" dirty="0">
                  <a:solidFill>
                    <a:schemeClr val="bg1"/>
                  </a:solidFill>
                </a:rPr>
                <a:t>AS</a:t>
              </a:r>
              <a:r>
                <a:rPr lang="en-US" sz="2000" dirty="0">
                  <a:solidFill>
                    <a:schemeClr val="bg1"/>
                  </a:solidFill>
                </a:rPr>
                <a:t> and </a:t>
              </a:r>
              <a:r>
                <a:rPr lang="en-US" sz="2000" i="1" dirty="0">
                  <a:solidFill>
                    <a:schemeClr val="bg1"/>
                  </a:solidFill>
                </a:rPr>
                <a:t>AD</a:t>
              </a:r>
              <a:r>
                <a:rPr lang="en-US" sz="2000" dirty="0">
                  <a:solidFill>
                    <a:schemeClr val="bg1"/>
                  </a:solidFill>
                </a:rPr>
                <a:t> curves shows the equilibrium level of real GDP and the equilibrium price level in the economy.</a:t>
              </a:r>
            </a:p>
            <a:p>
              <a:pPr marL="342900" indent="-342900">
                <a:buFont typeface="Arial" panose="020B0604020202020204" pitchFamily="34" charset="0"/>
                <a:buChar char="•"/>
              </a:pPr>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At a relatively low price level for output, firms have little incentive to produce, although consumers would be willing to purchase a large quantity of output.</a:t>
              </a:r>
            </a:p>
            <a:p>
              <a:pPr marL="342900" indent="-342900">
                <a:buFont typeface="Arial" panose="020B0604020202020204" pitchFamily="34" charset="0"/>
                <a:buChar char="•"/>
              </a:pPr>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As the price level rises, aggregate supply rises and aggregate demand falls until the equilibrium point is reached.</a:t>
              </a:r>
            </a:p>
          </p:txBody>
        </p:sp>
      </p:grpSp>
      <p:pic>
        <p:nvPicPr>
          <p:cNvPr id="6" name="Picture 5" descr="A graph that contains both the aggregate supply and aggregate demand curves from earlier in the lesson.">
            <a:extLst>
              <a:ext uri="{FF2B5EF4-FFF2-40B4-BE49-F238E27FC236}">
                <a16:creationId xmlns:a16="http://schemas.microsoft.com/office/drawing/2014/main" id="{95A0EEA5-907C-48FD-820D-158833C14B47}"/>
              </a:ext>
            </a:extLst>
          </p:cNvPr>
          <p:cNvPicPr>
            <a:picLocks noChangeAspect="1"/>
          </p:cNvPicPr>
          <p:nvPr/>
        </p:nvPicPr>
        <p:blipFill>
          <a:blip r:embed="rId3"/>
          <a:stretch>
            <a:fillRect/>
          </a:stretch>
        </p:blipFill>
        <p:spPr>
          <a:xfrm>
            <a:off x="5604862" y="1665147"/>
            <a:ext cx="5968602" cy="4708977"/>
          </a:xfrm>
          <a:prstGeom prst="rect">
            <a:avLst/>
          </a:prstGeom>
        </p:spPr>
      </p:pic>
    </p:spTree>
    <p:extLst>
      <p:ext uri="{BB962C8B-B14F-4D97-AF65-F5344CB8AC3E}">
        <p14:creationId xmlns:p14="http://schemas.microsoft.com/office/powerpoint/2010/main" val="420129521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35"/>
        <p:cNvGrpSpPr/>
        <p:nvPr/>
      </p:nvGrpSpPr>
      <p:grpSpPr>
        <a:xfrm>
          <a:off x="0" y="0"/>
          <a:ext cx="0" cy="0"/>
          <a:chOff x="0" y="0"/>
          <a:chExt cx="0" cy="0"/>
        </a:xfrm>
      </p:grpSpPr>
      <p:grpSp>
        <p:nvGrpSpPr>
          <p:cNvPr id="136" name="Google Shape;136;p17"/>
          <p:cNvGrpSpPr/>
          <p:nvPr/>
        </p:nvGrpSpPr>
        <p:grpSpPr>
          <a:xfrm>
            <a:off x="1524001" y="288568"/>
            <a:ext cx="9144001" cy="6332628"/>
            <a:chOff x="-1" y="463132"/>
            <a:chExt cx="9144001" cy="6332628"/>
          </a:xfrm>
        </p:grpSpPr>
        <p:sp>
          <p:nvSpPr>
            <p:cNvPr id="137" name="Google Shape;137;p17"/>
            <p:cNvSpPr txBox="1"/>
            <p:nvPr/>
          </p:nvSpPr>
          <p:spPr>
            <a:xfrm>
              <a:off x="-1" y="463132"/>
              <a:ext cx="9144000" cy="553998"/>
            </a:xfrm>
            <a:prstGeom prst="rect">
              <a:avLst/>
            </a:prstGeom>
            <a:noFill/>
            <a:ln>
              <a:noFill/>
            </a:ln>
          </p:spPr>
          <p:txBody>
            <a:bodyPr spcFirstLastPara="1" wrap="square" lIns="91425" tIns="45700" rIns="91425" bIns="45700" anchor="t" anchorCtr="0">
              <a:noAutofit/>
            </a:bodyPr>
            <a:lstStyle/>
            <a:p>
              <a:pPr marL="0" marR="0" lvl="0" indent="0" algn="ctr" rtl="0">
                <a:spcBef>
                  <a:spcPts val="0"/>
                </a:spcBef>
                <a:spcAft>
                  <a:spcPts val="0"/>
                </a:spcAft>
                <a:buNone/>
              </a:pPr>
              <a:r>
                <a:rPr lang="en-US" sz="3000" dirty="0">
                  <a:solidFill>
                    <a:schemeClr val="dk1"/>
                  </a:solidFill>
                  <a:latin typeface="Century Gothic"/>
                  <a:sym typeface="Century Gothic"/>
                </a:rPr>
                <a:t>Summary</a:t>
              </a:r>
              <a:endParaRPr dirty="0"/>
            </a:p>
          </p:txBody>
        </p:sp>
        <p:sp>
          <p:nvSpPr>
            <p:cNvPr id="138" name="Google Shape;138;p17"/>
            <p:cNvSpPr txBox="1"/>
            <p:nvPr/>
          </p:nvSpPr>
          <p:spPr>
            <a:xfrm>
              <a:off x="5477039" y="6241762"/>
              <a:ext cx="3666961" cy="553998"/>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3000" b="1">
                  <a:solidFill>
                    <a:schemeClr val="lt1"/>
                  </a:solidFill>
                  <a:latin typeface="Century Gothic"/>
                  <a:ea typeface="Century Gothic"/>
                  <a:cs typeface="Century Gothic"/>
                  <a:sym typeface="Century Gothic"/>
                </a:rPr>
                <a:t>HAWKES</a:t>
              </a:r>
              <a:r>
                <a:rPr lang="en-US" sz="2800">
                  <a:solidFill>
                    <a:schemeClr val="lt1"/>
                  </a:solidFill>
                  <a:latin typeface="Century Gothic"/>
                  <a:ea typeface="Century Gothic"/>
                  <a:cs typeface="Century Gothic"/>
                  <a:sym typeface="Century Gothic"/>
                </a:rPr>
                <a:t> LEARNING</a:t>
              </a:r>
              <a:endParaRPr/>
            </a:p>
          </p:txBody>
        </p:sp>
      </p:grpSp>
      <p:cxnSp>
        <p:nvCxnSpPr>
          <p:cNvPr id="139" name="Google Shape;139;p17"/>
          <p:cNvCxnSpPr/>
          <p:nvPr/>
        </p:nvCxnSpPr>
        <p:spPr>
          <a:xfrm>
            <a:off x="1881188" y="1137908"/>
            <a:ext cx="8429625" cy="0"/>
          </a:xfrm>
          <a:prstGeom prst="straightConnector1">
            <a:avLst/>
          </a:prstGeom>
          <a:noFill/>
          <a:ln w="12700" cap="flat" cmpd="sng">
            <a:solidFill>
              <a:srgbClr val="323542"/>
            </a:solidFill>
            <a:prstDash val="solid"/>
            <a:miter lim="800000"/>
            <a:headEnd type="none" w="sm" len="sm"/>
            <a:tailEnd type="none" w="sm" len="sm"/>
          </a:ln>
        </p:spPr>
      </p:cxnSp>
      <p:sp>
        <p:nvSpPr>
          <p:cNvPr id="140" name="Google Shape;140;p17"/>
          <p:cNvSpPr txBox="1"/>
          <p:nvPr/>
        </p:nvSpPr>
        <p:spPr>
          <a:xfrm>
            <a:off x="1361819" y="1701545"/>
            <a:ext cx="9468361" cy="4018548"/>
          </a:xfrm>
          <a:prstGeom prst="rect">
            <a:avLst/>
          </a:prstGeom>
          <a:solidFill>
            <a:srgbClr val="627981"/>
          </a:solidFill>
          <a:ln>
            <a:noFill/>
          </a:ln>
        </p:spPr>
        <p:txBody>
          <a:bodyPr spcFirstLastPara="1" wrap="square" lIns="91425" tIns="45700" rIns="91425" bIns="45700" anchor="ctr" anchorCtr="0">
            <a:noAutofit/>
          </a:bodyPr>
          <a:lstStyle/>
          <a:p>
            <a:pPr marL="457200" marR="0" lvl="0" indent="-368300" algn="l" rtl="0">
              <a:spcBef>
                <a:spcPts val="0"/>
              </a:spcBef>
              <a:spcAft>
                <a:spcPts val="0"/>
              </a:spcAft>
              <a:buClr>
                <a:schemeClr val="lt1"/>
              </a:buClr>
              <a:buSzPts val="2200"/>
              <a:buFont typeface="Arial" panose="020B0604020202020204" pitchFamily="34" charset="0"/>
              <a:buChar char="•"/>
            </a:pPr>
            <a:r>
              <a:rPr lang="en-US" sz="2000" dirty="0">
                <a:solidFill>
                  <a:schemeClr val="lt1"/>
                </a:solidFill>
                <a:latin typeface="Calibri"/>
                <a:ea typeface="Calibri"/>
                <a:cs typeface="Calibri"/>
                <a:sym typeface="Calibri"/>
              </a:rPr>
              <a:t>The upward-sloping short-run aggregate supply (</a:t>
            </a:r>
            <a:r>
              <a:rPr lang="en-US" sz="2000" i="1" dirty="0">
                <a:solidFill>
                  <a:schemeClr val="lt1"/>
                </a:solidFill>
                <a:latin typeface="Calibri"/>
                <a:ea typeface="Calibri"/>
                <a:cs typeface="Calibri"/>
                <a:sym typeface="Calibri"/>
              </a:rPr>
              <a:t>SRAS</a:t>
            </a:r>
            <a:r>
              <a:rPr lang="en-US" sz="2000" dirty="0">
                <a:solidFill>
                  <a:schemeClr val="lt1"/>
                </a:solidFill>
                <a:latin typeface="Calibri"/>
                <a:ea typeface="Calibri"/>
                <a:cs typeface="Calibri"/>
                <a:sym typeface="Calibri"/>
              </a:rPr>
              <a:t>) curve shows the positive relationship between the price level and the level of real GDP in the short run.</a:t>
            </a:r>
          </a:p>
          <a:p>
            <a:pPr marL="457200" marR="0" lvl="0" indent="-368300" algn="l" rtl="0">
              <a:spcBef>
                <a:spcPts val="0"/>
              </a:spcBef>
              <a:spcAft>
                <a:spcPts val="0"/>
              </a:spcAft>
              <a:buClr>
                <a:schemeClr val="lt1"/>
              </a:buClr>
              <a:buSzPts val="2200"/>
              <a:buFont typeface="Arial" panose="020B0604020202020204" pitchFamily="34" charset="0"/>
              <a:buChar char="•"/>
            </a:pPr>
            <a:endParaRPr lang="en-US" sz="2000" dirty="0">
              <a:solidFill>
                <a:schemeClr val="lt1"/>
              </a:solidFill>
              <a:latin typeface="Calibri"/>
              <a:ea typeface="Calibri"/>
              <a:cs typeface="Calibri"/>
              <a:sym typeface="Calibri"/>
            </a:endParaRPr>
          </a:p>
          <a:p>
            <a:pPr marL="457200" marR="0" lvl="0" indent="-368300" algn="l" rtl="0">
              <a:spcBef>
                <a:spcPts val="0"/>
              </a:spcBef>
              <a:spcAft>
                <a:spcPts val="0"/>
              </a:spcAft>
              <a:buClr>
                <a:schemeClr val="lt1"/>
              </a:buClr>
              <a:buSzPts val="2200"/>
              <a:buFont typeface="Arial" panose="020B0604020202020204" pitchFamily="34" charset="0"/>
              <a:buChar char="•"/>
            </a:pPr>
            <a:r>
              <a:rPr lang="en-US" sz="2000" dirty="0">
                <a:solidFill>
                  <a:schemeClr val="lt1"/>
                </a:solidFill>
                <a:latin typeface="Calibri"/>
                <a:ea typeface="Calibri"/>
                <a:cs typeface="Calibri"/>
                <a:sym typeface="Calibri"/>
              </a:rPr>
              <a:t>Aggregate supply (</a:t>
            </a:r>
            <a:r>
              <a:rPr lang="en-US" sz="2000" i="1" dirty="0">
                <a:solidFill>
                  <a:schemeClr val="lt1"/>
                </a:solidFill>
                <a:latin typeface="Calibri"/>
                <a:ea typeface="Calibri"/>
                <a:cs typeface="Calibri"/>
                <a:sym typeface="Calibri"/>
              </a:rPr>
              <a:t>AS</a:t>
            </a:r>
            <a:r>
              <a:rPr lang="en-US" sz="2000" dirty="0">
                <a:solidFill>
                  <a:schemeClr val="lt1"/>
                </a:solidFill>
                <a:latin typeface="Calibri"/>
                <a:ea typeface="Calibri"/>
                <a:cs typeface="Calibri"/>
                <a:sym typeface="Calibri"/>
              </a:rPr>
              <a:t>) slopes up because when the price level for outputs increases, while the price level of inputs remains fixed, the opportunity for additional profits encourages more production.</a:t>
            </a:r>
          </a:p>
          <a:p>
            <a:pPr marL="457200" marR="0" lvl="0" indent="-368300" algn="l" rtl="0">
              <a:spcBef>
                <a:spcPts val="0"/>
              </a:spcBef>
              <a:spcAft>
                <a:spcPts val="0"/>
              </a:spcAft>
              <a:buClr>
                <a:schemeClr val="lt1"/>
              </a:buClr>
              <a:buSzPts val="2200"/>
              <a:buFont typeface="Arial" panose="020B0604020202020204" pitchFamily="34" charset="0"/>
              <a:buChar char="•"/>
            </a:pPr>
            <a:endParaRPr lang="en-US" sz="2000" dirty="0">
              <a:solidFill>
                <a:schemeClr val="lt1"/>
              </a:solidFill>
              <a:latin typeface="Calibri"/>
              <a:ea typeface="Calibri"/>
              <a:cs typeface="Calibri"/>
              <a:sym typeface="Calibri"/>
            </a:endParaRPr>
          </a:p>
          <a:p>
            <a:pPr marL="457200" marR="0" lvl="0" indent="-368300" algn="l" rtl="0">
              <a:spcBef>
                <a:spcPts val="0"/>
              </a:spcBef>
              <a:spcAft>
                <a:spcPts val="0"/>
              </a:spcAft>
              <a:buClr>
                <a:schemeClr val="lt1"/>
              </a:buClr>
              <a:buSzPts val="2200"/>
              <a:buFont typeface="Arial" panose="020B0604020202020204" pitchFamily="34" charset="0"/>
              <a:buChar char="•"/>
            </a:pPr>
            <a:r>
              <a:rPr lang="en-US" sz="2000" dirty="0">
                <a:solidFill>
                  <a:schemeClr val="lt1"/>
                </a:solidFill>
                <a:latin typeface="Calibri"/>
                <a:ea typeface="Calibri"/>
                <a:cs typeface="Calibri"/>
                <a:sym typeface="Calibri"/>
              </a:rPr>
              <a:t>The downward-sloping aggregate demand (</a:t>
            </a:r>
            <a:r>
              <a:rPr lang="en-US" sz="2000" i="1" dirty="0">
                <a:solidFill>
                  <a:schemeClr val="lt1"/>
                </a:solidFill>
                <a:latin typeface="Calibri"/>
                <a:ea typeface="Calibri"/>
                <a:cs typeface="Calibri"/>
                <a:sym typeface="Calibri"/>
              </a:rPr>
              <a:t>AD</a:t>
            </a:r>
            <a:r>
              <a:rPr lang="en-US" sz="2000" dirty="0">
                <a:solidFill>
                  <a:schemeClr val="lt1"/>
                </a:solidFill>
                <a:latin typeface="Calibri"/>
                <a:ea typeface="Calibri"/>
                <a:cs typeface="Calibri"/>
                <a:sym typeface="Calibri"/>
              </a:rPr>
              <a:t>) curve shows the relationship between the price level for outputs and the quantity of total spending in the economy. </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algn="ctr"/>
            <a:r>
              <a:rPr lang="en-US" sz="7200" b="1" dirty="0">
                <a:solidFill>
                  <a:schemeClr val="bg1"/>
                </a:solidFill>
                <a:latin typeface="Century Gothic" panose="020B0502020202020204" pitchFamily="34" charset="0"/>
              </a:rPr>
              <a:t>HAWKES</a:t>
            </a:r>
            <a:r>
              <a:rPr lang="en-US" sz="7200" dirty="0">
                <a:solidFill>
                  <a:schemeClr val="bg1"/>
                </a:solidFill>
                <a:latin typeface="Century Gothic" panose="020B0502020202020204" pitchFamily="34" charset="0"/>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16930297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5343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Introduction</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2066922" y="1580912"/>
            <a:ext cx="8058154" cy="806935"/>
            <a:chOff x="542923" y="1736761"/>
            <a:chExt cx="8058154" cy="806935"/>
          </a:xfrm>
          <a:solidFill>
            <a:srgbClr val="627981"/>
          </a:solidFill>
        </p:grpSpPr>
        <p:sp>
          <p:nvSpPr>
            <p:cNvPr id="9" name="Rectangle 8"/>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0" name="TextBox 9"/>
            <p:cNvSpPr txBox="1"/>
            <p:nvPr/>
          </p:nvSpPr>
          <p:spPr>
            <a:xfrm>
              <a:off x="633044" y="178803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 macroeconomics, models are important for analyzing macro issues and problems.</a:t>
              </a:r>
            </a:p>
          </p:txBody>
        </p:sp>
      </p:grpSp>
      <p:grpSp>
        <p:nvGrpSpPr>
          <p:cNvPr id="20" name="Group 19"/>
          <p:cNvGrpSpPr/>
          <p:nvPr/>
        </p:nvGrpSpPr>
        <p:grpSpPr>
          <a:xfrm>
            <a:off x="2066922" y="2471175"/>
            <a:ext cx="8058154" cy="806935"/>
            <a:chOff x="542923" y="1736761"/>
            <a:chExt cx="8058154" cy="806935"/>
          </a:xfrm>
          <a:solidFill>
            <a:srgbClr val="627981"/>
          </a:solidFill>
        </p:grpSpPr>
        <p:sp>
          <p:nvSpPr>
            <p:cNvPr id="21" name="Rectangle 20"/>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2" name="TextBox 21"/>
            <p:cNvSpPr txBox="1"/>
            <p:nvPr/>
          </p:nvSpPr>
          <p:spPr>
            <a:xfrm>
              <a:off x="633044" y="1793051"/>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How is the rate of economic growth connected to changes in the unemployment rate?</a:t>
              </a:r>
            </a:p>
          </p:txBody>
        </p:sp>
      </p:grpSp>
      <p:grpSp>
        <p:nvGrpSpPr>
          <p:cNvPr id="31" name="Group 30">
            <a:extLst>
              <a:ext uri="{FF2B5EF4-FFF2-40B4-BE49-F238E27FC236}">
                <a16:creationId xmlns:a16="http://schemas.microsoft.com/office/drawing/2014/main" id="{C7BDC07D-71AA-46E9-B3D2-F0303B55C76F}"/>
              </a:ext>
            </a:extLst>
          </p:cNvPr>
          <p:cNvGrpSpPr/>
          <p:nvPr/>
        </p:nvGrpSpPr>
        <p:grpSpPr>
          <a:xfrm>
            <a:off x="2066922" y="3361438"/>
            <a:ext cx="8058154" cy="806935"/>
            <a:chOff x="542923" y="1736761"/>
            <a:chExt cx="8058154" cy="806935"/>
          </a:xfrm>
          <a:solidFill>
            <a:srgbClr val="627981"/>
          </a:solidFill>
        </p:grpSpPr>
        <p:sp>
          <p:nvSpPr>
            <p:cNvPr id="32" name="Rectangle 31">
              <a:extLst>
                <a:ext uri="{FF2B5EF4-FFF2-40B4-BE49-F238E27FC236}">
                  <a16:creationId xmlns:a16="http://schemas.microsoft.com/office/drawing/2014/main" id="{52C1A53A-1507-4653-9AC3-4C205445B974}"/>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33" name="TextBox 32">
              <a:extLst>
                <a:ext uri="{FF2B5EF4-FFF2-40B4-BE49-F238E27FC236}">
                  <a16:creationId xmlns:a16="http://schemas.microsoft.com/office/drawing/2014/main" id="{8346476C-C79C-4C0F-B20A-51C686E77B6B}"/>
                </a:ext>
              </a:extLst>
            </p:cNvPr>
            <p:cNvSpPr txBox="1"/>
            <p:nvPr/>
          </p:nvSpPr>
          <p:spPr>
            <a:xfrm>
              <a:off x="633044" y="1793051"/>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Is there a reason why unemployment and inflation seem to move in opposite directions?</a:t>
              </a:r>
            </a:p>
          </p:txBody>
        </p:sp>
      </p:grpSp>
      <p:grpSp>
        <p:nvGrpSpPr>
          <p:cNvPr id="34" name="Group 33">
            <a:extLst>
              <a:ext uri="{FF2B5EF4-FFF2-40B4-BE49-F238E27FC236}">
                <a16:creationId xmlns:a16="http://schemas.microsoft.com/office/drawing/2014/main" id="{539C2357-06AF-4830-B046-038B2DDF58AE}"/>
              </a:ext>
            </a:extLst>
          </p:cNvPr>
          <p:cNvGrpSpPr/>
          <p:nvPr/>
        </p:nvGrpSpPr>
        <p:grpSpPr>
          <a:xfrm>
            <a:off x="2066922" y="4251701"/>
            <a:ext cx="8058154" cy="806935"/>
            <a:chOff x="542923" y="1736761"/>
            <a:chExt cx="8058154" cy="806935"/>
          </a:xfrm>
          <a:solidFill>
            <a:srgbClr val="627981"/>
          </a:solidFill>
        </p:grpSpPr>
        <p:sp>
          <p:nvSpPr>
            <p:cNvPr id="35" name="Rectangle 34">
              <a:extLst>
                <a:ext uri="{FF2B5EF4-FFF2-40B4-BE49-F238E27FC236}">
                  <a16:creationId xmlns:a16="http://schemas.microsoft.com/office/drawing/2014/main" id="{5BB14790-3E70-487C-9FF0-D01913D7A35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36" name="TextBox 35">
              <a:extLst>
                <a:ext uri="{FF2B5EF4-FFF2-40B4-BE49-F238E27FC236}">
                  <a16:creationId xmlns:a16="http://schemas.microsoft.com/office/drawing/2014/main" id="{64A429C8-762C-4BA0-B60D-AB6BDE028488}"/>
                </a:ext>
              </a:extLst>
            </p:cNvPr>
            <p:cNvSpPr txBox="1"/>
            <p:nvPr/>
          </p:nvSpPr>
          <p:spPr>
            <a:xfrm>
              <a:off x="633044" y="1793051"/>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How do aggregate supply and aggregate demand interact to reach a macroeconomic equilibrium?</a:t>
              </a:r>
            </a:p>
          </p:txBody>
        </p:sp>
      </p:grpSp>
      <p:grpSp>
        <p:nvGrpSpPr>
          <p:cNvPr id="37" name="Group 36">
            <a:extLst>
              <a:ext uri="{FF2B5EF4-FFF2-40B4-BE49-F238E27FC236}">
                <a16:creationId xmlns:a16="http://schemas.microsoft.com/office/drawing/2014/main" id="{802EC879-9732-4575-B1A1-C8D125CC503A}"/>
              </a:ext>
            </a:extLst>
          </p:cNvPr>
          <p:cNvGrpSpPr/>
          <p:nvPr/>
        </p:nvGrpSpPr>
        <p:grpSpPr>
          <a:xfrm>
            <a:off x="2066922" y="5141966"/>
            <a:ext cx="8058154" cy="806935"/>
            <a:chOff x="542923" y="1736761"/>
            <a:chExt cx="8058154" cy="806935"/>
          </a:xfrm>
          <a:solidFill>
            <a:srgbClr val="627981"/>
          </a:solidFill>
        </p:grpSpPr>
        <p:sp>
          <p:nvSpPr>
            <p:cNvPr id="38" name="Rectangle 37">
              <a:extLst>
                <a:ext uri="{FF2B5EF4-FFF2-40B4-BE49-F238E27FC236}">
                  <a16:creationId xmlns:a16="http://schemas.microsoft.com/office/drawing/2014/main" id="{F091349D-B3A0-439B-AFC0-7B8FBA486E9F}"/>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39" name="TextBox 38">
              <a:extLst>
                <a:ext uri="{FF2B5EF4-FFF2-40B4-BE49-F238E27FC236}">
                  <a16:creationId xmlns:a16="http://schemas.microsoft.com/office/drawing/2014/main" id="{2146364A-08C7-401F-84F2-E655683643BA}"/>
                </a:ext>
              </a:extLst>
            </p:cNvPr>
            <p:cNvSpPr txBox="1"/>
            <p:nvPr/>
          </p:nvSpPr>
          <p:spPr>
            <a:xfrm>
              <a:off x="633044" y="1793051"/>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How will shifts in aggregate demand or aggregate supply affect the equilibrium?</a:t>
              </a:r>
            </a:p>
          </p:txBody>
        </p:sp>
      </p:grpSp>
    </p:spTree>
    <p:extLst>
      <p:ext uri="{BB962C8B-B14F-4D97-AF65-F5344CB8AC3E}">
        <p14:creationId xmlns:p14="http://schemas.microsoft.com/office/powerpoint/2010/main" val="30421983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5343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Introduction</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2066922" y="1580912"/>
            <a:ext cx="8058154" cy="806935"/>
            <a:chOff x="542923" y="1736761"/>
            <a:chExt cx="8058154" cy="806935"/>
          </a:xfrm>
          <a:solidFill>
            <a:srgbClr val="627981"/>
          </a:solidFill>
        </p:grpSpPr>
        <p:sp>
          <p:nvSpPr>
            <p:cNvPr id="9" name="Rectangle 8"/>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0" name="TextBox 9"/>
            <p:cNvSpPr txBox="1"/>
            <p:nvPr/>
          </p:nvSpPr>
          <p:spPr>
            <a:xfrm>
              <a:off x="633044" y="1788032"/>
              <a:ext cx="7807571" cy="707886"/>
            </a:xfrm>
            <a:prstGeom prst="rect">
              <a:avLst/>
            </a:prstGeom>
            <a:grpFill/>
          </p:spPr>
          <p:txBody>
            <a:bodyPr wrap="square" rtlCol="0">
              <a:spAutoFit/>
            </a:bodyPr>
            <a:lstStyle/>
            <a:p>
              <a:pPr algn="ctr"/>
              <a:r>
                <a:rPr lang="en-US" sz="2000" dirty="0">
                  <a:solidFill>
                    <a:schemeClr val="bg1"/>
                  </a:solidFill>
                </a:rPr>
                <a:t>This chapter also relates the model of aggregate supply and aggregate demand to the three concerns of economic policy:</a:t>
              </a:r>
            </a:p>
          </p:txBody>
        </p:sp>
      </p:grpSp>
      <p:sp>
        <p:nvSpPr>
          <p:cNvPr id="3" name="Rectangle 2">
            <a:extLst>
              <a:ext uri="{FF2B5EF4-FFF2-40B4-BE49-F238E27FC236}">
                <a16:creationId xmlns:a16="http://schemas.microsoft.com/office/drawing/2014/main" id="{A19D8588-5343-4C70-9D31-3722BC21A458}"/>
              </a:ext>
            </a:extLst>
          </p:cNvPr>
          <p:cNvSpPr/>
          <p:nvPr/>
        </p:nvSpPr>
        <p:spPr>
          <a:xfrm>
            <a:off x="2066922" y="3011214"/>
            <a:ext cx="2505078" cy="1292772"/>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Growth</a:t>
            </a:r>
          </a:p>
        </p:txBody>
      </p:sp>
      <p:sp>
        <p:nvSpPr>
          <p:cNvPr id="23" name="Rectangle 22">
            <a:extLst>
              <a:ext uri="{FF2B5EF4-FFF2-40B4-BE49-F238E27FC236}">
                <a16:creationId xmlns:a16="http://schemas.microsoft.com/office/drawing/2014/main" id="{01760CD0-395F-4A13-948C-E7C52A0E2164}"/>
              </a:ext>
            </a:extLst>
          </p:cNvPr>
          <p:cNvSpPr/>
          <p:nvPr/>
        </p:nvSpPr>
        <p:spPr>
          <a:xfrm>
            <a:off x="4843460" y="3011214"/>
            <a:ext cx="2505078" cy="1292772"/>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Unemployment</a:t>
            </a:r>
          </a:p>
        </p:txBody>
      </p:sp>
      <p:sp>
        <p:nvSpPr>
          <p:cNvPr id="24" name="Rectangle 23">
            <a:extLst>
              <a:ext uri="{FF2B5EF4-FFF2-40B4-BE49-F238E27FC236}">
                <a16:creationId xmlns:a16="http://schemas.microsoft.com/office/drawing/2014/main" id="{B43E728A-9A5F-4F33-8F35-F09E065B64C5}"/>
              </a:ext>
            </a:extLst>
          </p:cNvPr>
          <p:cNvSpPr/>
          <p:nvPr/>
        </p:nvSpPr>
        <p:spPr>
          <a:xfrm>
            <a:off x="7619998" y="3011214"/>
            <a:ext cx="2505078" cy="1292772"/>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Inflation</a:t>
            </a:r>
          </a:p>
        </p:txBody>
      </p:sp>
      <p:pic>
        <p:nvPicPr>
          <p:cNvPr id="6" name="Graphic 5" descr="Hockey Stick Curve Graph outline">
            <a:extLst>
              <a:ext uri="{FF2B5EF4-FFF2-40B4-BE49-F238E27FC236}">
                <a16:creationId xmlns:a16="http://schemas.microsoft.com/office/drawing/2014/main" id="{9B0D870C-80A7-48BD-9045-6E91F0673298}"/>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7830596" y="4423015"/>
            <a:ext cx="2083881" cy="2083881"/>
          </a:xfrm>
          <a:prstGeom prst="rect">
            <a:avLst/>
          </a:prstGeom>
        </p:spPr>
      </p:pic>
      <p:pic>
        <p:nvPicPr>
          <p:cNvPr id="11" name="Graphic 10" descr="Piggy Bank outline">
            <a:extLst>
              <a:ext uri="{FF2B5EF4-FFF2-40B4-BE49-F238E27FC236}">
                <a16:creationId xmlns:a16="http://schemas.microsoft.com/office/drawing/2014/main" id="{6C92F5B9-E995-4B36-8F98-9B6526A3D43C}"/>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5378607" y="4797845"/>
            <a:ext cx="1661786" cy="1661786"/>
          </a:xfrm>
          <a:prstGeom prst="rect">
            <a:avLst/>
          </a:prstGeom>
        </p:spPr>
      </p:pic>
      <p:pic>
        <p:nvPicPr>
          <p:cNvPr id="13" name="Graphic 12" descr="Bar graph with upward trend with solid fill">
            <a:extLst>
              <a:ext uri="{FF2B5EF4-FFF2-40B4-BE49-F238E27FC236}">
                <a16:creationId xmlns:a16="http://schemas.microsoft.com/office/drawing/2014/main" id="{CB143477-7C88-45DA-9A90-A4C7D7C2B2EC}"/>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2400477" y="4797845"/>
            <a:ext cx="1498354" cy="1498354"/>
          </a:xfrm>
          <a:prstGeom prst="rect">
            <a:avLst/>
          </a:prstGeom>
        </p:spPr>
      </p:pic>
    </p:spTree>
    <p:extLst>
      <p:ext uri="{BB962C8B-B14F-4D97-AF65-F5344CB8AC3E}">
        <p14:creationId xmlns:p14="http://schemas.microsoft.com/office/powerpoint/2010/main" val="35281916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1015663"/>
            </a:xfrm>
            <a:prstGeom prst="rect">
              <a:avLst/>
            </a:prstGeom>
            <a:noFill/>
          </p:spPr>
          <p:txBody>
            <a:bodyPr wrap="square" rtlCol="0">
              <a:spAutoFit/>
            </a:bodyPr>
            <a:lstStyle/>
            <a:p>
              <a:pPr algn="ctr"/>
              <a:r>
                <a:rPr lang="en-US" sz="3000" dirty="0">
                  <a:latin typeface="Century Gothic" panose="020B0502020202020204" pitchFamily="34" charset="0"/>
                </a:rPr>
                <a:t>Building a Model of Aggregate Demand and Aggregate Supply</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6" y="1317877"/>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aphicFrame>
        <p:nvGraphicFramePr>
          <p:cNvPr id="3" name="Object 2">
            <a:extLst>
              <a:ext uri="{FF2B5EF4-FFF2-40B4-BE49-F238E27FC236}">
                <a16:creationId xmlns:a16="http://schemas.microsoft.com/office/drawing/2014/main" id="{09F3689F-72F2-4C5E-980B-6870CF39538D}"/>
              </a:ext>
            </a:extLst>
          </p:cNvPr>
          <p:cNvGraphicFramePr>
            <a:graphicFrameLocks noChangeAspect="1"/>
          </p:cNvGraphicFramePr>
          <p:nvPr/>
        </p:nvGraphicFramePr>
        <p:xfrm>
          <a:off x="4114800" y="2590800"/>
          <a:ext cx="914400" cy="198438"/>
        </p:xfrm>
        <a:graphic>
          <a:graphicData uri="http://schemas.openxmlformats.org/presentationml/2006/ole">
            <mc:AlternateContent xmlns:mc="http://schemas.openxmlformats.org/markup-compatibility/2006">
              <mc:Choice xmlns:v="urn:schemas-microsoft-com:vml" Requires="v">
                <p:oleObj spid="_x0000_s1026" name="Equation" r:id="rId3" imgW="914400" imgH="198720" progId="Equation.DSMT4">
                  <p:embed/>
                </p:oleObj>
              </mc:Choice>
              <mc:Fallback>
                <p:oleObj name="Equation" r:id="rId3" imgW="914400" imgH="198720" progId="Equation.DSMT4">
                  <p:embed/>
                  <p:pic>
                    <p:nvPicPr>
                      <p:cNvPr id="3" name="Object 2">
                        <a:extLst>
                          <a:ext uri="{FF2B5EF4-FFF2-40B4-BE49-F238E27FC236}">
                            <a16:creationId xmlns:a16="http://schemas.microsoft.com/office/drawing/2014/main" id="{09F3689F-72F2-4C5E-980B-6870CF39538D}"/>
                          </a:ext>
                        </a:extLst>
                      </p:cNvPr>
                      <p:cNvPicPr/>
                      <p:nvPr/>
                    </p:nvPicPr>
                    <p:blipFill>
                      <a:blip r:embed="rId4"/>
                      <a:stretch>
                        <a:fillRect/>
                      </a:stretch>
                    </p:blipFill>
                    <p:spPr>
                      <a:xfrm>
                        <a:off x="4114800" y="2590800"/>
                        <a:ext cx="914400" cy="198438"/>
                      </a:xfrm>
                      <a:prstGeom prst="rect">
                        <a:avLst/>
                      </a:prstGeom>
                    </p:spPr>
                  </p:pic>
                </p:oleObj>
              </mc:Fallback>
            </mc:AlternateContent>
          </a:graphicData>
        </a:graphic>
      </p:graphicFrame>
      <p:grpSp>
        <p:nvGrpSpPr>
          <p:cNvPr id="8" name="Group 7">
            <a:extLst>
              <a:ext uri="{FF2B5EF4-FFF2-40B4-BE49-F238E27FC236}">
                <a16:creationId xmlns:a16="http://schemas.microsoft.com/office/drawing/2014/main" id="{CFFA214A-3F46-48E0-830F-878C371F7E72}"/>
              </a:ext>
            </a:extLst>
          </p:cNvPr>
          <p:cNvGrpSpPr/>
          <p:nvPr/>
        </p:nvGrpSpPr>
        <p:grpSpPr>
          <a:xfrm>
            <a:off x="2066921" y="1548599"/>
            <a:ext cx="8058154" cy="1374709"/>
            <a:chOff x="542923" y="1736761"/>
            <a:chExt cx="8058154" cy="1374709"/>
          </a:xfrm>
          <a:solidFill>
            <a:srgbClr val="627981"/>
          </a:solidFill>
        </p:grpSpPr>
        <p:sp>
          <p:nvSpPr>
            <p:cNvPr id="10" name="Rectangle 9">
              <a:extLst>
                <a:ext uri="{FF2B5EF4-FFF2-40B4-BE49-F238E27FC236}">
                  <a16:creationId xmlns:a16="http://schemas.microsoft.com/office/drawing/2014/main" id="{3849FE78-2BBD-4685-8609-3DE4EF11E97D}"/>
                </a:ext>
              </a:extLst>
            </p:cNvPr>
            <p:cNvSpPr/>
            <p:nvPr/>
          </p:nvSpPr>
          <p:spPr>
            <a:xfrm>
              <a:off x="542923" y="1736761"/>
              <a:ext cx="8058154" cy="137470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1" name="TextBox 10">
              <a:extLst>
                <a:ext uri="{FF2B5EF4-FFF2-40B4-BE49-F238E27FC236}">
                  <a16:creationId xmlns:a16="http://schemas.microsoft.com/office/drawing/2014/main" id="{628D410D-6FBF-49BA-B91C-59BCF92CA0AD}"/>
                </a:ext>
              </a:extLst>
            </p:cNvPr>
            <p:cNvSpPr txBox="1"/>
            <p:nvPr/>
          </p:nvSpPr>
          <p:spPr>
            <a:xfrm>
              <a:off x="633044" y="1756500"/>
              <a:ext cx="7807571" cy="1323439"/>
            </a:xfrm>
            <a:prstGeom prst="rect">
              <a:avLst/>
            </a:prstGeom>
            <a:grpFill/>
          </p:spPr>
          <p:txBody>
            <a:bodyPr wrap="square" rtlCol="0">
              <a:spAutoFit/>
            </a:bodyPr>
            <a:lstStyle/>
            <a:p>
              <a:pPr algn="ctr"/>
              <a:r>
                <a:rPr lang="en-US" sz="2000" dirty="0">
                  <a:solidFill>
                    <a:schemeClr val="bg1"/>
                  </a:solidFill>
                </a:rPr>
                <a:t>To build a useful macroeconomic model, we need a model that indicates what determines total supply and total demand for the economy and how total demand and total supply interact at the macroeconomic level. We call this the </a:t>
              </a:r>
              <a:r>
                <a:rPr lang="en-US" sz="2000" b="1" dirty="0">
                  <a:solidFill>
                    <a:schemeClr val="bg1"/>
                  </a:solidFill>
                </a:rPr>
                <a:t>aggregate demand/aggregate supply (AD/AS) model</a:t>
              </a:r>
              <a:r>
                <a:rPr lang="en-US" sz="2000" dirty="0">
                  <a:solidFill>
                    <a:schemeClr val="bg1"/>
                  </a:solidFill>
                </a:rPr>
                <a:t>. </a:t>
              </a:r>
            </a:p>
          </p:txBody>
        </p:sp>
      </p:grpSp>
      <p:pic>
        <p:nvPicPr>
          <p:cNvPr id="7" name="Picture 6" descr="A graph of an aggregate supply curve with real GDP in billions of constant dollars on the x-axis and price level on the y-axis">
            <a:extLst>
              <a:ext uri="{FF2B5EF4-FFF2-40B4-BE49-F238E27FC236}">
                <a16:creationId xmlns:a16="http://schemas.microsoft.com/office/drawing/2014/main" id="{DD05BFD2-9055-49E1-9964-9D9479F0E070}"/>
              </a:ext>
            </a:extLst>
          </p:cNvPr>
          <p:cNvPicPr>
            <a:picLocks noChangeAspect="1"/>
          </p:cNvPicPr>
          <p:nvPr/>
        </p:nvPicPr>
        <p:blipFill>
          <a:blip r:embed="rId5"/>
          <a:stretch>
            <a:fillRect/>
          </a:stretch>
        </p:blipFill>
        <p:spPr>
          <a:xfrm>
            <a:off x="3608047" y="3049243"/>
            <a:ext cx="4577453" cy="3571953"/>
          </a:xfrm>
          <a:prstGeom prst="rect">
            <a:avLst/>
          </a:prstGeom>
        </p:spPr>
      </p:pic>
    </p:spTree>
    <p:extLst>
      <p:ext uri="{BB962C8B-B14F-4D97-AF65-F5344CB8AC3E}">
        <p14:creationId xmlns:p14="http://schemas.microsoft.com/office/powerpoint/2010/main" val="42672133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The Aggregate Supply Curve and Potential GDP</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2066922" y="1580912"/>
            <a:ext cx="8058154" cy="806935"/>
            <a:chOff x="542923" y="1736761"/>
            <a:chExt cx="8058154" cy="806935"/>
          </a:xfrm>
          <a:solidFill>
            <a:srgbClr val="627981"/>
          </a:solidFill>
        </p:grpSpPr>
        <p:sp>
          <p:nvSpPr>
            <p:cNvPr id="9" name="Rectangle 8"/>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0" name="TextBox 9"/>
            <p:cNvSpPr txBox="1"/>
            <p:nvPr/>
          </p:nvSpPr>
          <p:spPr>
            <a:xfrm>
              <a:off x="633045" y="178803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For businesses, profits are determined by the prices of outputs and inputs, such as labor and raw materials.</a:t>
              </a:r>
            </a:p>
          </p:txBody>
        </p:sp>
      </p:grpSp>
      <p:grpSp>
        <p:nvGrpSpPr>
          <p:cNvPr id="20" name="Group 19"/>
          <p:cNvGrpSpPr/>
          <p:nvPr/>
        </p:nvGrpSpPr>
        <p:grpSpPr>
          <a:xfrm>
            <a:off x="2066922" y="2472264"/>
            <a:ext cx="8058154" cy="806935"/>
            <a:chOff x="542923" y="1736761"/>
            <a:chExt cx="8058154" cy="806935"/>
          </a:xfrm>
          <a:solidFill>
            <a:srgbClr val="627981"/>
          </a:solidFill>
        </p:grpSpPr>
        <p:sp>
          <p:nvSpPr>
            <p:cNvPr id="21" name="Rectangle 20"/>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2" name="TextBox 21"/>
            <p:cNvSpPr txBox="1"/>
            <p:nvPr/>
          </p:nvSpPr>
          <p:spPr>
            <a:xfrm>
              <a:off x="633045" y="1775406"/>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Businesses make decisions about what quantity to supply based on the profits they expect to earn.</a:t>
              </a:r>
            </a:p>
          </p:txBody>
        </p:sp>
      </p:grpSp>
      <p:grpSp>
        <p:nvGrpSpPr>
          <p:cNvPr id="23" name="Group 22"/>
          <p:cNvGrpSpPr/>
          <p:nvPr/>
        </p:nvGrpSpPr>
        <p:grpSpPr>
          <a:xfrm>
            <a:off x="2066922" y="3361170"/>
            <a:ext cx="8058154" cy="806935"/>
            <a:chOff x="542923" y="1736761"/>
            <a:chExt cx="8058154" cy="806935"/>
          </a:xfrm>
          <a:solidFill>
            <a:srgbClr val="627981"/>
          </a:solidFill>
        </p:grpSpPr>
        <p:sp>
          <p:nvSpPr>
            <p:cNvPr id="24" name="Rectangle 23"/>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5" name="TextBox 24"/>
            <p:cNvSpPr txBox="1"/>
            <p:nvPr/>
          </p:nvSpPr>
          <p:spPr>
            <a:xfrm>
              <a:off x="633045" y="1793091"/>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b="1" dirty="0">
                  <a:solidFill>
                    <a:schemeClr val="bg1"/>
                  </a:solidFill>
                </a:rPr>
                <a:t>Aggregate supply (AS) </a:t>
              </a:r>
              <a:r>
                <a:rPr lang="en-US" sz="2000" dirty="0">
                  <a:solidFill>
                    <a:schemeClr val="bg1"/>
                  </a:solidFill>
                </a:rPr>
                <a:t>refers to the total quantity of output (i.e. real GDP) firms will produce and sell.</a:t>
              </a:r>
            </a:p>
          </p:txBody>
        </p:sp>
      </p:grpSp>
      <p:grpSp>
        <p:nvGrpSpPr>
          <p:cNvPr id="27" name="Group 26"/>
          <p:cNvGrpSpPr/>
          <p:nvPr/>
        </p:nvGrpSpPr>
        <p:grpSpPr>
          <a:xfrm>
            <a:off x="2066922" y="4250116"/>
            <a:ext cx="8058154" cy="806935"/>
            <a:chOff x="542923" y="1736761"/>
            <a:chExt cx="8058154" cy="806935"/>
          </a:xfrm>
          <a:solidFill>
            <a:srgbClr val="627981"/>
          </a:solidFill>
        </p:grpSpPr>
        <p:sp>
          <p:nvSpPr>
            <p:cNvPr id="28" name="Rectangle 27"/>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9" name="TextBox 28"/>
            <p:cNvSpPr txBox="1"/>
            <p:nvPr/>
          </p:nvSpPr>
          <p:spPr>
            <a:xfrm>
              <a:off x="633045" y="1788100"/>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a:t>
              </a:r>
              <a:r>
                <a:rPr lang="en-US" sz="2000" b="1" dirty="0">
                  <a:solidFill>
                    <a:schemeClr val="bg1"/>
                  </a:solidFill>
                </a:rPr>
                <a:t>aggregate supply curve </a:t>
              </a:r>
              <a:r>
                <a:rPr lang="en-US" sz="2000" dirty="0">
                  <a:solidFill>
                    <a:schemeClr val="bg1"/>
                  </a:solidFill>
                </a:rPr>
                <a:t>shows the total quantity of output that firms will produce and sell at each price level.</a:t>
              </a:r>
            </a:p>
          </p:txBody>
        </p:sp>
      </p:grpSp>
    </p:spTree>
    <p:extLst>
      <p:ext uri="{BB962C8B-B14F-4D97-AF65-F5344CB8AC3E}">
        <p14:creationId xmlns:p14="http://schemas.microsoft.com/office/powerpoint/2010/main" val="3154629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Aggregate Supply Curve</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841316" y="1585304"/>
            <a:ext cx="4349644" cy="4536163"/>
            <a:chOff x="542923" y="1736761"/>
            <a:chExt cx="8058154" cy="806935"/>
          </a:xfrm>
          <a:solidFill>
            <a:srgbClr val="627981"/>
          </a:solidFill>
        </p:grpSpPr>
        <p:sp>
          <p:nvSpPr>
            <p:cNvPr id="9" name="Rectangle 8"/>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0" name="TextBox 9"/>
            <p:cNvSpPr txBox="1"/>
            <p:nvPr/>
          </p:nvSpPr>
          <p:spPr>
            <a:xfrm>
              <a:off x="633045" y="1788032"/>
              <a:ext cx="7807571" cy="673427"/>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Horizontal axis: real GDP, or the level of GDP adjusted for inflation</a:t>
              </a:r>
            </a:p>
            <a:p>
              <a:pPr marL="342900" indent="-342900">
                <a:buFont typeface="Arial" panose="020B0604020202020204" pitchFamily="34" charset="0"/>
                <a:buChar char="•"/>
              </a:pPr>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Vertical axis: price level, or the average prices of all goods and services produced in the economy</a:t>
              </a:r>
            </a:p>
            <a:p>
              <a:pPr marL="342900" indent="-342900">
                <a:buFont typeface="Arial" panose="020B0604020202020204" pitchFamily="34" charset="0"/>
                <a:buChar char="•"/>
              </a:pPr>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As the price level rises, real GDP rises because the price level is for final goods and services, not intermediate goods and services or production inputs.</a:t>
              </a:r>
            </a:p>
          </p:txBody>
        </p:sp>
      </p:grpSp>
      <p:pic>
        <p:nvPicPr>
          <p:cNvPr id="12" name="Picture 11" descr="A graph of an aggregate supply curve with real GDP in billions of constant dollars on the x-axis and price level on the y-axis">
            <a:extLst>
              <a:ext uri="{FF2B5EF4-FFF2-40B4-BE49-F238E27FC236}">
                <a16:creationId xmlns:a16="http://schemas.microsoft.com/office/drawing/2014/main" id="{7C622BFC-00F1-4866-932D-1D3EB2834654}"/>
              </a:ext>
            </a:extLst>
          </p:cNvPr>
          <p:cNvPicPr>
            <a:picLocks noChangeAspect="1"/>
          </p:cNvPicPr>
          <p:nvPr/>
        </p:nvPicPr>
        <p:blipFill>
          <a:blip r:embed="rId3"/>
          <a:stretch>
            <a:fillRect/>
          </a:stretch>
        </p:blipFill>
        <p:spPr>
          <a:xfrm>
            <a:off x="5613830" y="1731609"/>
            <a:ext cx="5438106" cy="4243552"/>
          </a:xfrm>
          <a:prstGeom prst="rect">
            <a:avLst/>
          </a:prstGeom>
        </p:spPr>
      </p:pic>
    </p:spTree>
    <p:extLst>
      <p:ext uri="{BB962C8B-B14F-4D97-AF65-F5344CB8AC3E}">
        <p14:creationId xmlns:p14="http://schemas.microsoft.com/office/powerpoint/2010/main" val="42008388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Aggregate Supply Curve</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841316" y="1585304"/>
            <a:ext cx="4349644" cy="4536163"/>
            <a:chOff x="542923" y="1736761"/>
            <a:chExt cx="8058154" cy="806935"/>
          </a:xfrm>
          <a:solidFill>
            <a:srgbClr val="627981"/>
          </a:solidFill>
        </p:grpSpPr>
        <p:sp>
          <p:nvSpPr>
            <p:cNvPr id="9" name="Rectangle 8"/>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0" name="TextBox 9"/>
            <p:cNvSpPr txBox="1"/>
            <p:nvPr/>
          </p:nvSpPr>
          <p:spPr>
            <a:xfrm>
              <a:off x="633045" y="1788032"/>
              <a:ext cx="7807571" cy="728177"/>
            </a:xfrm>
            <a:prstGeom prst="rect">
              <a:avLst/>
            </a:prstGeom>
            <a:grpFill/>
          </p:spPr>
          <p:txBody>
            <a:bodyPr wrap="square" rtlCol="0">
              <a:spAutoFit/>
            </a:bodyPr>
            <a:lstStyle/>
            <a:p>
              <a:pPr marL="342900" indent="-342900">
                <a:buFont typeface="Arial" panose="020B0604020202020204" pitchFamily="34" charset="0"/>
                <a:buChar char="•"/>
              </a:pPr>
              <a:r>
                <a:rPr lang="en-US" sz="2000" b="1" dirty="0">
                  <a:solidFill>
                    <a:schemeClr val="bg1"/>
                  </a:solidFill>
                </a:rPr>
                <a:t>The aggregate supply curve </a:t>
              </a:r>
              <a:r>
                <a:rPr lang="en-US" sz="2000" dirty="0">
                  <a:solidFill>
                    <a:schemeClr val="bg1"/>
                  </a:solidFill>
                </a:rPr>
                <a:t>shows a positive short-run relationship between price level and real GDP.</a:t>
              </a:r>
            </a:p>
            <a:p>
              <a:endParaRPr lang="en-US" sz="2000" dirty="0">
                <a:solidFill>
                  <a:schemeClr val="bg1"/>
                </a:solidFill>
              </a:endParaRPr>
            </a:p>
            <a:p>
              <a:pPr marL="342900" indent="-342900">
                <a:buFont typeface="Arial" panose="020B0604020202020204" pitchFamily="34" charset="0"/>
                <a:buChar char="•"/>
              </a:pPr>
              <a:r>
                <a:rPr lang="en-US" sz="2000" b="1" dirty="0">
                  <a:solidFill>
                    <a:schemeClr val="bg1"/>
                  </a:solidFill>
                </a:rPr>
                <a:t>Potential GDP</a:t>
              </a:r>
              <a:r>
                <a:rPr lang="en-US" sz="2000" dirty="0">
                  <a:solidFill>
                    <a:schemeClr val="bg1"/>
                  </a:solidFill>
                </a:rPr>
                <a:t> or </a:t>
              </a:r>
              <a:r>
                <a:rPr lang="en-US" sz="2000" b="1" dirty="0">
                  <a:solidFill>
                    <a:schemeClr val="bg1"/>
                  </a:solidFill>
                </a:rPr>
                <a:t>long-run aggregate supply (</a:t>
              </a:r>
              <a:r>
                <a:rPr lang="en-US" sz="2000" b="1" i="1" dirty="0">
                  <a:solidFill>
                    <a:schemeClr val="bg1"/>
                  </a:solidFill>
                </a:rPr>
                <a:t>LRAS</a:t>
              </a:r>
              <a:r>
                <a:rPr lang="en-US" sz="2000" b="1" dirty="0">
                  <a:solidFill>
                    <a:schemeClr val="bg1"/>
                  </a:solidFill>
                </a:rPr>
                <a:t>) curve</a:t>
              </a:r>
              <a:r>
                <a:rPr lang="en-US" sz="2000" dirty="0">
                  <a:solidFill>
                    <a:schemeClr val="bg1"/>
                  </a:solidFill>
                </a:rPr>
                <a:t>: maximum amount of real GDP an economy can produce by fully employing its existing levels of labor, physical capital, technology, and legal institutions; shows no relationship between price level of output and real GDP in the long run</a:t>
              </a:r>
            </a:p>
          </p:txBody>
        </p:sp>
      </p:grpSp>
      <p:pic>
        <p:nvPicPr>
          <p:cNvPr id="12" name="Picture 11" descr="A graph of an aggregate supply curve with real GDP in billions of constant dollars on the x-axis and price level on the y-axis">
            <a:extLst>
              <a:ext uri="{FF2B5EF4-FFF2-40B4-BE49-F238E27FC236}">
                <a16:creationId xmlns:a16="http://schemas.microsoft.com/office/drawing/2014/main" id="{FB5AC2DD-40F2-49CC-B11F-7F766F6D714A}"/>
              </a:ext>
            </a:extLst>
          </p:cNvPr>
          <p:cNvPicPr>
            <a:picLocks noChangeAspect="1"/>
          </p:cNvPicPr>
          <p:nvPr/>
        </p:nvPicPr>
        <p:blipFill>
          <a:blip r:embed="rId3"/>
          <a:stretch>
            <a:fillRect/>
          </a:stretch>
        </p:blipFill>
        <p:spPr>
          <a:xfrm>
            <a:off x="5616257" y="1731977"/>
            <a:ext cx="5437163" cy="4242816"/>
          </a:xfrm>
          <a:prstGeom prst="rect">
            <a:avLst/>
          </a:prstGeom>
        </p:spPr>
      </p:pic>
    </p:spTree>
    <p:extLst>
      <p:ext uri="{BB962C8B-B14F-4D97-AF65-F5344CB8AC3E}">
        <p14:creationId xmlns:p14="http://schemas.microsoft.com/office/powerpoint/2010/main" val="7394950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latin typeface="Century Gothic" panose="020B0502020202020204" pitchFamily="34" charset="0"/>
              </a:rPr>
              <a:t>Leftward Portion of the </a:t>
            </a:r>
            <a:r>
              <a:rPr lang="en-US" sz="3000" i="1" dirty="0">
                <a:latin typeface="Century Gothic" panose="020B0502020202020204" pitchFamily="34" charset="0"/>
              </a:rPr>
              <a:t>AS</a:t>
            </a:r>
            <a:r>
              <a:rPr lang="en-US" sz="3000" dirty="0">
                <a:latin typeface="Century Gothic" panose="020B0502020202020204" pitchFamily="34" charset="0"/>
              </a:rPr>
              <a:t> Curve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2066922" y="1580912"/>
            <a:ext cx="8058154" cy="806935"/>
            <a:chOff x="542923" y="1736761"/>
            <a:chExt cx="8058154" cy="806935"/>
          </a:xfrm>
          <a:solidFill>
            <a:srgbClr val="627981"/>
          </a:solidFill>
        </p:grpSpPr>
        <p:sp>
          <p:nvSpPr>
            <p:cNvPr id="9" name="Rectangle 8"/>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0" name="TextBox 9"/>
            <p:cNvSpPr txBox="1"/>
            <p:nvPr/>
          </p:nvSpPr>
          <p:spPr>
            <a:xfrm>
              <a:off x="633045" y="178803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At the far left of the </a:t>
              </a:r>
              <a:r>
                <a:rPr lang="en-US" sz="2000" i="1" dirty="0">
                  <a:solidFill>
                    <a:schemeClr val="bg1"/>
                  </a:solidFill>
                </a:rPr>
                <a:t>AS</a:t>
              </a:r>
              <a:r>
                <a:rPr lang="en-US" sz="2000" dirty="0">
                  <a:solidFill>
                    <a:schemeClr val="bg1"/>
                  </a:solidFill>
                </a:rPr>
                <a:t> curve, the level of output in the economy is far below potential GDP.</a:t>
              </a:r>
            </a:p>
          </p:txBody>
        </p:sp>
      </p:grpSp>
      <p:grpSp>
        <p:nvGrpSpPr>
          <p:cNvPr id="20" name="Group 19"/>
          <p:cNvGrpSpPr/>
          <p:nvPr/>
        </p:nvGrpSpPr>
        <p:grpSpPr>
          <a:xfrm>
            <a:off x="2066922" y="2472264"/>
            <a:ext cx="8058154" cy="806935"/>
            <a:chOff x="542923" y="1736761"/>
            <a:chExt cx="8058154" cy="806935"/>
          </a:xfrm>
          <a:solidFill>
            <a:srgbClr val="627981"/>
          </a:solidFill>
        </p:grpSpPr>
        <p:sp>
          <p:nvSpPr>
            <p:cNvPr id="21" name="Rectangle 20"/>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2" name="TextBox 21"/>
            <p:cNvSpPr txBox="1"/>
            <p:nvPr/>
          </p:nvSpPr>
          <p:spPr>
            <a:xfrm>
              <a:off x="633045" y="1775406"/>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At these relatively low levels of output, levels of unemployment are high, and many factories have shut down or are running part-time.</a:t>
              </a:r>
            </a:p>
          </p:txBody>
        </p:sp>
      </p:grpSp>
      <p:grpSp>
        <p:nvGrpSpPr>
          <p:cNvPr id="23" name="Group 22"/>
          <p:cNvGrpSpPr/>
          <p:nvPr/>
        </p:nvGrpSpPr>
        <p:grpSpPr>
          <a:xfrm>
            <a:off x="2066922" y="3361170"/>
            <a:ext cx="8058154" cy="1071993"/>
            <a:chOff x="542923" y="1736761"/>
            <a:chExt cx="8058154" cy="1071993"/>
          </a:xfrm>
          <a:solidFill>
            <a:srgbClr val="627981"/>
          </a:solidFill>
        </p:grpSpPr>
        <p:sp>
          <p:nvSpPr>
            <p:cNvPr id="24" name="Rectangle 23"/>
            <p:cNvSpPr/>
            <p:nvPr/>
          </p:nvSpPr>
          <p:spPr>
            <a:xfrm>
              <a:off x="542923" y="1736761"/>
              <a:ext cx="8058154" cy="107199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5" name="TextBox 24"/>
            <p:cNvSpPr txBox="1"/>
            <p:nvPr/>
          </p:nvSpPr>
          <p:spPr>
            <a:xfrm>
              <a:off x="633045" y="1745793"/>
              <a:ext cx="7807571" cy="1015663"/>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 this situation, a relatively small increase in the prices of the outputs that businesses sell (while assuming no rise in input prices) can encourage a considerable surge in the quantity of aggregate supply.</a:t>
              </a:r>
            </a:p>
          </p:txBody>
        </p:sp>
      </p:grpSp>
    </p:spTree>
    <p:extLst>
      <p:ext uri="{BB962C8B-B14F-4D97-AF65-F5344CB8AC3E}">
        <p14:creationId xmlns:p14="http://schemas.microsoft.com/office/powerpoint/2010/main" val="424371309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latin typeface="Century Gothic" panose="020B0502020202020204" pitchFamily="34" charset="0"/>
              </a:rPr>
              <a:t>Rightward Portion of the </a:t>
            </a:r>
            <a:r>
              <a:rPr lang="en-US" sz="3000" i="1" dirty="0">
                <a:latin typeface="Century Gothic" panose="020B0502020202020204" pitchFamily="34" charset="0"/>
              </a:rPr>
              <a:t>AS</a:t>
            </a:r>
            <a:r>
              <a:rPr lang="en-US" sz="3000" dirty="0">
                <a:latin typeface="Century Gothic" panose="020B0502020202020204" pitchFamily="34" charset="0"/>
              </a:rPr>
              <a:t> Curve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2066922" y="1580912"/>
            <a:ext cx="8058154" cy="806935"/>
            <a:chOff x="542923" y="1736761"/>
            <a:chExt cx="8058154" cy="806935"/>
          </a:xfrm>
          <a:solidFill>
            <a:srgbClr val="627981"/>
          </a:solidFill>
        </p:grpSpPr>
        <p:sp>
          <p:nvSpPr>
            <p:cNvPr id="9" name="Rectangle 8"/>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0" name="TextBox 9"/>
            <p:cNvSpPr txBox="1"/>
            <p:nvPr/>
          </p:nvSpPr>
          <p:spPr>
            <a:xfrm>
              <a:off x="633045" y="1940173"/>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At the far right of the </a:t>
              </a:r>
              <a:r>
                <a:rPr lang="en-US" sz="2000" i="1" dirty="0">
                  <a:solidFill>
                    <a:schemeClr val="bg1"/>
                  </a:solidFill>
                </a:rPr>
                <a:t>AS</a:t>
              </a:r>
              <a:r>
                <a:rPr lang="en-US" sz="2000" dirty="0">
                  <a:solidFill>
                    <a:schemeClr val="bg1"/>
                  </a:solidFill>
                </a:rPr>
                <a:t> curve, the curve becomes nearly vertical.</a:t>
              </a:r>
            </a:p>
          </p:txBody>
        </p:sp>
      </p:grpSp>
      <p:grpSp>
        <p:nvGrpSpPr>
          <p:cNvPr id="20" name="Group 19"/>
          <p:cNvGrpSpPr/>
          <p:nvPr/>
        </p:nvGrpSpPr>
        <p:grpSpPr>
          <a:xfrm>
            <a:off x="2066922" y="2472264"/>
            <a:ext cx="8058154" cy="806935"/>
            <a:chOff x="542923" y="1736761"/>
            <a:chExt cx="8058154" cy="806935"/>
          </a:xfrm>
          <a:solidFill>
            <a:srgbClr val="627981"/>
          </a:solidFill>
        </p:grpSpPr>
        <p:sp>
          <p:nvSpPr>
            <p:cNvPr id="21" name="Rectangle 20"/>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2" name="TextBox 21"/>
            <p:cNvSpPr txBox="1"/>
            <p:nvPr/>
          </p:nvSpPr>
          <p:spPr>
            <a:xfrm>
              <a:off x="633045" y="1775406"/>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At this quantity, higher prices for outputs cannot encourage additional output.</a:t>
              </a:r>
            </a:p>
          </p:txBody>
        </p:sp>
      </p:grpSp>
      <p:grpSp>
        <p:nvGrpSpPr>
          <p:cNvPr id="23" name="Group 22"/>
          <p:cNvGrpSpPr/>
          <p:nvPr/>
        </p:nvGrpSpPr>
        <p:grpSpPr>
          <a:xfrm>
            <a:off x="2066922" y="3361170"/>
            <a:ext cx="8058154" cy="806935"/>
            <a:chOff x="542923" y="1736761"/>
            <a:chExt cx="8058154" cy="1071993"/>
          </a:xfrm>
          <a:solidFill>
            <a:srgbClr val="627981"/>
          </a:solidFill>
        </p:grpSpPr>
        <p:sp>
          <p:nvSpPr>
            <p:cNvPr id="24" name="Rectangle 23"/>
            <p:cNvSpPr/>
            <p:nvPr/>
          </p:nvSpPr>
          <p:spPr>
            <a:xfrm>
              <a:off x="542923" y="1736761"/>
              <a:ext cx="8058154" cy="107199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5" name="TextBox 24"/>
            <p:cNvSpPr txBox="1"/>
            <p:nvPr/>
          </p:nvSpPr>
          <p:spPr>
            <a:xfrm>
              <a:off x="633045" y="180745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Even if firms want to expand output, the inputs of labor and machinery in the economy are fully employed.</a:t>
              </a:r>
            </a:p>
          </p:txBody>
        </p:sp>
      </p:grpSp>
      <p:grpSp>
        <p:nvGrpSpPr>
          <p:cNvPr id="13" name="Group 12">
            <a:extLst>
              <a:ext uri="{FF2B5EF4-FFF2-40B4-BE49-F238E27FC236}">
                <a16:creationId xmlns:a16="http://schemas.microsoft.com/office/drawing/2014/main" id="{7DD47B41-BEEE-4C88-A0C6-5A45C85FC8E7}"/>
              </a:ext>
            </a:extLst>
          </p:cNvPr>
          <p:cNvGrpSpPr/>
          <p:nvPr/>
        </p:nvGrpSpPr>
        <p:grpSpPr>
          <a:xfrm>
            <a:off x="2066922" y="4259228"/>
            <a:ext cx="8058154" cy="806935"/>
            <a:chOff x="542923" y="1736761"/>
            <a:chExt cx="8058154" cy="1071993"/>
          </a:xfrm>
          <a:solidFill>
            <a:srgbClr val="627981"/>
          </a:solidFill>
        </p:grpSpPr>
        <p:sp>
          <p:nvSpPr>
            <p:cNvPr id="14" name="Rectangle 13">
              <a:extLst>
                <a:ext uri="{FF2B5EF4-FFF2-40B4-BE49-F238E27FC236}">
                  <a16:creationId xmlns:a16="http://schemas.microsoft.com/office/drawing/2014/main" id="{12BA5804-F443-45B8-A305-BBA25FA28722}"/>
                </a:ext>
              </a:extLst>
            </p:cNvPr>
            <p:cNvSpPr/>
            <p:nvPr/>
          </p:nvSpPr>
          <p:spPr>
            <a:xfrm>
              <a:off x="542923" y="1736761"/>
              <a:ext cx="8058154" cy="107199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5" name="TextBox 14">
              <a:extLst>
                <a:ext uri="{FF2B5EF4-FFF2-40B4-BE49-F238E27FC236}">
                  <a16:creationId xmlns:a16="http://schemas.microsoft.com/office/drawing/2014/main" id="{E92888D0-4F58-47F9-9D23-38AB3CDB81D8}"/>
                </a:ext>
              </a:extLst>
            </p:cNvPr>
            <p:cNvSpPr txBox="1"/>
            <p:nvPr/>
          </p:nvSpPr>
          <p:spPr>
            <a:xfrm>
              <a:off x="633045" y="1808628"/>
              <a:ext cx="7807571" cy="940409"/>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At potential GDP, machines and factories are running at capacity, and the unemployment rate is relatively low.</a:t>
              </a:r>
            </a:p>
          </p:txBody>
        </p:sp>
      </p:grpSp>
      <p:grpSp>
        <p:nvGrpSpPr>
          <p:cNvPr id="16" name="Group 15">
            <a:extLst>
              <a:ext uri="{FF2B5EF4-FFF2-40B4-BE49-F238E27FC236}">
                <a16:creationId xmlns:a16="http://schemas.microsoft.com/office/drawing/2014/main" id="{76FF2394-B8CF-4F28-84D8-8800D586B73D}"/>
              </a:ext>
            </a:extLst>
          </p:cNvPr>
          <p:cNvGrpSpPr/>
          <p:nvPr/>
        </p:nvGrpSpPr>
        <p:grpSpPr>
          <a:xfrm>
            <a:off x="2066922" y="5157286"/>
            <a:ext cx="8058154" cy="806935"/>
            <a:chOff x="542923" y="1736761"/>
            <a:chExt cx="8058154" cy="1071993"/>
          </a:xfrm>
          <a:solidFill>
            <a:srgbClr val="627981"/>
          </a:solidFill>
        </p:grpSpPr>
        <p:sp>
          <p:nvSpPr>
            <p:cNvPr id="17" name="Rectangle 16">
              <a:extLst>
                <a:ext uri="{FF2B5EF4-FFF2-40B4-BE49-F238E27FC236}">
                  <a16:creationId xmlns:a16="http://schemas.microsoft.com/office/drawing/2014/main" id="{DD8BFED5-7D56-4615-96E3-C8445535662E}"/>
                </a:ext>
              </a:extLst>
            </p:cNvPr>
            <p:cNvSpPr/>
            <p:nvPr/>
          </p:nvSpPr>
          <p:spPr>
            <a:xfrm>
              <a:off x="542923" y="1736761"/>
              <a:ext cx="8058154" cy="107199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8" name="TextBox 17">
              <a:extLst>
                <a:ext uri="{FF2B5EF4-FFF2-40B4-BE49-F238E27FC236}">
                  <a16:creationId xmlns:a16="http://schemas.microsoft.com/office/drawing/2014/main" id="{A8CD15EB-6876-4CC2-892F-FE28AAFC5407}"/>
                </a:ext>
              </a:extLst>
            </p:cNvPr>
            <p:cNvSpPr txBox="1"/>
            <p:nvPr/>
          </p:nvSpPr>
          <p:spPr>
            <a:xfrm>
              <a:off x="633045" y="1808628"/>
              <a:ext cx="7807571" cy="940409"/>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For this reason, potential GDP is sometimes also called </a:t>
              </a:r>
              <a:r>
                <a:rPr lang="en-US" sz="2000" b="1" dirty="0">
                  <a:solidFill>
                    <a:schemeClr val="bg1"/>
                  </a:solidFill>
                </a:rPr>
                <a:t>full-employment GDP</a:t>
              </a:r>
              <a:r>
                <a:rPr lang="en-US" sz="2000" dirty="0">
                  <a:solidFill>
                    <a:schemeClr val="bg1"/>
                  </a:solidFill>
                </a:rPr>
                <a:t>. </a:t>
              </a:r>
            </a:p>
          </p:txBody>
        </p:sp>
      </p:grpSp>
    </p:spTree>
    <p:extLst>
      <p:ext uri="{BB962C8B-B14F-4D97-AF65-F5344CB8AC3E}">
        <p14:creationId xmlns:p14="http://schemas.microsoft.com/office/powerpoint/2010/main" val="3499962726"/>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2647</TotalTime>
  <Words>2334</Words>
  <Application>Microsoft Office PowerPoint</Application>
  <PresentationFormat>Widescreen</PresentationFormat>
  <Paragraphs>157</Paragraphs>
  <Slides>17</Slides>
  <Notes>14</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17</vt:i4>
      </vt:variant>
    </vt:vector>
  </HeadingPairs>
  <TitlesOfParts>
    <vt:vector size="23" baseType="lpstr">
      <vt:lpstr>Arial</vt:lpstr>
      <vt:lpstr>Calibri</vt:lpstr>
      <vt:lpstr>Calibri Light</vt:lpstr>
      <vt:lpstr>Century Gothic</vt:lpstr>
      <vt:lpstr>Office Theme</vt:lpstr>
      <vt:lpstr>Equation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Chelsie Messenger</dc:creator>
  <cp:lastModifiedBy>Sarah Claus</cp:lastModifiedBy>
  <cp:revision>165</cp:revision>
  <dcterms:created xsi:type="dcterms:W3CDTF">2014-11-06T15:36:04Z</dcterms:created>
  <dcterms:modified xsi:type="dcterms:W3CDTF">2022-01-17T21:21:24Z</dcterms:modified>
</cp:coreProperties>
</file>