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5"/>
  </p:notesMasterIdLst>
  <p:sldIdLst>
    <p:sldId id="293" r:id="rId2"/>
    <p:sldId id="351" r:id="rId3"/>
    <p:sldId id="348" r:id="rId4"/>
    <p:sldId id="365" r:id="rId5"/>
    <p:sldId id="374" r:id="rId6"/>
    <p:sldId id="375" r:id="rId7"/>
    <p:sldId id="376" r:id="rId8"/>
    <p:sldId id="368" r:id="rId9"/>
    <p:sldId id="356" r:id="rId10"/>
    <p:sldId id="377" r:id="rId11"/>
    <p:sldId id="378" r:id="rId12"/>
    <p:sldId id="373" r:id="rId13"/>
    <p:sldId id="34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7384" autoAdjust="0"/>
  </p:normalViewPr>
  <p:slideViewPr>
    <p:cSldViewPr snapToGrid="0">
      <p:cViewPr varScale="1">
        <p:scale>
          <a:sx n="111" d="100"/>
          <a:sy n="111" d="100"/>
        </p:scale>
        <p:origin x="27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4DBA28-0747-4C6E-8AEF-9E591025E60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AFBDBD-15E5-438F-8B53-79DF7CA45A41}" type="slidenum">
              <a:rPr lang="en-US" smtClean="0"/>
              <a:t>‹#›</a:t>
            </a:fld>
            <a:endParaRPr lang="en-US"/>
          </a:p>
        </p:txBody>
      </p:sp>
    </p:spTree>
    <p:extLst>
      <p:ext uri="{BB962C8B-B14F-4D97-AF65-F5344CB8AC3E}">
        <p14:creationId xmlns:p14="http://schemas.microsoft.com/office/powerpoint/2010/main" val="4155636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original equilibrium in the aggregate supply/aggregate demand (AD/AS) diagram will shift to a new equilibrium if the AS or AD curve shifts. This lesson discusses two of the most important factors that can lead to shifts of the AS curve: productivity growth and changes in input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2</a:t>
            </a:fld>
            <a:endParaRPr lang="en-US"/>
          </a:p>
        </p:txBody>
      </p:sp>
    </p:spTree>
    <p:extLst>
      <p:ext uri="{BB962C8B-B14F-4D97-AF65-F5344CB8AC3E}">
        <p14:creationId xmlns:p14="http://schemas.microsoft.com/office/powerpoint/2010/main" val="651318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growth is the most important factor that shifts the AS curve in the long run. Productivity: how much output can be produced with a given quantity of labor; one measure: output per worker (GDP per capita). Over time, productivity grows so that the same quantity of labor can produce more output. Historically, real growth in GDP per capita in an advanced economy like the U.S. has averaged about 2–3% per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3</a:t>
            </a:fld>
            <a:endParaRPr lang="en-US"/>
          </a:p>
        </p:txBody>
      </p:sp>
    </p:spTree>
    <p:extLst>
      <p:ext uri="{BB962C8B-B14F-4D97-AF65-F5344CB8AC3E}">
        <p14:creationId xmlns:p14="http://schemas.microsoft.com/office/powerpoint/2010/main" val="1794558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productivity shifts the short-run aggregate supply (SRAS) curve to the right. With improved productivity, businesses can produce a greater quantity of output at every price level. With increased productivity, workers can produce more GDP. Full employment corresponds to a higher level of GDP, so the long-run aggregate supply (LRAS) curve, also shifts to the right.</a:t>
            </a:r>
          </a:p>
        </p:txBody>
      </p:sp>
      <p:sp>
        <p:nvSpPr>
          <p:cNvPr id="4" name="Slide Number Placeholder 3"/>
          <p:cNvSpPr>
            <a:spLocks noGrp="1"/>
          </p:cNvSpPr>
          <p:nvPr>
            <p:ph type="sldNum" sz="quarter" idx="5"/>
          </p:nvPr>
        </p:nvSpPr>
        <p:spPr/>
        <p:txBody>
          <a:bodyPr/>
          <a:lstStyle/>
          <a:p>
            <a:fld id="{5EAFBDBD-15E5-438F-8B53-79DF7CA45A41}" type="slidenum">
              <a:rPr lang="en-US" smtClean="0"/>
              <a:t>4</a:t>
            </a:fld>
            <a:endParaRPr lang="en-US"/>
          </a:p>
        </p:txBody>
      </p:sp>
    </p:spTree>
    <p:extLst>
      <p:ext uri="{BB962C8B-B14F-4D97-AF65-F5344CB8AC3E}">
        <p14:creationId xmlns:p14="http://schemas.microsoft.com/office/powerpoint/2010/main" val="474255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aggregate demand remains unchanged, a rightward shift of the SRAS curve will result in greater real GDP and downward pressure on the price level. If the shift of the SRAS curve is from gains in productivity growth, the effect will be relatively small over a few months or even years. A nation’s production possibility frontier is fixed in the short run but shifts right in the long run.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5</a:t>
            </a:fld>
            <a:endParaRPr lang="en-US"/>
          </a:p>
        </p:txBody>
      </p:sp>
    </p:spTree>
    <p:extLst>
      <p:ext uri="{BB962C8B-B14F-4D97-AF65-F5344CB8AC3E}">
        <p14:creationId xmlns:p14="http://schemas.microsoft.com/office/powerpoint/2010/main" val="1346699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prices for inputs used across the entire economy have a macroeconomic impact on aggregate supply. Examples of widely used inputs include labor and energy products. Increases in the prices of such inputs will cause the SRAS curve to shift left. This means that at each price level for outputs, a higher price for inputs will discourage production.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6</a:t>
            </a:fld>
            <a:endParaRPr lang="en-US"/>
          </a:p>
        </p:txBody>
      </p:sp>
    </p:spTree>
    <p:extLst>
      <p:ext uri="{BB962C8B-B14F-4D97-AF65-F5344CB8AC3E}">
        <p14:creationId xmlns:p14="http://schemas.microsoft.com/office/powerpoint/2010/main" val="336289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7</a:t>
            </a:fld>
            <a:endParaRPr lang="en-US"/>
          </a:p>
        </p:txBody>
      </p:sp>
    </p:spTree>
    <p:extLst>
      <p:ext uri="{BB962C8B-B14F-4D97-AF65-F5344CB8AC3E}">
        <p14:creationId xmlns:p14="http://schemas.microsoft.com/office/powerpoint/2010/main" val="35714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decline in the price of a key input like oil will shift the SRAS curve right, providing an incentive for more production at every price level. For example, from 1985 to 1986, the average price of crude oil fell by almost half, from $24 a barrel to $12. Two other key inputs that may shift the SRAS curve are the cost of labor (wages) and the cost of imported goods used as inputs. In these cases, too, the lesson is that lower prices for inputs cause SRAS to shift right, while higher prices cause it to shift back to the left.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8</a:t>
            </a:fld>
            <a:endParaRPr lang="en-US"/>
          </a:p>
        </p:txBody>
      </p:sp>
    </p:spTree>
    <p:extLst>
      <p:ext uri="{BB962C8B-B14F-4D97-AF65-F5344CB8AC3E}">
        <p14:creationId xmlns:p14="http://schemas.microsoft.com/office/powerpoint/2010/main" val="843037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10</a:t>
            </a:fld>
            <a:endParaRPr lang="en-US"/>
          </a:p>
        </p:txBody>
      </p:sp>
    </p:spTree>
    <p:extLst>
      <p:ext uri="{BB962C8B-B14F-4D97-AF65-F5344CB8AC3E}">
        <p14:creationId xmlns:p14="http://schemas.microsoft.com/office/powerpoint/2010/main" val="2866783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a:p>
            <a:r>
              <a:rPr lang="en-US" dirty="0"/>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11</a:t>
            </a:fld>
            <a:endParaRPr lang="en-US"/>
          </a:p>
        </p:txBody>
      </p:sp>
    </p:spTree>
    <p:extLst>
      <p:ext uri="{BB962C8B-B14F-4D97-AF65-F5344CB8AC3E}">
        <p14:creationId xmlns:p14="http://schemas.microsoft.com/office/powerpoint/2010/main" val="3284755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Shifts in Aggregate Supply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C18EA02-811B-4A26-88B0-14B9D6F1C329}"/>
              </a:ext>
            </a:extLst>
          </p:cNvPr>
          <p:cNvSpPr txBox="1"/>
          <p:nvPr/>
        </p:nvSpPr>
        <p:spPr>
          <a:xfrm>
            <a:off x="6774545" y="4069812"/>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3" y="1496944"/>
            <a:ext cx="9273061" cy="1323399"/>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If the government decided to provide health insurance for all citizens, regardless of age, how would this likely affect aggregate supply, output, and prices?</a:t>
            </a:r>
          </a:p>
          <a:p>
            <a:pPr marR="0" lvl="0" algn="ctr" rtl="0">
              <a:spcBef>
                <a:spcPts val="0"/>
              </a:spcBef>
              <a:spcAft>
                <a:spcPts val="0"/>
              </a:spcAft>
            </a:pPr>
            <a:endParaRPr sz="2000" b="0" dirty="0">
              <a:solidFill>
                <a:schemeClr val="dk1"/>
              </a:solidFill>
              <a:latin typeface="Calibri"/>
              <a:ea typeface="Calibri"/>
              <a:cs typeface="Calibri"/>
              <a:sym typeface="Calibri"/>
            </a:endParaRPr>
          </a:p>
        </p:txBody>
      </p:sp>
      <p:pic>
        <p:nvPicPr>
          <p:cNvPr id="5" name="Picture 4" descr="Medical stethoscope on top of a stack of papers">
            <a:extLst>
              <a:ext uri="{FF2B5EF4-FFF2-40B4-BE49-F238E27FC236}">
                <a16:creationId xmlns:a16="http://schemas.microsoft.com/office/drawing/2014/main" id="{582B6BAC-4269-4EB5-A21E-4494AFEB4F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76644" y="3168274"/>
            <a:ext cx="4838700" cy="3225800"/>
          </a:xfrm>
          <a:prstGeom prst="rect">
            <a:avLst/>
          </a:prstGeom>
        </p:spPr>
      </p:pic>
    </p:spTree>
    <p:extLst>
      <p:ext uri="{BB962C8B-B14F-4D97-AF65-F5344CB8AC3E}">
        <p14:creationId xmlns:p14="http://schemas.microsoft.com/office/powerpoint/2010/main" val="4264342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5" y="1631317"/>
            <a:ext cx="9273061" cy="2862282"/>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If the government decided to provide health insurance for all citizens, regardless of age, how would this likely affect aggregate supply, output, and prices?</a:t>
            </a:r>
          </a:p>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a:p>
            <a:pPr marR="0" lvl="0" algn="ctr"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4146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7" y="1530946"/>
            <a:ext cx="9273061" cy="4708941"/>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aggregate demand/aggregate supply (AD/AS) diagram shows how aggregate demand and aggregate supply interact.</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b="0" dirty="0">
                <a:solidFill>
                  <a:schemeClr val="bg1"/>
                </a:solidFill>
                <a:latin typeface="Calibri"/>
                <a:ea typeface="Calibri"/>
                <a:cs typeface="Calibri"/>
                <a:sym typeface="Calibri"/>
              </a:rPr>
              <a:t>The intersection of the </a:t>
            </a:r>
            <a:r>
              <a:rPr lang="en-US" sz="2000" b="0" i="1" dirty="0">
                <a:solidFill>
                  <a:schemeClr val="bg1"/>
                </a:solidFill>
                <a:latin typeface="Calibri"/>
                <a:ea typeface="Calibri"/>
                <a:cs typeface="Calibri"/>
                <a:sym typeface="Calibri"/>
              </a:rPr>
              <a:t>AD</a:t>
            </a:r>
            <a:r>
              <a:rPr lang="en-US" sz="2000" b="0" dirty="0">
                <a:solidFill>
                  <a:schemeClr val="bg1"/>
                </a:solidFill>
                <a:latin typeface="Calibri"/>
                <a:ea typeface="Calibri"/>
                <a:cs typeface="Calibri"/>
                <a:sym typeface="Calibri"/>
              </a:rPr>
              <a:t> and </a:t>
            </a:r>
            <a:r>
              <a:rPr lang="en-US" sz="2000" b="0" i="1" dirty="0">
                <a:solidFill>
                  <a:schemeClr val="bg1"/>
                </a:solidFill>
                <a:latin typeface="Calibri"/>
                <a:ea typeface="Calibri"/>
                <a:cs typeface="Calibri"/>
                <a:sym typeface="Calibri"/>
              </a:rPr>
              <a:t>AS</a:t>
            </a:r>
            <a:r>
              <a:rPr lang="en-US" sz="2000" b="0" dirty="0">
                <a:solidFill>
                  <a:schemeClr val="bg1"/>
                </a:solidFill>
                <a:latin typeface="Calibri"/>
                <a:ea typeface="Calibri"/>
                <a:cs typeface="Calibri"/>
                <a:sym typeface="Calibri"/>
              </a:rPr>
              <a:t> curves shows the equilibrium output and price level in the economy. </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aggregate supply curve will shift right as productivity increases.</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If the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curve shifts left, stagflation occurs, which is the combination of lower output, higher unemployment, and higher inflation.</a:t>
            </a:r>
          </a:p>
          <a:p>
            <a:pPr marL="342900" marR="0" lvl="0" indent="-342900" algn="l" rtl="0">
              <a:spcBef>
                <a:spcPts val="0"/>
              </a:spcBef>
              <a:spcAft>
                <a:spcPts val="0"/>
              </a:spcAft>
              <a:buFont typeface="Arial" panose="020B0604020202020204" pitchFamily="34" charset="0"/>
              <a:buChar char="•"/>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If </a:t>
            </a:r>
            <a:r>
              <a:rPr lang="en-US" sz="2000" i="1" dirty="0">
                <a:solidFill>
                  <a:schemeClr val="bg1"/>
                </a:solidFill>
                <a:latin typeface="Calibri"/>
                <a:ea typeface="Calibri"/>
                <a:cs typeface="Calibri"/>
                <a:sym typeface="Calibri"/>
              </a:rPr>
              <a:t>AS </a:t>
            </a:r>
            <a:r>
              <a:rPr lang="en-US" sz="2000" dirty="0">
                <a:solidFill>
                  <a:schemeClr val="bg1"/>
                </a:solidFill>
                <a:latin typeface="Calibri"/>
                <a:ea typeface="Calibri"/>
                <a:cs typeface="Calibri"/>
                <a:sym typeface="Calibri"/>
              </a:rPr>
              <a:t>shifts right, a combination of lower inflation, higher output, and lower unemployment is possible.</a:t>
            </a:r>
          </a:p>
          <a:p>
            <a:pPr marR="0" lvl="0" algn="l"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217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F5F4CC42-ABC1-4744-8DB9-FF3DF41F04C7}"/>
              </a:ext>
            </a:extLst>
          </p:cNvPr>
          <p:cNvGrpSpPr/>
          <p:nvPr/>
        </p:nvGrpSpPr>
        <p:grpSpPr>
          <a:xfrm>
            <a:off x="2066922" y="158091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0B3CA59E-8194-47C8-9B1C-8CF8001B08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2ADB5CA-C464-4573-986C-DED7E288B05C}"/>
                </a:ext>
              </a:extLst>
            </p:cNvPr>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original equilibrium in the aggregate supply/aggregate demand diagram will shift to a new equilibrium if the AS or AD curve shifts.</a:t>
              </a:r>
            </a:p>
          </p:txBody>
        </p:sp>
      </p:grpSp>
      <p:grpSp>
        <p:nvGrpSpPr>
          <p:cNvPr id="29" name="Group 28">
            <a:extLst>
              <a:ext uri="{FF2B5EF4-FFF2-40B4-BE49-F238E27FC236}">
                <a16:creationId xmlns:a16="http://schemas.microsoft.com/office/drawing/2014/main" id="{7D39DC32-9097-471B-B1DE-9C3C7E799281}"/>
              </a:ext>
            </a:extLst>
          </p:cNvPr>
          <p:cNvGrpSpPr/>
          <p:nvPr/>
        </p:nvGrpSpPr>
        <p:grpSpPr>
          <a:xfrm>
            <a:off x="2066922" y="247117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914D4F11-96D2-4E3F-9D95-580D52FE02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00BD63F1-B17B-4276-92AA-EDDD1DA3DA16}"/>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lesson discusses two important factors that can lead to shifts of the AS curve: productivity growth and changes in input prices.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3" y="1816267"/>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Over time, productivity grows so that the same quantity of labor can produce more output.</a:t>
              </a:r>
            </a:p>
          </p:txBody>
        </p:sp>
      </p:grpSp>
      <p:grpSp>
        <p:nvGrpSpPr>
          <p:cNvPr id="31" name="Group 30"/>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5" y="1813614"/>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Productivity is how much output can be produced with a given quantity of labor. One measure is output per worker (GDP per capita).</a:t>
              </a:r>
            </a:p>
          </p:txBody>
        </p:sp>
      </p:grpSp>
      <p:grpSp>
        <p:nvGrpSpPr>
          <p:cNvPr id="34" name="Group 33"/>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Productivity growth is the most important factor that shifts the </a:t>
              </a:r>
              <a:r>
                <a:rPr lang="en-US" sz="2000" i="1" dirty="0">
                  <a:solidFill>
                    <a:schemeClr val="bg1"/>
                  </a:solidFill>
                </a:rPr>
                <a:t>AS</a:t>
              </a:r>
              <a:r>
                <a:rPr lang="en-US" sz="2000" dirty="0">
                  <a:solidFill>
                    <a:schemeClr val="bg1"/>
                  </a:solidFill>
                </a:rPr>
                <a:t> curve in the long run.</a:t>
              </a:r>
            </a:p>
          </p:txBody>
        </p:sp>
      </p:grpSp>
      <p:grpSp>
        <p:nvGrpSpPr>
          <p:cNvPr id="15" name="Group 14">
            <a:extLst>
              <a:ext uri="{FF2B5EF4-FFF2-40B4-BE49-F238E27FC236}">
                <a16:creationId xmlns:a16="http://schemas.microsoft.com/office/drawing/2014/main" id="{47EAB2A8-F5EA-FB48-BC0F-59169C68BC55}"/>
              </a:ext>
            </a:extLst>
          </p:cNvPr>
          <p:cNvGrpSpPr/>
          <p:nvPr/>
        </p:nvGrpSpPr>
        <p:grpSpPr>
          <a:xfrm>
            <a:off x="2063076" y="4599472"/>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Historically, real growth in GDP per capita in an advanced economy like the U.S. has averaged about 2%</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3% per year.</a:t>
              </a:r>
            </a:p>
          </p:txBody>
        </p:sp>
      </p:grpSp>
    </p:spTree>
    <p:extLst>
      <p:ext uri="{BB962C8B-B14F-4D97-AF65-F5344CB8AC3E}">
        <p14:creationId xmlns:p14="http://schemas.microsoft.com/office/powerpoint/2010/main" val="400894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401205"/>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Higher productivity shifts the short-run aggregate supply (</a:t>
            </a:r>
            <a:r>
              <a:rPr lang="en-US" sz="2000" i="1" dirty="0">
                <a:solidFill>
                  <a:schemeClr val="bg1"/>
                </a:solidFill>
              </a:rPr>
              <a:t>SRAS</a:t>
            </a:r>
            <a:r>
              <a:rPr lang="en-US" sz="2000" dirty="0">
                <a:solidFill>
                  <a:schemeClr val="bg1"/>
                </a:solidFill>
              </a:rPr>
              <a:t>) curve to the right.</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With improved productivity, businesses can produce a greater quantity of output at every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Full employment corresponds to a higher level of GDP, so the long-run aggregate supply (</a:t>
            </a:r>
            <a:r>
              <a:rPr lang="en-US" sz="2000" i="1" dirty="0">
                <a:solidFill>
                  <a:schemeClr val="bg1"/>
                </a:solidFill>
              </a:rPr>
              <a:t>LRAS</a:t>
            </a:r>
            <a:r>
              <a:rPr lang="en-US" sz="2000" dirty="0">
                <a:solidFill>
                  <a:schemeClr val="bg1"/>
                </a:solidFill>
              </a:rPr>
              <a:t>) curve also shifts to the right.</a:t>
            </a:r>
          </a:p>
          <a:p>
            <a:endParaRPr lang="en-US" sz="2000" dirty="0">
              <a:solidFill>
                <a:schemeClr val="bg1"/>
              </a:solidFill>
            </a:endParaRPr>
          </a:p>
        </p:txBody>
      </p:sp>
      <p:pic>
        <p:nvPicPr>
          <p:cNvPr id="6" name="Picture 5"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1DE07F79-D429-41AC-A75E-6759B24F27C8}"/>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273659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If aggregate demand remains unchanged, a rightward shift of the </a:t>
            </a:r>
            <a:r>
              <a:rPr lang="en-US" sz="2000" i="1" dirty="0">
                <a:solidFill>
                  <a:schemeClr val="bg1"/>
                </a:solidFill>
              </a:rPr>
              <a:t>SRAS</a:t>
            </a:r>
            <a:r>
              <a:rPr lang="en-US" sz="2000" dirty="0">
                <a:solidFill>
                  <a:schemeClr val="bg1"/>
                </a:solidFill>
              </a:rPr>
              <a:t> curve will result in greater real GDP and downward pressure on the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If the shift of the </a:t>
            </a:r>
            <a:r>
              <a:rPr lang="en-US" sz="2000" i="1" dirty="0">
                <a:solidFill>
                  <a:schemeClr val="bg1"/>
                </a:solidFill>
              </a:rPr>
              <a:t>SRAS</a:t>
            </a:r>
            <a:r>
              <a:rPr lang="en-US" sz="2000" dirty="0">
                <a:solidFill>
                  <a:schemeClr val="bg1"/>
                </a:solidFill>
              </a:rPr>
              <a:t> curve is from gains in productivity growth, the effect will be relatively small over a few months or even years.</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A nation’s production possibility frontier is fixed in the short run but shifts right in the long run.</a:t>
            </a:r>
          </a:p>
          <a:p>
            <a:endParaRPr lang="en-US" sz="2000" dirty="0">
              <a:solidFill>
                <a:schemeClr val="bg1"/>
              </a:solidFill>
            </a:endParaRPr>
          </a:p>
        </p:txBody>
      </p:sp>
      <p:pic>
        <p:nvPicPr>
          <p:cNvPr id="10" name="Picture 9"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7541C235-A791-49C4-8875-66B3D8C20841}"/>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1155681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cxnSp>
        <p:nvCxnSpPr>
          <p:cNvPr id="55" name="Straight Connector 54"/>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3" y="1801704"/>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Increases in the prices of such inputs will cause the </a:t>
              </a:r>
              <a:r>
                <a:rPr lang="en-US" sz="2000" i="1" dirty="0">
                  <a:solidFill>
                    <a:schemeClr val="bg1"/>
                  </a:solidFill>
                </a:rPr>
                <a:t>SRAS</a:t>
              </a:r>
              <a:r>
                <a:rPr lang="en-US" sz="2000" dirty="0">
                  <a:solidFill>
                    <a:schemeClr val="bg1"/>
                  </a:solidFill>
                </a:rPr>
                <a:t> curve to shift left.</a:t>
              </a:r>
            </a:p>
          </p:txBody>
        </p:sp>
      </p:grpSp>
      <p:grpSp>
        <p:nvGrpSpPr>
          <p:cNvPr id="31" name="Group 30"/>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3" y="1945899"/>
              <a:ext cx="7807571" cy="3823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of widely used inputs include labor and energy products.</a:t>
              </a:r>
            </a:p>
          </p:txBody>
        </p:sp>
      </p:grpSp>
      <p:grpSp>
        <p:nvGrpSpPr>
          <p:cNvPr id="34" name="Group 33"/>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prices for inputs used across the entire economy have a macroeconomic impact on aggregate supply.</a:t>
              </a:r>
            </a:p>
          </p:txBody>
        </p:sp>
      </p:grpSp>
      <p:grpSp>
        <p:nvGrpSpPr>
          <p:cNvPr id="15" name="Group 14">
            <a:extLst>
              <a:ext uri="{FF2B5EF4-FFF2-40B4-BE49-F238E27FC236}">
                <a16:creationId xmlns:a16="http://schemas.microsoft.com/office/drawing/2014/main" id="{47EAB2A8-F5EA-FB48-BC0F-59169C68BC55}"/>
              </a:ext>
            </a:extLst>
          </p:cNvPr>
          <p:cNvGrpSpPr/>
          <p:nvPr/>
        </p:nvGrpSpPr>
        <p:grpSpPr>
          <a:xfrm>
            <a:off x="2063076" y="4599473"/>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means that at each price level for outputs, a higher price for inputs will discourage production.</a:t>
              </a:r>
            </a:p>
          </p:txBody>
        </p:sp>
      </p:grpSp>
    </p:spTree>
    <p:extLst>
      <p:ext uri="{BB962C8B-B14F-4D97-AF65-F5344CB8AC3E}">
        <p14:creationId xmlns:p14="http://schemas.microsoft.com/office/powerpoint/2010/main" val="2064561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The increased input price level moves the equilibrium to the left, as the </a:t>
            </a:r>
            <a:r>
              <a:rPr lang="en-US" sz="2000" i="1" dirty="0">
                <a:solidFill>
                  <a:schemeClr val="bg1"/>
                </a:solidFill>
              </a:rPr>
              <a:t>SRAS</a:t>
            </a:r>
            <a:r>
              <a:rPr lang="en-US" sz="2000" dirty="0">
                <a:solidFill>
                  <a:schemeClr val="bg1"/>
                </a:solidFill>
              </a:rPr>
              <a:t> curve moves to the left.</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This will have bad effects: reduced GDP or recession, higher unemployment, and an inflated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For example, in the 1970s, this pattern of a leftward shift of </a:t>
            </a:r>
            <a:r>
              <a:rPr lang="en-US" sz="2000" i="1" dirty="0">
                <a:solidFill>
                  <a:schemeClr val="bg1"/>
                </a:solidFill>
              </a:rPr>
              <a:t>SRAS</a:t>
            </a:r>
            <a:r>
              <a:rPr lang="en-US" sz="2000" dirty="0">
                <a:solidFill>
                  <a:schemeClr val="bg1"/>
                </a:solidFill>
              </a:rPr>
              <a:t> leading to a stagnant economy with high unemployment and inflation was nicknamed </a:t>
            </a:r>
            <a:r>
              <a:rPr lang="en-US" sz="2000" b="1" dirty="0">
                <a:solidFill>
                  <a:schemeClr val="bg1"/>
                </a:solidFill>
              </a:rPr>
              <a:t>stagflation</a:t>
            </a:r>
            <a:r>
              <a:rPr lang="en-US" sz="2000" dirty="0">
                <a:solidFill>
                  <a:schemeClr val="bg1"/>
                </a:solidFill>
              </a:rPr>
              <a:t>.</a:t>
            </a:r>
          </a:p>
          <a:p>
            <a:endParaRPr lang="en-US" sz="2000" dirty="0">
              <a:solidFill>
                <a:schemeClr val="bg1"/>
              </a:solidFill>
            </a:endParaRPr>
          </a:p>
        </p:txBody>
      </p:sp>
      <p:pic>
        <p:nvPicPr>
          <p:cNvPr id="6" name="Picture 5" descr="A graph with real GDP on the x-axis and price level on the y-axis that shows the effects of higher prices for key inputs with different long-run aggregate supply curves and an aggregate demand curve">
            <a:extLst>
              <a:ext uri="{FF2B5EF4-FFF2-40B4-BE49-F238E27FC236}">
                <a16:creationId xmlns:a16="http://schemas.microsoft.com/office/drawing/2014/main" id="{C7D21A14-7EF6-4090-AE1E-2FC4189FFEDA}"/>
              </a:ext>
            </a:extLst>
          </p:cNvPr>
          <p:cNvPicPr>
            <a:picLocks noChangeAspect="1"/>
          </p:cNvPicPr>
          <p:nvPr/>
        </p:nvPicPr>
        <p:blipFill>
          <a:blip r:embed="rId3"/>
          <a:stretch>
            <a:fillRect/>
          </a:stretch>
        </p:blipFill>
        <p:spPr>
          <a:xfrm>
            <a:off x="6933663" y="1516915"/>
            <a:ext cx="4077637" cy="4939637"/>
          </a:xfrm>
          <a:prstGeom prst="rect">
            <a:avLst/>
          </a:prstGeom>
        </p:spPr>
      </p:pic>
    </p:spTree>
    <p:extLst>
      <p:ext uri="{BB962C8B-B14F-4D97-AF65-F5344CB8AC3E}">
        <p14:creationId xmlns:p14="http://schemas.microsoft.com/office/powerpoint/2010/main" val="190660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467691"/>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2066923" y="1826962"/>
            <a:ext cx="8058154" cy="855308"/>
            <a:chOff x="542923" y="1736761"/>
            <a:chExt cx="8058154" cy="806935"/>
          </a:xfrm>
          <a:solidFill>
            <a:srgbClr val="62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the price of a key input like oil will shift the </a:t>
              </a:r>
              <a:r>
                <a:rPr lang="en-US" sz="2000" i="1" dirty="0">
                  <a:solidFill>
                    <a:schemeClr val="bg1"/>
                  </a:solidFill>
                </a:rPr>
                <a:t>SRAS</a:t>
              </a:r>
              <a:r>
                <a:rPr lang="en-US" sz="2000" dirty="0">
                  <a:solidFill>
                    <a:schemeClr val="bg1"/>
                  </a:solidFill>
                </a:rPr>
                <a:t> curve right, providing an incentive for more production at every price level.</a:t>
              </a:r>
            </a:p>
          </p:txBody>
        </p:sp>
      </p:grpSp>
      <p:grpSp>
        <p:nvGrpSpPr>
          <p:cNvPr id="18" name="Group 17">
            <a:extLst>
              <a:ext uri="{FF2B5EF4-FFF2-40B4-BE49-F238E27FC236}">
                <a16:creationId xmlns:a16="http://schemas.microsoft.com/office/drawing/2014/main" id="{C2DE4663-47E9-4A26-A837-091294744FD0}"/>
              </a:ext>
            </a:extLst>
          </p:cNvPr>
          <p:cNvGrpSpPr/>
          <p:nvPr/>
        </p:nvGrpSpPr>
        <p:grpSpPr>
          <a:xfrm>
            <a:off x="2066923" y="2793011"/>
            <a:ext cx="8058154" cy="855308"/>
            <a:chOff x="542923" y="1736761"/>
            <a:chExt cx="8058154" cy="806935"/>
          </a:xfrm>
          <a:solidFill>
            <a:srgbClr val="627981"/>
          </a:solidFill>
        </p:grpSpPr>
        <p:sp>
          <p:nvSpPr>
            <p:cNvPr id="19" name="Rectangle 18">
              <a:extLst>
                <a:ext uri="{FF2B5EF4-FFF2-40B4-BE49-F238E27FC236}">
                  <a16:creationId xmlns:a16="http://schemas.microsoft.com/office/drawing/2014/main" id="{12082095-9171-4F27-B637-00E8CC6A59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AE1BD3C7-38DC-403F-911D-F00F28CF95FD}"/>
                </a:ext>
              </a:extLst>
            </p:cNvPr>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from 1985 to 1986, the average price of crude oil fell by almost half, from $24 a barrel to $12.</a:t>
              </a:r>
            </a:p>
          </p:txBody>
        </p:sp>
      </p:grpSp>
      <p:grpSp>
        <p:nvGrpSpPr>
          <p:cNvPr id="21" name="Group 20">
            <a:extLst>
              <a:ext uri="{FF2B5EF4-FFF2-40B4-BE49-F238E27FC236}">
                <a16:creationId xmlns:a16="http://schemas.microsoft.com/office/drawing/2014/main" id="{16F47F56-4521-4C8D-9FBC-D4FC714BB1A3}"/>
              </a:ext>
            </a:extLst>
          </p:cNvPr>
          <p:cNvGrpSpPr/>
          <p:nvPr/>
        </p:nvGrpSpPr>
        <p:grpSpPr>
          <a:xfrm>
            <a:off x="2066923" y="3748077"/>
            <a:ext cx="8058154" cy="855308"/>
            <a:chOff x="542923" y="1736761"/>
            <a:chExt cx="8058154" cy="806935"/>
          </a:xfrm>
          <a:solidFill>
            <a:srgbClr val="627981"/>
          </a:solidFill>
        </p:grpSpPr>
        <p:sp>
          <p:nvSpPr>
            <p:cNvPr id="22" name="Rectangle 21">
              <a:extLst>
                <a:ext uri="{FF2B5EF4-FFF2-40B4-BE49-F238E27FC236}">
                  <a16:creationId xmlns:a16="http://schemas.microsoft.com/office/drawing/2014/main" id="{7FB3352A-D146-4202-9C67-495DD14417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BE736E-A8CE-459C-BE03-705E443E9259}"/>
                </a:ext>
              </a:extLst>
            </p:cNvPr>
            <p:cNvSpPr txBox="1"/>
            <p:nvPr/>
          </p:nvSpPr>
          <p:spPr>
            <a:xfrm>
              <a:off x="633042" y="1809004"/>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Two other key inputs that may shift the </a:t>
              </a:r>
              <a:r>
                <a:rPr lang="en-US" sz="2000" i="1" dirty="0">
                  <a:solidFill>
                    <a:schemeClr val="bg1"/>
                  </a:solidFill>
                </a:rPr>
                <a:t>SRAS</a:t>
              </a:r>
              <a:r>
                <a:rPr lang="en-US" sz="2000" dirty="0">
                  <a:solidFill>
                    <a:schemeClr val="bg1"/>
                  </a:solidFill>
                </a:rPr>
                <a:t> curve are the cost of labor (wages) and the cost of imported goods used as inputs.</a:t>
              </a:r>
            </a:p>
          </p:txBody>
        </p:sp>
      </p:grpSp>
      <p:grpSp>
        <p:nvGrpSpPr>
          <p:cNvPr id="28" name="Group 27">
            <a:extLst>
              <a:ext uri="{FF2B5EF4-FFF2-40B4-BE49-F238E27FC236}">
                <a16:creationId xmlns:a16="http://schemas.microsoft.com/office/drawing/2014/main" id="{6F42A9DE-B1AB-4C39-AE11-37E10FE6B0D2}"/>
              </a:ext>
            </a:extLst>
          </p:cNvPr>
          <p:cNvGrpSpPr/>
          <p:nvPr/>
        </p:nvGrpSpPr>
        <p:grpSpPr>
          <a:xfrm>
            <a:off x="2066922" y="4703143"/>
            <a:ext cx="8058154" cy="855308"/>
            <a:chOff x="542923" y="1736761"/>
            <a:chExt cx="8058154" cy="806935"/>
          </a:xfrm>
          <a:solidFill>
            <a:srgbClr val="627981"/>
          </a:solidFill>
        </p:grpSpPr>
        <p:sp>
          <p:nvSpPr>
            <p:cNvPr id="29" name="Rectangle 28">
              <a:extLst>
                <a:ext uri="{FF2B5EF4-FFF2-40B4-BE49-F238E27FC236}">
                  <a16:creationId xmlns:a16="http://schemas.microsoft.com/office/drawing/2014/main" id="{893E63F9-70FC-4352-B572-9375297A24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984AB4E-46E0-4A67-9750-EFA42006704A}"/>
                </a:ext>
              </a:extLst>
            </p:cNvPr>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these cases, too, the lesson is that lower prices for inputs cause </a:t>
              </a:r>
              <a:r>
                <a:rPr lang="en-US" sz="2000" i="1" dirty="0">
                  <a:solidFill>
                    <a:schemeClr val="bg1"/>
                  </a:solidFill>
                </a:rPr>
                <a:t>SRAS</a:t>
              </a:r>
              <a:r>
                <a:rPr lang="en-US" sz="2000" dirty="0">
                  <a:solidFill>
                    <a:schemeClr val="bg1"/>
                  </a:solidFill>
                </a:rPr>
                <a:t> to shift right, while higher prices cause it to shift back to the left.</a:t>
              </a:r>
            </a:p>
          </p:txBody>
        </p:sp>
      </p:grpSp>
    </p:spTree>
    <p:extLst>
      <p:ext uri="{BB962C8B-B14F-4D97-AF65-F5344CB8AC3E}">
        <p14:creationId xmlns:p14="http://schemas.microsoft.com/office/powerpoint/2010/main" val="896854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Other Supply Shocks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1"/>
            <a:ext cx="8429626" cy="3395744"/>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or</a:t>
                </a:r>
                <a:endParaRPr lang="en-US" sz="4400" b="1" dirty="0">
                  <a:solidFill>
                    <a:schemeClr val="bg1"/>
                  </a:solidFill>
                </a:endParaRPr>
              </a:p>
            </p:txBody>
          </p:sp>
        </p:grpSp>
        <p:sp>
          <p:nvSpPr>
            <p:cNvPr id="11" name="TextBox 10"/>
            <p:cNvSpPr txBox="1"/>
            <p:nvPr/>
          </p:nvSpPr>
          <p:spPr>
            <a:xfrm>
              <a:off x="732740" y="2059654"/>
              <a:ext cx="3325552" cy="652642"/>
            </a:xfrm>
            <a:prstGeom prst="rect">
              <a:avLst/>
            </a:prstGeom>
            <a:grpFill/>
          </p:spPr>
          <p:txBody>
            <a:bodyPr wrap="square" rtlCol="0" anchor="ctr">
              <a:spAutoFit/>
            </a:bodyPr>
            <a:lstStyle/>
            <a:p>
              <a:pPr algn="ctr">
                <a:lnSpc>
                  <a:spcPct val="150000"/>
                </a:lnSpc>
              </a:pPr>
              <a:r>
                <a:rPr lang="en-US" sz="2800" dirty="0">
                  <a:solidFill>
                    <a:schemeClr val="bg1"/>
                  </a:solidFill>
                </a:rPr>
                <a:t>Input Goods</a:t>
              </a:r>
            </a:p>
          </p:txBody>
        </p:sp>
        <p:sp>
          <p:nvSpPr>
            <p:cNvPr id="12" name="TextBox 11"/>
            <p:cNvSpPr txBox="1"/>
            <p:nvPr/>
          </p:nvSpPr>
          <p:spPr>
            <a:xfrm>
              <a:off x="5057479" y="2059654"/>
              <a:ext cx="3325552" cy="652642"/>
            </a:xfrm>
            <a:prstGeom prst="rect">
              <a:avLst/>
            </a:prstGeom>
            <a:grpFill/>
          </p:spPr>
          <p:txBody>
            <a:bodyPr wrap="square" rtlCol="0" anchor="ctr">
              <a:spAutoFit/>
            </a:bodyPr>
            <a:lstStyle/>
            <a:p>
              <a:pPr algn="ctr">
                <a:lnSpc>
                  <a:spcPct val="150000"/>
                </a:lnSpc>
              </a:pPr>
              <a:r>
                <a:rPr lang="en-US" sz="2800" dirty="0">
                  <a:solidFill>
                    <a:schemeClr val="bg1"/>
                  </a:solidFill>
                </a:rPr>
                <a:t>Labor Market</a:t>
              </a:r>
            </a:p>
          </p:txBody>
        </p:sp>
      </p:grpSp>
      <p:sp>
        <p:nvSpPr>
          <p:cNvPr id="3" name="TextBox 2">
            <a:extLst>
              <a:ext uri="{FF2B5EF4-FFF2-40B4-BE49-F238E27FC236}">
                <a16:creationId xmlns:a16="http://schemas.microsoft.com/office/drawing/2014/main" id="{83DDB990-0E0C-4F44-A185-1D95C3ADF5A8}"/>
              </a:ext>
            </a:extLst>
          </p:cNvPr>
          <p:cNvSpPr txBox="1"/>
          <p:nvPr/>
        </p:nvSpPr>
        <p:spPr>
          <a:xfrm>
            <a:off x="2171563" y="2634497"/>
            <a:ext cx="3473616" cy="1938992"/>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Example: an unexpected early freeze could destroy crops and that shock would shift the </a:t>
            </a:r>
            <a:r>
              <a:rPr lang="en-US" sz="2000" i="1" dirty="0">
                <a:solidFill>
                  <a:schemeClr val="bg1"/>
                </a:solidFill>
              </a:rPr>
              <a:t>AS</a:t>
            </a:r>
            <a:r>
              <a:rPr lang="en-US" sz="2000" dirty="0">
                <a:solidFill>
                  <a:schemeClr val="bg1"/>
                </a:solidFill>
              </a:rPr>
              <a:t> curve to the left; fewer crops available at any given price</a:t>
            </a:r>
          </a:p>
        </p:txBody>
      </p:sp>
      <p:sp>
        <p:nvSpPr>
          <p:cNvPr id="14" name="TextBox 13">
            <a:extLst>
              <a:ext uri="{FF2B5EF4-FFF2-40B4-BE49-F238E27FC236}">
                <a16:creationId xmlns:a16="http://schemas.microsoft.com/office/drawing/2014/main" id="{2E7240FD-6866-D24C-AF6F-7151F4B507DA}"/>
              </a:ext>
            </a:extLst>
          </p:cNvPr>
          <p:cNvSpPr txBox="1"/>
          <p:nvPr/>
        </p:nvSpPr>
        <p:spPr>
          <a:xfrm>
            <a:off x="6448361" y="2634497"/>
            <a:ext cx="3862452" cy="1631216"/>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Example: an overseas war that requires a large number of workers to cease their ordinary production to go fight; both </a:t>
            </a:r>
            <a:r>
              <a:rPr lang="en-US" sz="2000" i="1" dirty="0">
                <a:solidFill>
                  <a:schemeClr val="bg1"/>
                </a:solidFill>
              </a:rPr>
              <a:t>SRAS </a:t>
            </a:r>
            <a:r>
              <a:rPr lang="en-US" sz="2000" dirty="0">
                <a:solidFill>
                  <a:schemeClr val="bg1"/>
                </a:solidFill>
              </a:rPr>
              <a:t>and </a:t>
            </a:r>
            <a:r>
              <a:rPr lang="en-US" sz="2000" i="1" dirty="0">
                <a:solidFill>
                  <a:schemeClr val="bg1"/>
                </a:solidFill>
              </a:rPr>
              <a:t>LRAS</a:t>
            </a:r>
            <a:r>
              <a:rPr lang="en-US" sz="2000" dirty="0">
                <a:solidFill>
                  <a:schemeClr val="bg1"/>
                </a:solidFill>
              </a:rPr>
              <a:t> would shift left</a:t>
            </a:r>
          </a:p>
        </p:txBody>
      </p:sp>
    </p:spTree>
    <p:extLst>
      <p:ext uri="{BB962C8B-B14F-4D97-AF65-F5344CB8AC3E}">
        <p14:creationId xmlns:p14="http://schemas.microsoft.com/office/powerpoint/2010/main" val="23929559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2567</TotalTime>
  <Words>1459</Words>
  <Application>Microsoft Office PowerPoint</Application>
  <PresentationFormat>Widescreen</PresentationFormat>
  <Paragraphs>108</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151</cp:revision>
  <dcterms:created xsi:type="dcterms:W3CDTF">2014-11-06T15:36:04Z</dcterms:created>
  <dcterms:modified xsi:type="dcterms:W3CDTF">2022-01-17T21:22:09Z</dcterms:modified>
</cp:coreProperties>
</file>