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80" r:id="rId3"/>
    <p:sldId id="258" r:id="rId4"/>
    <p:sldId id="381" r:id="rId5"/>
    <p:sldId id="382" r:id="rId6"/>
    <p:sldId id="369" r:id="rId7"/>
    <p:sldId id="377" r:id="rId8"/>
    <p:sldId id="383" r:id="rId9"/>
    <p:sldId id="384" r:id="rId10"/>
    <p:sldId id="378" r:id="rId11"/>
    <p:sldId id="379" r:id="rId12"/>
    <p:sldId id="376"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41" autoAdjust="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U.S. is predominantly a market economy, but the government still plays a very significant role. Keynes recognized that a large government budget could be a powerful tool in terms of its influence over aggregate demand. </a:t>
            </a:r>
            <a:r>
              <a:rPr lang="en-US" sz="12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r>
              <a:rPr lang="en-US" dirty="0"/>
              <a:t>. Keynes stated that during extreme times, like deep recessions, only the government had the means to move aggregate demand.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14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Export expenditures add to AD while import expenditures subtract from AD. The level of demand for a nation's exports is heavily affected by the economic climate of the importing countries. Relative prices of goods in domestic and international markets can also affect exports and imports.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0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569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Keynesian perspective holds that firms only produce output if they are expecting it to sell. Real GDP is determined by how much demand there is in an economy. </a:t>
            </a:r>
            <a:r>
              <a:rPr lang="en-US" sz="1200" dirty="0">
                <a:solidFill>
                  <a:schemeClr val="lt1"/>
                </a:solidFill>
                <a:latin typeface="Calibri"/>
                <a:ea typeface="Calibri"/>
                <a:cs typeface="Calibri"/>
                <a:sym typeface="Calibri"/>
              </a:rPr>
              <a:t>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decreases, there will be a </a:t>
            </a:r>
            <a:r>
              <a:rPr lang="en-US" sz="1200" b="1" dirty="0">
                <a:solidFill>
                  <a:schemeClr val="lt1"/>
                </a:solidFill>
                <a:latin typeface="Calibri"/>
                <a:ea typeface="Calibri"/>
                <a:cs typeface="Calibri"/>
                <a:sym typeface="Calibri"/>
              </a:rPr>
              <a:t>recessionary gap</a:t>
            </a:r>
            <a:r>
              <a:rPr lang="en-US" sz="1200" dirty="0">
                <a:solidFill>
                  <a:schemeClr val="lt1"/>
                </a:solidFill>
                <a:latin typeface="Calibri"/>
                <a:ea typeface="Calibri"/>
                <a:cs typeface="Calibri"/>
                <a:sym typeface="Calibri"/>
              </a:rPr>
              <a:t>, where the equilibrium is below potential GDP. Keynes believed the economy tends to stay in a recessionary gap for a long time. If </a:t>
            </a:r>
            <a:r>
              <a:rPr lang="en-US" sz="1200" i="1" dirty="0">
                <a:solidFill>
                  <a:schemeClr val="lt1"/>
                </a:solidFill>
                <a:latin typeface="Calibri"/>
                <a:ea typeface="Calibri"/>
                <a:cs typeface="Calibri"/>
                <a:sym typeface="Calibri"/>
              </a:rPr>
              <a:t>AD</a:t>
            </a:r>
            <a:r>
              <a:rPr lang="en-US" sz="1200" dirty="0">
                <a:solidFill>
                  <a:schemeClr val="lt1"/>
                </a:solidFill>
                <a:latin typeface="Calibri"/>
                <a:ea typeface="Calibri"/>
                <a:cs typeface="Calibri"/>
                <a:sym typeface="Calibri"/>
              </a:rPr>
              <a:t> suddenly increases, an </a:t>
            </a:r>
            <a:r>
              <a:rPr lang="en-US" sz="1200" b="1" dirty="0">
                <a:solidFill>
                  <a:schemeClr val="lt1"/>
                </a:solidFill>
                <a:latin typeface="Calibri"/>
                <a:ea typeface="Calibri"/>
                <a:cs typeface="Calibri"/>
                <a:sym typeface="Calibri"/>
              </a:rPr>
              <a:t>inflationary gap </a:t>
            </a:r>
            <a:r>
              <a:rPr lang="en-US" sz="12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2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latin typeface="Calibri"/>
                <a:ea typeface="Calibri"/>
                <a:cs typeface="Calibri"/>
                <a:sym typeface="Calibri"/>
              </a:rPr>
              <a:t>Recall that aggregate demand is total economy-wide spending on domestic goods and services. </a:t>
            </a:r>
            <a:r>
              <a:rPr lang="en-US" dirty="0"/>
              <a:t>Aggregate demand is the sum of four components: consumption expenditure, investment expenditure, government spending, and spending on net exports (exports minus imports).</a:t>
            </a: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Consumer expenditure is spending by households and individuals on durable goods, nondurable goods, and services. Durable goods are goods that last and provide value over time. Nondurable goods are goods that are completely consumed in less than a year. Services are intangible things that consumers buy, like health care or entertainment.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7567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car is an example of a durable good, or a good that lasts and provides value over time, that would be an example of consumer expenditure.</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51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most people, the single most powerful determinant of how much they consume is disposable income, or income after taxes. Consumer expectations about future income are also important in determining consumption. When households experience a rise in wealth, they may be willing to consume a higher share of their income and save less. When households experience a decrease in wealth, savings may increase, and consumption may decrease.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559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 </a:t>
            </a:r>
            <a:r>
              <a:rPr lang="en-US" dirty="0"/>
              <a:t>The clearest driver of investment benefits is the expectation of future profits. Lower interest rates stimulate increased investment from firms, while higher interest rates reduce investment. Many factors affect expected profitability, making business investment the most variable of the four components of AD.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341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529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Suppose that a newly elected president is pro-business and promises to reduce regulations and taxes on businesses. Explain how this will most likely affect business investment.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Lower taxes and fewer regulations will make businesses optimistic that future profits will increase. When business confidence increases, investment spending increases.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459524"/>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dirty="0">
                <a:effectLst/>
                <a:latin typeface="Century Gothic" panose="020B0502020202020204" pitchFamily="34" charset="0"/>
                <a:ea typeface="Calibri" panose="020F0502020204030204" pitchFamily="34" charset="0"/>
                <a:cs typeface="Times New Roman" panose="02020603050405020304" pitchFamily="18" charset="0"/>
              </a:rPr>
              <a:t>Aggregate Demand in Keynesian Analysis</a:t>
            </a:r>
            <a:endParaRPr lang="en-US" dirty="0">
              <a:latin typeface="Century Gothic" panose="020B0502020202020204" pitchFamily="34" charset="0"/>
            </a:endParaRPr>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DA9C6870-0154-4B27-B1F2-A88E686B2C6C}"/>
              </a:ext>
            </a:extLst>
          </p:cNvPr>
          <p:cNvSpPr txBox="1"/>
          <p:nvPr/>
        </p:nvSpPr>
        <p:spPr>
          <a:xfrm>
            <a:off x="7024707" y="5018710"/>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Government Spending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7307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U.S. is predominantly a market economy, but the government still plays a very significant role.</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83332"/>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5759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recognized that a large government budget could be a powerful tool in terms of its influence over aggregate demand.</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66" y="3703889"/>
            <a:ext cx="8058300" cy="1470830"/>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79632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Not only could increased government spending stimulate AD and decreased government spending reduce AD, but also lowering or raising tax rates could influence consumption and investment spending.</a:t>
              </a:r>
            </a:p>
          </p:txBody>
        </p:sp>
      </p:grpSp>
      <p:grpSp>
        <p:nvGrpSpPr>
          <p:cNvPr id="17" name="Google Shape;157;p18">
            <a:extLst>
              <a:ext uri="{FF2B5EF4-FFF2-40B4-BE49-F238E27FC236}">
                <a16:creationId xmlns:a16="http://schemas.microsoft.com/office/drawing/2014/main" id="{CC8B4C35-3DF6-499F-812A-93C2FC1A96A2}"/>
              </a:ext>
            </a:extLst>
          </p:cNvPr>
          <p:cNvGrpSpPr/>
          <p:nvPr/>
        </p:nvGrpSpPr>
        <p:grpSpPr>
          <a:xfrm>
            <a:off x="2066466" y="5262213"/>
            <a:ext cx="8058300" cy="1047325"/>
            <a:chOff x="542923" y="1736761"/>
            <a:chExt cx="8058300" cy="807000"/>
          </a:xfrm>
        </p:grpSpPr>
        <p:sp>
          <p:nvSpPr>
            <p:cNvPr id="18" name="Google Shape;158;p18">
              <a:extLst>
                <a:ext uri="{FF2B5EF4-FFF2-40B4-BE49-F238E27FC236}">
                  <a16:creationId xmlns:a16="http://schemas.microsoft.com/office/drawing/2014/main" id="{557ADE06-53B1-4B3A-BE2D-F9D202AE35E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6850E441-1EF7-485E-B5B7-D55E4A15843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Keynes stated that during extreme times, like deep recessions, only the government had the means to move aggregate demand.</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59221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Spending on Net Exports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808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Export expenditures add to AD while import expenditures subtract from AD.</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84836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level of demand for a nation's exports is heavily affected by the economic climate of the importing countries.</a:t>
              </a: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931" y="3727854"/>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Relative prices of goods in domestic and international markets can also affect exports and imports.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0852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D5669966-B0FB-46A0-8537-418FAAA11439}"/>
              </a:ext>
            </a:extLst>
          </p:cNvPr>
          <p:cNvSpPr/>
          <p:nvPr/>
        </p:nvSpPr>
        <p:spPr>
          <a:xfrm>
            <a:off x="1881188" y="1381459"/>
            <a:ext cx="8429626" cy="511459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55C7DE-2729-4F5C-86E0-DCD46FD9A494}"/>
              </a:ext>
            </a:extLst>
          </p:cNvPr>
          <p:cNvSpPr txBox="1"/>
          <p:nvPr/>
        </p:nvSpPr>
        <p:spPr>
          <a:xfrm>
            <a:off x="2100746" y="1486310"/>
            <a:ext cx="7990449" cy="4832092"/>
          </a:xfrm>
          <a:prstGeom prst="rect">
            <a:avLst/>
          </a:prstGeom>
          <a:noFill/>
          <a:ln>
            <a:solidFill>
              <a:srgbClr val="627981"/>
            </a:solidFill>
          </a:ln>
        </p:spPr>
        <p:txBody>
          <a:bodyPr wrap="square" rtlCol="0">
            <a:spAutoFit/>
          </a:bodyPr>
          <a:lstStyle/>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The Keynesian perspective focuses on aggregate demand.</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Consumption will change for multiple reasons, including movements in income, taxes, expectations about future income, and changes in wealth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Investment levels will change based on the expectation of future profits as well as interest rate levels.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rPr>
              <a:t>Political considerations determine government spending and taxes.</a:t>
            </a: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endParaRPr kumimoji="0" lang="en-US" sz="2200" b="0" i="0" u="none" strike="noStrike" kern="0" cap="none" spc="0" normalizeH="0" baseline="0" noProof="0" dirty="0">
              <a:ln>
                <a:noFill/>
              </a:ln>
              <a:solidFill>
                <a:prstClr val="white"/>
              </a:solidFill>
              <a:effectLst/>
              <a:uLnTx/>
              <a:uFillTx/>
              <a:latin typeface="Calibri"/>
              <a:ea typeface="Calibri"/>
              <a:cs typeface="Calibri"/>
              <a:sym typeface="Calibri"/>
            </a:endParaRPr>
          </a:p>
          <a:p>
            <a:pPr marL="457200" marR="0" lvl="0" indent="-368300" algn="l" defTabSz="914400" rtl="0" eaLnBrk="1" fontAlgn="auto" latinLnBrk="0" hangingPunct="1">
              <a:spcBef>
                <a:spcPts val="0"/>
              </a:spcBef>
              <a:spcAft>
                <a:spcPts val="0"/>
              </a:spcAft>
              <a:buClr>
                <a:prstClr val="white"/>
              </a:buClr>
              <a:buSzPts val="2200"/>
              <a:buFont typeface="Arial" panose="020B0604020202020204" pitchFamily="34" charset="0"/>
              <a:buChar char="•"/>
              <a:tabLst/>
              <a:defRPr/>
            </a:pPr>
            <a:r>
              <a:rPr lang="en-US" sz="2200" dirty="0">
                <a:solidFill>
                  <a:prstClr val="white"/>
                </a:solidFill>
                <a:latin typeface="Calibri"/>
                <a:cs typeface="Calibri"/>
              </a:rPr>
              <a:t>Exports and imports change according to relative growth rates and prices between two economies.</a:t>
            </a:r>
          </a:p>
        </p:txBody>
      </p:sp>
    </p:spTree>
    <p:extLst>
      <p:ext uri="{BB962C8B-B14F-4D97-AF65-F5344CB8AC3E}">
        <p14:creationId xmlns:p14="http://schemas.microsoft.com/office/powerpoint/2010/main" val="51644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The Keynesian Perspective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8093" y="187540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Keynesian perspective holds that firms only produce output if they are expecting it to sell.</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931" y="258650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88" y="188611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Real GDP is determined by how much demand there is in an economy.</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3424" y="4987010"/>
            <a:ext cx="8058300" cy="1480466"/>
            <a:chOff x="542923" y="1721534"/>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2153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78179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increases, an </a:t>
              </a:r>
              <a:r>
                <a:rPr lang="en-US" sz="2000" b="1" dirty="0">
                  <a:solidFill>
                    <a:schemeClr val="lt1"/>
                  </a:solidFill>
                  <a:latin typeface="Calibri"/>
                  <a:ea typeface="Calibri"/>
                  <a:cs typeface="Calibri"/>
                  <a:sym typeface="Calibri"/>
                </a:rPr>
                <a:t>inflationary gap </a:t>
              </a:r>
              <a:r>
                <a:rPr lang="en-US" sz="2000" dirty="0">
                  <a:solidFill>
                    <a:schemeClr val="lt1"/>
                  </a:solidFill>
                  <a:latin typeface="Calibri"/>
                  <a:ea typeface="Calibri"/>
                  <a:cs typeface="Calibri"/>
                  <a:sym typeface="Calibri"/>
                </a:rPr>
                <a:t>could occur, where demand is attempting to push the economy past potential output. The economy experiences inflation as prices increase, but output does not.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3424" y="3725470"/>
            <a:ext cx="8058300" cy="1169045"/>
            <a:chOff x="542923" y="1638554"/>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638554"/>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70244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a:t>
              </a:r>
              <a:r>
                <a:rPr lang="en-US" sz="2000" i="1" dirty="0">
                  <a:solidFill>
                    <a:schemeClr val="lt1"/>
                  </a:solidFill>
                  <a:latin typeface="Calibri"/>
                  <a:ea typeface="Calibri"/>
                  <a:cs typeface="Calibri"/>
                  <a:sym typeface="Calibri"/>
                </a:rPr>
                <a:t>AD</a:t>
              </a:r>
              <a:r>
                <a:rPr lang="en-US" sz="2000" dirty="0">
                  <a:solidFill>
                    <a:schemeClr val="lt1"/>
                  </a:solidFill>
                  <a:latin typeface="Calibri"/>
                  <a:ea typeface="Calibri"/>
                  <a:cs typeface="Calibri"/>
                  <a:sym typeface="Calibri"/>
                </a:rPr>
                <a:t> suddenly decreases, there will be a </a:t>
              </a:r>
              <a:r>
                <a:rPr lang="en-US" sz="2000" b="1" dirty="0">
                  <a:solidFill>
                    <a:schemeClr val="lt1"/>
                  </a:solidFill>
                  <a:latin typeface="Calibri"/>
                  <a:ea typeface="Calibri"/>
                  <a:cs typeface="Calibri"/>
                  <a:sym typeface="Calibri"/>
                </a:rPr>
                <a:t>recessionary gap</a:t>
              </a:r>
              <a:r>
                <a:rPr lang="en-US" sz="2000" dirty="0">
                  <a:solidFill>
                    <a:schemeClr val="lt1"/>
                  </a:solidFill>
                  <a:latin typeface="Calibri"/>
                  <a:ea typeface="Calibri"/>
                  <a:cs typeface="Calibri"/>
                  <a:sym typeface="Calibri"/>
                </a:rPr>
                <a:t>, where the equilibrium is below potential GDP. Keynes believed the economy tends to stay in a recessionary gap for a long time.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6077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484553" y="201982"/>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Aggregate Demand</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The CPI is subject to two types of bias: substitution bias and quality/new goods bias. </a:t>
            </a:r>
            <a:endParaRPr dirty="0"/>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2" name="Rectangle 1">
            <a:extLst>
              <a:ext uri="{FF2B5EF4-FFF2-40B4-BE49-F238E27FC236}">
                <a16:creationId xmlns:a16="http://schemas.microsoft.com/office/drawing/2014/main" id="{22419D2E-516F-4D08-ACC9-A86EF2C8444E}"/>
              </a:ext>
            </a:extLst>
          </p:cNvPr>
          <p:cNvSpPr/>
          <p:nvPr/>
        </p:nvSpPr>
        <p:spPr>
          <a:xfrm>
            <a:off x="4270952" y="2720387"/>
            <a:ext cx="3460652" cy="130456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28B98-76A7-4EDF-BF41-7B7376CEE8F9}"/>
              </a:ext>
            </a:extLst>
          </p:cNvPr>
          <p:cNvSpPr/>
          <p:nvPr/>
        </p:nvSpPr>
        <p:spPr>
          <a:xfrm>
            <a:off x="529690" y="5185838"/>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Consumption Expenditure</a:t>
            </a:r>
          </a:p>
        </p:txBody>
      </p:sp>
      <p:sp>
        <p:nvSpPr>
          <p:cNvPr id="4" name="Rectangle 3">
            <a:extLst>
              <a:ext uri="{FF2B5EF4-FFF2-40B4-BE49-F238E27FC236}">
                <a16:creationId xmlns:a16="http://schemas.microsoft.com/office/drawing/2014/main" id="{4812052A-F748-4C89-93D3-43B8330AF8F0}"/>
              </a:ext>
            </a:extLst>
          </p:cNvPr>
          <p:cNvSpPr/>
          <p:nvPr/>
        </p:nvSpPr>
        <p:spPr>
          <a:xfrm>
            <a:off x="3512072" y="5174722"/>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Investment Expenditure</a:t>
            </a:r>
          </a:p>
        </p:txBody>
      </p:sp>
      <p:sp>
        <p:nvSpPr>
          <p:cNvPr id="5" name="Rectangle 4">
            <a:extLst>
              <a:ext uri="{FF2B5EF4-FFF2-40B4-BE49-F238E27FC236}">
                <a16:creationId xmlns:a16="http://schemas.microsoft.com/office/drawing/2014/main" id="{7A7D9B7A-6F27-4E44-9774-57358F6A535E}"/>
              </a:ext>
            </a:extLst>
          </p:cNvPr>
          <p:cNvSpPr/>
          <p:nvPr/>
        </p:nvSpPr>
        <p:spPr>
          <a:xfrm>
            <a:off x="6494454"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Government Spending</a:t>
            </a:r>
          </a:p>
        </p:txBody>
      </p:sp>
      <p:sp>
        <p:nvSpPr>
          <p:cNvPr id="6" name="Rectangle 5">
            <a:extLst>
              <a:ext uri="{FF2B5EF4-FFF2-40B4-BE49-F238E27FC236}">
                <a16:creationId xmlns:a16="http://schemas.microsoft.com/office/drawing/2014/main" id="{6AD757D2-367E-46EA-AD2E-10E339EC51F6}"/>
              </a:ext>
            </a:extLst>
          </p:cNvPr>
          <p:cNvSpPr/>
          <p:nvPr/>
        </p:nvSpPr>
        <p:spPr>
          <a:xfrm>
            <a:off x="9476836" y="5174721"/>
            <a:ext cx="2166424" cy="97699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a:cs typeface="Calibri"/>
              </a:rPr>
              <a:t>Spending on Net Exports</a:t>
            </a:r>
          </a:p>
        </p:txBody>
      </p:sp>
      <p:sp>
        <p:nvSpPr>
          <p:cNvPr id="7" name="TextBox 6">
            <a:extLst>
              <a:ext uri="{FF2B5EF4-FFF2-40B4-BE49-F238E27FC236}">
                <a16:creationId xmlns:a16="http://schemas.microsoft.com/office/drawing/2014/main" id="{D0F32429-DCC6-4059-9771-D04C5731D398}"/>
              </a:ext>
            </a:extLst>
          </p:cNvPr>
          <p:cNvSpPr txBox="1"/>
          <p:nvPr/>
        </p:nvSpPr>
        <p:spPr>
          <a:xfrm>
            <a:off x="4482774" y="3150859"/>
            <a:ext cx="3094892" cy="400110"/>
          </a:xfrm>
          <a:prstGeom prst="rect">
            <a:avLst/>
          </a:prstGeom>
          <a:noFill/>
        </p:spPr>
        <p:txBody>
          <a:bodyPr wrap="square" rtlCol="0">
            <a:spAutoFit/>
          </a:bodyPr>
          <a:lstStyle/>
          <a:p>
            <a:pPr algn="ctr"/>
            <a:r>
              <a:rPr lang="en-US" sz="2000" dirty="0">
                <a:solidFill>
                  <a:schemeClr val="lt1"/>
                </a:solidFill>
                <a:latin typeface="Calibri"/>
                <a:cs typeface="Calibri"/>
              </a:rPr>
              <a:t>Aggregate Demand</a:t>
            </a:r>
          </a:p>
        </p:txBody>
      </p:sp>
      <p:cxnSp>
        <p:nvCxnSpPr>
          <p:cNvPr id="9" name="Straight Arrow Connector 8">
            <a:extLst>
              <a:ext uri="{FF2B5EF4-FFF2-40B4-BE49-F238E27FC236}">
                <a16:creationId xmlns:a16="http://schemas.microsoft.com/office/drawing/2014/main" id="{1EFE4A9D-B6F3-400D-8715-7A0AD9577D39}"/>
              </a:ext>
            </a:extLst>
          </p:cNvPr>
          <p:cNvCxnSpPr>
            <a:cxnSpLocks/>
          </p:cNvCxnSpPr>
          <p:nvPr/>
        </p:nvCxnSpPr>
        <p:spPr>
          <a:xfrm flipH="1">
            <a:off x="2696114" y="3913386"/>
            <a:ext cx="1786660"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3AEE579-7C6A-4848-BF22-56F5116431C3}"/>
              </a:ext>
            </a:extLst>
          </p:cNvPr>
          <p:cNvCxnSpPr>
            <a:cxnSpLocks/>
            <a:endCxn id="4" idx="0"/>
          </p:cNvCxnSpPr>
          <p:nvPr/>
        </p:nvCxnSpPr>
        <p:spPr>
          <a:xfrm flipH="1">
            <a:off x="4595284" y="3913386"/>
            <a:ext cx="1214966" cy="1261336"/>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F99F8E2-1022-43F4-86A3-EF7408A49CA3}"/>
              </a:ext>
            </a:extLst>
          </p:cNvPr>
          <p:cNvCxnSpPr>
            <a:cxnSpLocks/>
            <a:endCxn id="5" idx="0"/>
          </p:cNvCxnSpPr>
          <p:nvPr/>
        </p:nvCxnSpPr>
        <p:spPr>
          <a:xfrm>
            <a:off x="6494454" y="3913386"/>
            <a:ext cx="1083212" cy="1261335"/>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D2ED546-5964-4DAE-9993-80793FA9A295}"/>
              </a:ext>
            </a:extLst>
          </p:cNvPr>
          <p:cNvCxnSpPr>
            <a:cxnSpLocks/>
          </p:cNvCxnSpPr>
          <p:nvPr/>
        </p:nvCxnSpPr>
        <p:spPr>
          <a:xfrm>
            <a:off x="7477125" y="3924503"/>
            <a:ext cx="1999711" cy="1247518"/>
          </a:xfrm>
          <a:prstGeom prst="straightConnector1">
            <a:avLst/>
          </a:prstGeom>
          <a:ln w="41275">
            <a:solidFill>
              <a:srgbClr val="62798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oogle Shape;154;p18">
            <a:extLst>
              <a:ext uri="{FF2B5EF4-FFF2-40B4-BE49-F238E27FC236}">
                <a16:creationId xmlns:a16="http://schemas.microsoft.com/office/drawing/2014/main" id="{8B7A0A36-7905-4BCE-B595-07A58B9E85A2}"/>
              </a:ext>
            </a:extLst>
          </p:cNvPr>
          <p:cNvGrpSpPr/>
          <p:nvPr/>
        </p:nvGrpSpPr>
        <p:grpSpPr>
          <a:xfrm>
            <a:off x="1881188" y="1401703"/>
            <a:ext cx="8429626" cy="994870"/>
            <a:chOff x="542923" y="1736761"/>
            <a:chExt cx="8058300" cy="807000"/>
          </a:xfrm>
        </p:grpSpPr>
        <p:sp>
          <p:nvSpPr>
            <p:cNvPr id="19" name="Google Shape;155;p18">
              <a:extLst>
                <a:ext uri="{FF2B5EF4-FFF2-40B4-BE49-F238E27FC236}">
                  <a16:creationId xmlns:a16="http://schemas.microsoft.com/office/drawing/2014/main" id="{B724D1C8-6095-4D58-8EE1-A67315F6405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0" name="Google Shape;156;p18">
              <a:extLst>
                <a:ext uri="{FF2B5EF4-FFF2-40B4-BE49-F238E27FC236}">
                  <a16:creationId xmlns:a16="http://schemas.microsoft.com/office/drawing/2014/main" id="{89E31FC3-7B94-4F14-BCEF-EAB01FF30E70}"/>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Recall that aggregate demand is total economy-wide spending on domestic goods and services.</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expenditure is spending by households and individuals on durable goods, nondurable goods, and services.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8093" y="197994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Durable goods </a:t>
              </a:r>
              <a:r>
                <a:rPr lang="en-US" sz="2000" dirty="0">
                  <a:solidFill>
                    <a:schemeClr val="lt1"/>
                  </a:solidFill>
                  <a:latin typeface="Calibri"/>
                  <a:ea typeface="Calibri"/>
                  <a:cs typeface="Calibri"/>
                  <a:sym typeface="Calibri"/>
                </a:rPr>
                <a:t>are goods that last and provide value over time.</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5219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Services</a:t>
              </a:r>
              <a:r>
                <a:rPr lang="en-US" sz="2000" dirty="0">
                  <a:solidFill>
                    <a:schemeClr val="lt1"/>
                  </a:solidFill>
                  <a:latin typeface="Calibri"/>
                  <a:ea typeface="Calibri"/>
                  <a:cs typeface="Calibri"/>
                  <a:sym typeface="Calibri"/>
                </a:rPr>
                <a:t> are intangible things that consumers buy, like health care or entertainment.  </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863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b="1" dirty="0">
                  <a:solidFill>
                    <a:schemeClr val="lt1"/>
                  </a:solidFill>
                  <a:latin typeface="Calibri"/>
                  <a:ea typeface="Calibri"/>
                  <a:cs typeface="Calibri"/>
                  <a:sym typeface="Calibri"/>
                </a:rPr>
                <a:t>Nondurable goods </a:t>
              </a:r>
              <a:r>
                <a:rPr lang="en-US" sz="2000" dirty="0">
                  <a:solidFill>
                    <a:schemeClr val="lt1"/>
                  </a:solidFill>
                  <a:latin typeface="Calibri"/>
                  <a:ea typeface="Calibri"/>
                  <a:cs typeface="Calibri"/>
                  <a:sym typeface="Calibri"/>
                </a:rPr>
                <a:t>are goods that are completely consumed in less than a year. </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5825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Consumption Expenditure</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5901" y="5113604"/>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5557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A car is an example of a durable good that would be an example of consumer expenditure.</a:t>
              </a:r>
              <a:endParaRPr dirty="0"/>
            </a:p>
          </p:txBody>
        </p:sp>
      </p:grpSp>
      <p:pic>
        <p:nvPicPr>
          <p:cNvPr id="2" name="Picture 1" descr="A car parked for display">
            <a:extLst>
              <a:ext uri="{FF2B5EF4-FFF2-40B4-BE49-F238E27FC236}">
                <a16:creationId xmlns:a16="http://schemas.microsoft.com/office/drawing/2014/main" id="{B0FABFFA-D34D-4522-97B6-A426555E3271}"/>
              </a:ext>
            </a:extLst>
          </p:cNvPr>
          <p:cNvPicPr>
            <a:picLocks noChangeAspect="1"/>
          </p:cNvPicPr>
          <p:nvPr/>
        </p:nvPicPr>
        <p:blipFill>
          <a:blip r:embed="rId3"/>
          <a:stretch>
            <a:fillRect/>
          </a:stretch>
        </p:blipFill>
        <p:spPr>
          <a:xfrm>
            <a:off x="3465231" y="1373156"/>
            <a:ext cx="5257800" cy="3505200"/>
          </a:xfrm>
          <a:prstGeom prst="rect">
            <a:avLst/>
          </a:prstGeom>
        </p:spPr>
      </p:pic>
    </p:spTree>
    <p:extLst>
      <p:ext uri="{BB962C8B-B14F-4D97-AF65-F5344CB8AC3E}">
        <p14:creationId xmlns:p14="http://schemas.microsoft.com/office/powerpoint/2010/main" val="1615375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Factors that </a:t>
              </a:r>
              <a:r>
                <a:rPr lang="en-US" sz="3000" dirty="0">
                  <a:latin typeface="Century Gothic"/>
                  <a:ea typeface="Century Gothic"/>
                  <a:cs typeface="Century Gothic"/>
                  <a:sym typeface="Century Gothic"/>
                </a:rPr>
                <a:t>A</a:t>
              </a:r>
              <a:r>
                <a:rPr lang="en-US" sz="3000" b="0" i="0" u="none" strike="noStrike" cap="none" dirty="0">
                  <a:solidFill>
                    <a:srgbClr val="000000"/>
                  </a:solidFill>
                  <a:latin typeface="Century Gothic"/>
                  <a:ea typeface="Century Gothic"/>
                  <a:cs typeface="Century Gothic"/>
                  <a:sym typeface="Century Gothic"/>
                </a:rPr>
                <a:t>ffect Consumption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931" y="15152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403" y="187869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most people, the single most powerful determinant of how much they consume is </a:t>
              </a:r>
              <a:r>
                <a:rPr lang="en-US" sz="2000" b="1" dirty="0">
                  <a:solidFill>
                    <a:schemeClr val="lt1"/>
                  </a:solidFill>
                  <a:latin typeface="Calibri"/>
                  <a:ea typeface="Calibri"/>
                  <a:cs typeface="Calibri"/>
                  <a:sym typeface="Calibri"/>
                </a:rPr>
                <a:t>disposable income</a:t>
              </a:r>
              <a:r>
                <a:rPr lang="en-US" sz="2000" dirty="0">
                  <a:solidFill>
                    <a:schemeClr val="lt1"/>
                  </a:solidFill>
                  <a:latin typeface="Calibri"/>
                  <a:ea typeface="Calibri"/>
                  <a:cs typeface="Calibri"/>
                  <a:sym typeface="Calibri"/>
                </a:rPr>
                <a:t>, or income after taxes.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01" y="2595315"/>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633" y="18716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Consumer expectations about future income are also important in determining consumption.</a:t>
              </a:r>
              <a:endParaRPr sz="2000" dirty="0">
                <a:solidFill>
                  <a:schemeClr val="lt1"/>
                </a:solidFill>
                <a:latin typeface="Calibri"/>
                <a:ea typeface="Calibri"/>
                <a:cs typeface="Calibri"/>
                <a:sym typeface="Calibri"/>
              </a:endParaRPr>
            </a:p>
          </p:txBody>
        </p:sp>
      </p:grpSp>
      <p:grpSp>
        <p:nvGrpSpPr>
          <p:cNvPr id="29" name="Google Shape;157;p18">
            <a:extLst>
              <a:ext uri="{FF2B5EF4-FFF2-40B4-BE49-F238E27FC236}">
                <a16:creationId xmlns:a16="http://schemas.microsoft.com/office/drawing/2014/main" id="{7FED6C4E-A226-4375-942C-28D45D480D59}"/>
              </a:ext>
            </a:extLst>
          </p:cNvPr>
          <p:cNvGrpSpPr/>
          <p:nvPr/>
        </p:nvGrpSpPr>
        <p:grpSpPr>
          <a:xfrm>
            <a:off x="2066241" y="4850183"/>
            <a:ext cx="8058300" cy="1047325"/>
            <a:chOff x="542923" y="1736761"/>
            <a:chExt cx="8058300" cy="807000"/>
          </a:xfrm>
        </p:grpSpPr>
        <p:sp>
          <p:nvSpPr>
            <p:cNvPr id="30" name="Google Shape;158;p18">
              <a:extLst>
                <a:ext uri="{FF2B5EF4-FFF2-40B4-BE49-F238E27FC236}">
                  <a16:creationId xmlns:a16="http://schemas.microsoft.com/office/drawing/2014/main" id="{A38266FA-99D7-4E47-AD51-7C49FCFB6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1" name="Google Shape;159;p18">
              <a:extLst>
                <a:ext uri="{FF2B5EF4-FFF2-40B4-BE49-F238E27FC236}">
                  <a16:creationId xmlns:a16="http://schemas.microsoft.com/office/drawing/2014/main" id="{6513816F-102D-44AB-BCA5-965D6FE501FA}"/>
                </a:ext>
              </a:extLst>
            </p:cNvPr>
            <p:cNvSpPr txBox="1"/>
            <p:nvPr/>
          </p:nvSpPr>
          <p:spPr>
            <a:xfrm>
              <a:off x="668093" y="186319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decrease in wealth, savings may increase, and consumption may decrease.</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471" y="3722615"/>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7863" y="187970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households experience a rise in wealth, they may be willing to consume a higher share of their income and save less.</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23631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Investment</a:t>
              </a:r>
              <a:r>
                <a:rPr lang="en-US" sz="3000" b="0" i="0" u="none" strike="noStrike" cap="none" dirty="0">
                  <a:solidFill>
                    <a:srgbClr val="000000"/>
                  </a:solidFill>
                  <a:latin typeface="Century Gothic"/>
                  <a:ea typeface="Century Gothic"/>
                  <a:cs typeface="Century Gothic"/>
                  <a:sym typeface="Century Gothic"/>
                </a:rPr>
                <a:t> Expenditure</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850" y="2727531"/>
            <a:ext cx="8058300" cy="994870"/>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67628" y="186071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clearest driver of investment benefits is the expectation of future profits.</a:t>
              </a:r>
              <a:endParaRPr dirty="0"/>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850" y="3831203"/>
            <a:ext cx="8058300" cy="1047325"/>
            <a:chOff x="542923" y="1736761"/>
            <a:chExt cx="8058300"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667858" y="187206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Lower interest rates stimulate increased investment from firms, while higher interest rates reduce investment.</a:t>
              </a:r>
              <a:endParaRPr sz="2000" dirty="0">
                <a:solidFill>
                  <a:schemeClr val="lt1"/>
                </a:solidFill>
                <a:latin typeface="Calibri"/>
                <a:ea typeface="Calibri"/>
                <a:cs typeface="Calibri"/>
                <a:sym typeface="Calibri"/>
              </a:endParaRPr>
            </a:p>
          </p:txBody>
        </p:sp>
      </p:grpSp>
      <p:grpSp>
        <p:nvGrpSpPr>
          <p:cNvPr id="32" name="Google Shape;157;p18">
            <a:extLst>
              <a:ext uri="{FF2B5EF4-FFF2-40B4-BE49-F238E27FC236}">
                <a16:creationId xmlns:a16="http://schemas.microsoft.com/office/drawing/2014/main" id="{F8BDCC1F-6D28-417A-AC2F-85D354B0890B}"/>
              </a:ext>
            </a:extLst>
          </p:cNvPr>
          <p:cNvGrpSpPr/>
          <p:nvPr/>
        </p:nvGrpSpPr>
        <p:grpSpPr>
          <a:xfrm>
            <a:off x="2066385" y="4987330"/>
            <a:ext cx="8058300" cy="1047325"/>
            <a:chOff x="542923" y="1736761"/>
            <a:chExt cx="8058300" cy="807000"/>
          </a:xfrm>
        </p:grpSpPr>
        <p:sp>
          <p:nvSpPr>
            <p:cNvPr id="33" name="Google Shape;158;p18">
              <a:extLst>
                <a:ext uri="{FF2B5EF4-FFF2-40B4-BE49-F238E27FC236}">
                  <a16:creationId xmlns:a16="http://schemas.microsoft.com/office/drawing/2014/main" id="{55700140-32CD-40D4-ABC5-FAF7172497E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34" name="Google Shape;159;p18">
              <a:extLst>
                <a:ext uri="{FF2B5EF4-FFF2-40B4-BE49-F238E27FC236}">
                  <a16:creationId xmlns:a16="http://schemas.microsoft.com/office/drawing/2014/main" id="{60264873-06F3-466C-A54C-CBC49241B7FE}"/>
                </a:ext>
              </a:extLst>
            </p:cNvPr>
            <p:cNvSpPr txBox="1"/>
            <p:nvPr/>
          </p:nvSpPr>
          <p:spPr>
            <a:xfrm>
              <a:off x="668093" y="18566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factors affect expected profitability, making business investment the most variable of the four components of AD.</a:t>
              </a:r>
              <a:endParaRPr sz="2000" dirty="0">
                <a:solidFill>
                  <a:schemeClr val="lt1"/>
                </a:solidFill>
                <a:latin typeface="Calibri"/>
                <a:ea typeface="Calibri"/>
                <a:cs typeface="Calibri"/>
                <a:sym typeface="Calibri"/>
              </a:endParaRPr>
            </a:p>
          </p:txBody>
        </p:sp>
      </p:grpSp>
      <p:grpSp>
        <p:nvGrpSpPr>
          <p:cNvPr id="17" name="Google Shape;154;p18">
            <a:extLst>
              <a:ext uri="{FF2B5EF4-FFF2-40B4-BE49-F238E27FC236}">
                <a16:creationId xmlns:a16="http://schemas.microsoft.com/office/drawing/2014/main" id="{04977944-BBD7-47B7-9A5C-3E336C20CA1F}"/>
              </a:ext>
            </a:extLst>
          </p:cNvPr>
          <p:cNvGrpSpPr/>
          <p:nvPr/>
        </p:nvGrpSpPr>
        <p:grpSpPr>
          <a:xfrm>
            <a:off x="2066385" y="1413134"/>
            <a:ext cx="8058300" cy="1215156"/>
            <a:chOff x="542923" y="1736761"/>
            <a:chExt cx="8058300" cy="807000"/>
          </a:xfrm>
        </p:grpSpPr>
        <p:sp>
          <p:nvSpPr>
            <p:cNvPr id="18" name="Google Shape;155;p18">
              <a:extLst>
                <a:ext uri="{FF2B5EF4-FFF2-40B4-BE49-F238E27FC236}">
                  <a16:creationId xmlns:a16="http://schemas.microsoft.com/office/drawing/2014/main" id="{5B9C52EA-A92C-446A-A435-49149A33924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6;p18">
              <a:extLst>
                <a:ext uri="{FF2B5EF4-FFF2-40B4-BE49-F238E27FC236}">
                  <a16:creationId xmlns:a16="http://schemas.microsoft.com/office/drawing/2014/main" id="{CA3B0F0F-7701-49C6-B492-84356B71443A}"/>
                </a:ext>
              </a:extLst>
            </p:cNvPr>
            <p:cNvSpPr txBox="1"/>
            <p:nvPr/>
          </p:nvSpPr>
          <p:spPr>
            <a:xfrm>
              <a:off x="668093" y="180266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Investment expenditure is spending on four categories of new capital goods: producers’ durable equipment and software, nonresidential structures, changes in inventories, and residential structures.</a:t>
              </a:r>
              <a:endParaRPr dirty="0"/>
            </a:p>
          </p:txBody>
        </p:sp>
      </p:grpSp>
    </p:spTree>
    <p:extLst>
      <p:ext uri="{BB962C8B-B14F-4D97-AF65-F5344CB8AC3E}">
        <p14:creationId xmlns:p14="http://schemas.microsoft.com/office/powerpoint/2010/main" val="9214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1"/>
            <a:ext cx="8429626" cy="164092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p:txBody>
      </p:sp>
      <p:pic>
        <p:nvPicPr>
          <p:cNvPr id="3" name="Picture 2" descr="A computer on a desk displaying a graph">
            <a:extLst>
              <a:ext uri="{FF2B5EF4-FFF2-40B4-BE49-F238E27FC236}">
                <a16:creationId xmlns:a16="http://schemas.microsoft.com/office/drawing/2014/main" id="{5726280A-1639-4613-BCD7-AF888B613203}"/>
              </a:ext>
            </a:extLst>
          </p:cNvPr>
          <p:cNvPicPr>
            <a:picLocks noChangeAspect="1"/>
          </p:cNvPicPr>
          <p:nvPr/>
        </p:nvPicPr>
        <p:blipFill>
          <a:blip r:embed="rId3"/>
          <a:stretch>
            <a:fillRect/>
          </a:stretch>
        </p:blipFill>
        <p:spPr>
          <a:xfrm>
            <a:off x="4000963" y="3534292"/>
            <a:ext cx="4190016" cy="2794824"/>
          </a:xfrm>
          <a:prstGeom prst="rect">
            <a:avLst/>
          </a:prstGeom>
        </p:spPr>
      </p:pic>
    </p:spTree>
    <p:extLst>
      <p:ext uri="{BB962C8B-B14F-4D97-AF65-F5344CB8AC3E}">
        <p14:creationId xmlns:p14="http://schemas.microsoft.com/office/powerpoint/2010/main" val="78147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ea typeface="Century Gothic"/>
                  <a:cs typeface="Century Gothic"/>
                  <a:sym typeface="Century Gothic"/>
                </a:rPr>
                <a:t>On Your Own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sp>
        <p:nvSpPr>
          <p:cNvPr id="12" name="Google Shape;155;p18">
            <a:extLst>
              <a:ext uri="{FF2B5EF4-FFF2-40B4-BE49-F238E27FC236}">
                <a16:creationId xmlns:a16="http://schemas.microsoft.com/office/drawing/2014/main" id="{09F4D6FC-FD1D-4E00-AC0E-F8E426DDD0CA}"/>
              </a:ext>
            </a:extLst>
          </p:cNvPr>
          <p:cNvSpPr/>
          <p:nvPr/>
        </p:nvSpPr>
        <p:spPr>
          <a:xfrm>
            <a:off x="1881188" y="1515230"/>
            <a:ext cx="8429626" cy="2776549"/>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Suppose that a newly elected president is pro-business and promises to reduce regulations and taxes on businesses. Explain how this will most likely affect business investment.</a:t>
            </a:r>
          </a:p>
          <a:p>
            <a:pPr marL="0" marR="0" lvl="0" indent="0" algn="ctr" rtl="0">
              <a:spcBef>
                <a:spcPts val="0"/>
              </a:spcBef>
              <a:spcAft>
                <a:spcPts val="0"/>
              </a:spcAft>
              <a:buNone/>
            </a:pPr>
            <a:endParaRPr lang="en-US" sz="2000" i="1" dirty="0">
              <a:solidFill>
                <a:schemeClr val="lt1"/>
              </a:solidFill>
              <a:latin typeface="Calibri"/>
              <a:ea typeface="Calibri"/>
              <a:cs typeface="Calibri"/>
              <a:sym typeface="Calibri"/>
            </a:endParaRPr>
          </a:p>
          <a:p>
            <a:pPr marL="0" marR="0" lvl="0" indent="0" algn="ctr" rtl="0">
              <a:spcBef>
                <a:spcPts val="0"/>
              </a:spcBef>
              <a:spcAft>
                <a:spcPts val="0"/>
              </a:spcAft>
              <a:buNone/>
            </a:pPr>
            <a:r>
              <a:rPr lang="en-US" sz="2000" i="1" dirty="0">
                <a:solidFill>
                  <a:schemeClr val="lt1"/>
                </a:solidFill>
                <a:latin typeface="Calibri"/>
                <a:ea typeface="Calibri"/>
                <a:cs typeface="Calibri"/>
                <a:sym typeface="Calibri"/>
              </a:rPr>
              <a:t>Lower taxes and fewer regulations will make businesses optimistic that future profits will increase. When business confidence increases, investment spending increases.</a:t>
            </a:r>
            <a:endParaRPr sz="2000" i="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0186025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3361</TotalTime>
  <Words>1577</Words>
  <Application>Microsoft Office PowerPoint</Application>
  <PresentationFormat>Widescreen</PresentationFormat>
  <Paragraphs>99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Gothic</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65</cp:revision>
  <dcterms:modified xsi:type="dcterms:W3CDTF">2022-01-17T21:28:39Z</dcterms:modified>
</cp:coreProperties>
</file>