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1"/>
  </p:notesMasterIdLst>
  <p:sldIdLst>
    <p:sldId id="256" r:id="rId2"/>
    <p:sldId id="383" r:id="rId3"/>
    <p:sldId id="384" r:id="rId4"/>
    <p:sldId id="382" r:id="rId5"/>
    <p:sldId id="385" r:id="rId6"/>
    <p:sldId id="386" r:id="rId7"/>
    <p:sldId id="387" r:id="rId8"/>
    <p:sldId id="376" r:id="rId9"/>
    <p:sldId id="275"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99" autoAdjust="0"/>
  </p:normalViewPr>
  <p:slideViewPr>
    <p:cSldViewPr snapToGrid="0">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simplified AD/AS model is consistent with Keynes’ original model. In the real-world, an AS curve is more curved than the right angle presented previously. The real-world AS curve goes from flat to curved to very steep, leading to the concept of the Phillips curve.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Keynesian economics focuses on explaining why recessions occur and how to best minimize their effects. Aggregate demand is not always high enough to incentivize firms to higher workers and reach full employment. The economy adjusts very slowly to changes in aggregate demand due to sticky wages and prices.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3</a:t>
            </a:fld>
            <a:endParaRPr lang="en-US"/>
          </a:p>
        </p:txBody>
      </p:sp>
    </p:spTree>
    <p:extLst>
      <p:ext uri="{BB962C8B-B14F-4D97-AF65-F5344CB8AC3E}">
        <p14:creationId xmlns:p14="http://schemas.microsoft.com/office/powerpoint/2010/main" val="3188678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Phillips curve illustrates the following: if the unemployment rate increases, the inflation rate decreases. If the inflation rate increases, the unemployment rate decreases.</a:t>
            </a: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68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During the 1960s, the Phillips curve represented real-world economies very well and was an effective menu for monetary and fiscal policy. The relationship between unemployment and inflation depicted in the Phillips curve does not always hold true. The U.S. experienced stagflation, high unemployment and high inflation, during the 1970s and 1980s. Economists conclude that two factors can cause the Phillips curve to shift: one being supply shifts and the other being people's expectations about inflation.</a:t>
            </a:r>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5</a:t>
            </a:fld>
            <a:endParaRPr lang="en-US"/>
          </a:p>
        </p:txBody>
      </p:sp>
    </p:spTree>
    <p:extLst>
      <p:ext uri="{BB962C8B-B14F-4D97-AF65-F5344CB8AC3E}">
        <p14:creationId xmlns:p14="http://schemas.microsoft.com/office/powerpoint/2010/main" val="2976464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Explain what would likely happen to the Phillips curve and the aggregate supply curve if the use of alternative energy sources, such as wind and solar, substantially reduced the cost of energy.</a:t>
            </a:r>
          </a:p>
        </p:txBody>
      </p:sp>
      <p:sp>
        <p:nvSpPr>
          <p:cNvPr id="4" name="Slide Number Placeholder 3"/>
          <p:cNvSpPr>
            <a:spLocks noGrp="1"/>
          </p:cNvSpPr>
          <p:nvPr>
            <p:ph type="sldNum" sz="quarter" idx="5"/>
          </p:nvPr>
        </p:nvSpPr>
        <p:spPr/>
        <p:txBody>
          <a:bodyPr/>
          <a:lstStyle/>
          <a:p>
            <a:fld id="{DCAA2198-EFCA-463F-809F-7E29D1BADD53}" type="slidenum">
              <a:rPr lang="en-US" smtClean="0"/>
              <a:t>6</a:t>
            </a:fld>
            <a:endParaRPr lang="en-US"/>
          </a:p>
        </p:txBody>
      </p:sp>
    </p:spTree>
    <p:extLst>
      <p:ext uri="{BB962C8B-B14F-4D97-AF65-F5344CB8AC3E}">
        <p14:creationId xmlns:p14="http://schemas.microsoft.com/office/powerpoint/2010/main" val="240220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Explain what would likely happen to the Phillips curve and the aggregate supply curve if the use of alternative energy sources, such as wind and solar, substantially reduced the cost of energy.</a:t>
            </a:r>
          </a:p>
          <a:p>
            <a:pPr marL="0" indent="0"/>
            <a:endParaRPr lang="en-US" dirty="0"/>
          </a:p>
          <a:p>
            <a:pPr marL="0" indent="0"/>
            <a:r>
              <a:rPr lang="en-US" dirty="0"/>
              <a:t>If energy costs decrease, the Phillips curve would shift down, showing lower rates of inflation associated with given unemployment levels. The aggregate supply curve would shift right, showing a higher level of real GDP associated with each possible price level.</a:t>
            </a:r>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7</a:t>
            </a:fld>
            <a:endParaRPr lang="en-US"/>
          </a:p>
        </p:txBody>
      </p:sp>
    </p:spTree>
    <p:extLst>
      <p:ext uri="{BB962C8B-B14F-4D97-AF65-F5344CB8AC3E}">
        <p14:creationId xmlns:p14="http://schemas.microsoft.com/office/powerpoint/2010/main" val="3126408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BBE6-EF71-43EF-B61B-894286BFBE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0332CC-845C-4651-8202-2E2B20BCDA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FBFE77-6F46-4745-85E7-0FD905804861}"/>
              </a:ext>
            </a:extLst>
          </p:cNvPr>
          <p:cNvSpPr>
            <a:spLocks noGrp="1"/>
          </p:cNvSpPr>
          <p:nvPr>
            <p:ph type="dt" sz="half" idx="10"/>
          </p:nvPr>
        </p:nvSpPr>
        <p:spPr/>
        <p:txBody>
          <a:bodyPr/>
          <a:lstStyle/>
          <a:p>
            <a:fld id="{049EE145-AA94-449B-8902-C92A094B9432}" type="datetimeFigureOut">
              <a:rPr lang="en-US" smtClean="0"/>
              <a:t>1/17/2022</a:t>
            </a:fld>
            <a:endParaRPr lang="en-US"/>
          </a:p>
        </p:txBody>
      </p:sp>
      <p:sp>
        <p:nvSpPr>
          <p:cNvPr id="5" name="Footer Placeholder 4">
            <a:extLst>
              <a:ext uri="{FF2B5EF4-FFF2-40B4-BE49-F238E27FC236}">
                <a16:creationId xmlns:a16="http://schemas.microsoft.com/office/drawing/2014/main" id="{E49016F4-0A23-4432-83A4-B568B7DEA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821FB-BC58-4C39-8E18-651C0A9B9DF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62388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2FE2-A428-4425-AB5F-1FD4A20EFD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20F2F1-B273-4AEB-B3D3-B180AE0566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D669D-A14A-4997-88D0-9E1346B8C5E4}"/>
              </a:ext>
            </a:extLst>
          </p:cNvPr>
          <p:cNvSpPr>
            <a:spLocks noGrp="1"/>
          </p:cNvSpPr>
          <p:nvPr>
            <p:ph type="dt" sz="half" idx="10"/>
          </p:nvPr>
        </p:nvSpPr>
        <p:spPr/>
        <p:txBody>
          <a:bodyPr/>
          <a:lstStyle/>
          <a:p>
            <a:fld id="{049EE145-AA94-449B-8902-C92A094B9432}" type="datetimeFigureOut">
              <a:rPr lang="en-US" smtClean="0"/>
              <a:t>1/17/2022</a:t>
            </a:fld>
            <a:endParaRPr lang="en-US"/>
          </a:p>
        </p:txBody>
      </p:sp>
      <p:sp>
        <p:nvSpPr>
          <p:cNvPr id="5" name="Footer Placeholder 4">
            <a:extLst>
              <a:ext uri="{FF2B5EF4-FFF2-40B4-BE49-F238E27FC236}">
                <a16:creationId xmlns:a16="http://schemas.microsoft.com/office/drawing/2014/main" id="{D768EC81-B3C6-4C52-B57C-35904EF71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EC8A5-B243-421F-91BF-A4E2C1FDF0A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3369929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0442D4-D50B-4021-8B10-79DC26293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5FC8D-EA63-439E-98CC-7DC97FBABB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E02D0-7905-4F2F-9837-4A3BCFE921F7}"/>
              </a:ext>
            </a:extLst>
          </p:cNvPr>
          <p:cNvSpPr>
            <a:spLocks noGrp="1"/>
          </p:cNvSpPr>
          <p:nvPr>
            <p:ph type="dt" sz="half" idx="10"/>
          </p:nvPr>
        </p:nvSpPr>
        <p:spPr/>
        <p:txBody>
          <a:bodyPr/>
          <a:lstStyle/>
          <a:p>
            <a:fld id="{049EE145-AA94-449B-8902-C92A094B9432}" type="datetimeFigureOut">
              <a:rPr lang="en-US" smtClean="0"/>
              <a:t>1/17/2022</a:t>
            </a:fld>
            <a:endParaRPr lang="en-US"/>
          </a:p>
        </p:txBody>
      </p:sp>
      <p:sp>
        <p:nvSpPr>
          <p:cNvPr id="5" name="Footer Placeholder 4">
            <a:extLst>
              <a:ext uri="{FF2B5EF4-FFF2-40B4-BE49-F238E27FC236}">
                <a16:creationId xmlns:a16="http://schemas.microsoft.com/office/drawing/2014/main" id="{CFF4BC99-A7D0-402F-8021-1DB4FB986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C65EB-614B-41DE-947F-8D8ACCE846C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51701022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88AC-FD85-4EAE-B8E7-1B91BE7DC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4B9935-DB0F-4641-BED5-3990AEDD8B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8A35B-2476-4FA3-B910-9E0F12498902}"/>
              </a:ext>
            </a:extLst>
          </p:cNvPr>
          <p:cNvSpPr>
            <a:spLocks noGrp="1"/>
          </p:cNvSpPr>
          <p:nvPr>
            <p:ph type="dt" sz="half" idx="10"/>
          </p:nvPr>
        </p:nvSpPr>
        <p:spPr/>
        <p:txBody>
          <a:bodyPr/>
          <a:lstStyle/>
          <a:p>
            <a:fld id="{049EE145-AA94-449B-8902-C92A094B9432}" type="datetimeFigureOut">
              <a:rPr lang="en-US" smtClean="0"/>
              <a:t>1/17/2022</a:t>
            </a:fld>
            <a:endParaRPr lang="en-US"/>
          </a:p>
        </p:txBody>
      </p:sp>
      <p:sp>
        <p:nvSpPr>
          <p:cNvPr id="5" name="Footer Placeholder 4">
            <a:extLst>
              <a:ext uri="{FF2B5EF4-FFF2-40B4-BE49-F238E27FC236}">
                <a16:creationId xmlns:a16="http://schemas.microsoft.com/office/drawing/2014/main" id="{063B4110-2681-4791-ADC1-D77005A19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1CC58-EBD0-4EB0-98A4-F4591CDE285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5351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22EA-9677-44BA-93AA-FE67003FB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C46154-C930-4893-9824-3EF81E1A6C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F8B1C6-7E93-42C9-A492-C224A270B24B}"/>
              </a:ext>
            </a:extLst>
          </p:cNvPr>
          <p:cNvSpPr>
            <a:spLocks noGrp="1"/>
          </p:cNvSpPr>
          <p:nvPr>
            <p:ph type="dt" sz="half" idx="10"/>
          </p:nvPr>
        </p:nvSpPr>
        <p:spPr/>
        <p:txBody>
          <a:bodyPr/>
          <a:lstStyle/>
          <a:p>
            <a:fld id="{049EE145-AA94-449B-8902-C92A094B9432}" type="datetimeFigureOut">
              <a:rPr lang="en-US" smtClean="0"/>
              <a:t>1/17/2022</a:t>
            </a:fld>
            <a:endParaRPr lang="en-US"/>
          </a:p>
        </p:txBody>
      </p:sp>
      <p:sp>
        <p:nvSpPr>
          <p:cNvPr id="5" name="Footer Placeholder 4">
            <a:extLst>
              <a:ext uri="{FF2B5EF4-FFF2-40B4-BE49-F238E27FC236}">
                <a16:creationId xmlns:a16="http://schemas.microsoft.com/office/drawing/2014/main" id="{DC02580D-3FAA-49BE-A18B-E07460DEF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E71F8-A7E0-4FA0-8866-F9937D8B847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7180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E87B-0F19-49DE-8FFE-3F1672A4B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80EE0-79C8-4ECE-A905-09D32093A7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2A337A-B79C-4623-89B2-C05868F7CA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7F426D-F55F-49B8-814D-9C603FE7EA53}"/>
              </a:ext>
            </a:extLst>
          </p:cNvPr>
          <p:cNvSpPr>
            <a:spLocks noGrp="1"/>
          </p:cNvSpPr>
          <p:nvPr>
            <p:ph type="dt" sz="half" idx="10"/>
          </p:nvPr>
        </p:nvSpPr>
        <p:spPr/>
        <p:txBody>
          <a:bodyPr/>
          <a:lstStyle/>
          <a:p>
            <a:fld id="{049EE145-AA94-449B-8902-C92A094B9432}" type="datetimeFigureOut">
              <a:rPr lang="en-US" smtClean="0"/>
              <a:t>1/17/2022</a:t>
            </a:fld>
            <a:endParaRPr lang="en-US"/>
          </a:p>
        </p:txBody>
      </p:sp>
      <p:sp>
        <p:nvSpPr>
          <p:cNvPr id="6" name="Footer Placeholder 5">
            <a:extLst>
              <a:ext uri="{FF2B5EF4-FFF2-40B4-BE49-F238E27FC236}">
                <a16:creationId xmlns:a16="http://schemas.microsoft.com/office/drawing/2014/main" id="{E4E4C7D6-05D0-48EE-90FF-1E4B55D4E9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1112B4-CB65-44F7-8E4F-FAB2BAE8ED9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9541983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15642-A2E1-46B8-99F1-C16B881602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8D2257-6E6D-47A7-B681-40764DF590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88DDD3-754F-414C-A319-C93E5A5F08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2F588F-1DAF-4AE1-B416-DA061BD3D0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C0A43B-514D-4DE7-BC2E-58B7C9592E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E9A8A6-954B-4D59-83B3-B2661607A72A}"/>
              </a:ext>
            </a:extLst>
          </p:cNvPr>
          <p:cNvSpPr>
            <a:spLocks noGrp="1"/>
          </p:cNvSpPr>
          <p:nvPr>
            <p:ph type="dt" sz="half" idx="10"/>
          </p:nvPr>
        </p:nvSpPr>
        <p:spPr/>
        <p:txBody>
          <a:bodyPr/>
          <a:lstStyle/>
          <a:p>
            <a:fld id="{049EE145-AA94-449B-8902-C92A094B9432}" type="datetimeFigureOut">
              <a:rPr lang="en-US" smtClean="0"/>
              <a:t>1/17/2022</a:t>
            </a:fld>
            <a:endParaRPr lang="en-US"/>
          </a:p>
        </p:txBody>
      </p:sp>
      <p:sp>
        <p:nvSpPr>
          <p:cNvPr id="8" name="Footer Placeholder 7">
            <a:extLst>
              <a:ext uri="{FF2B5EF4-FFF2-40B4-BE49-F238E27FC236}">
                <a16:creationId xmlns:a16="http://schemas.microsoft.com/office/drawing/2014/main" id="{EDB4C6AA-A8B5-4974-9B1E-34C23A6C69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5F5610-0F10-4CC1-BC9B-4129F52FC51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76371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ACA7-0DC0-42E5-8950-BC1981E6C8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C036B9-DE94-4AFE-BACE-EE49AB0581F2}"/>
              </a:ext>
            </a:extLst>
          </p:cNvPr>
          <p:cNvSpPr>
            <a:spLocks noGrp="1"/>
          </p:cNvSpPr>
          <p:nvPr>
            <p:ph type="dt" sz="half" idx="10"/>
          </p:nvPr>
        </p:nvSpPr>
        <p:spPr/>
        <p:txBody>
          <a:bodyPr/>
          <a:lstStyle/>
          <a:p>
            <a:fld id="{049EE145-AA94-449B-8902-C92A094B9432}" type="datetimeFigureOut">
              <a:rPr lang="en-US" smtClean="0"/>
              <a:t>1/17/2022</a:t>
            </a:fld>
            <a:endParaRPr lang="en-US"/>
          </a:p>
        </p:txBody>
      </p:sp>
      <p:sp>
        <p:nvSpPr>
          <p:cNvPr id="4" name="Footer Placeholder 3">
            <a:extLst>
              <a:ext uri="{FF2B5EF4-FFF2-40B4-BE49-F238E27FC236}">
                <a16:creationId xmlns:a16="http://schemas.microsoft.com/office/drawing/2014/main" id="{F960C0D4-C7AB-4B3F-898C-E09A31540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2027EC-45A3-4451-A570-A10319F40BE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4655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20BBF-49EB-48F9-ABBF-644D321A59C9}"/>
              </a:ext>
            </a:extLst>
          </p:cNvPr>
          <p:cNvSpPr>
            <a:spLocks noGrp="1"/>
          </p:cNvSpPr>
          <p:nvPr>
            <p:ph type="dt" sz="half" idx="10"/>
          </p:nvPr>
        </p:nvSpPr>
        <p:spPr/>
        <p:txBody>
          <a:bodyPr/>
          <a:lstStyle/>
          <a:p>
            <a:fld id="{049EE145-AA94-449B-8902-C92A094B9432}" type="datetimeFigureOut">
              <a:rPr lang="en-US" smtClean="0"/>
              <a:t>1/17/2022</a:t>
            </a:fld>
            <a:endParaRPr lang="en-US"/>
          </a:p>
        </p:txBody>
      </p:sp>
      <p:sp>
        <p:nvSpPr>
          <p:cNvPr id="3" name="Footer Placeholder 2">
            <a:extLst>
              <a:ext uri="{FF2B5EF4-FFF2-40B4-BE49-F238E27FC236}">
                <a16:creationId xmlns:a16="http://schemas.microsoft.com/office/drawing/2014/main" id="{16CCF7DD-AB69-4097-B81F-EE1A80D515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DE7F96-B0E2-49C3-B247-97FBEFB4422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6535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EB2D-27A0-4273-A370-EC88F2901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181E0B-B8CD-42C8-8D32-0E9AE335C8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D3A8D6-1345-49C8-87DB-71D6F56D9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4A5B0-8BFC-4373-BBF5-ABEAA4C29D8C}"/>
              </a:ext>
            </a:extLst>
          </p:cNvPr>
          <p:cNvSpPr>
            <a:spLocks noGrp="1"/>
          </p:cNvSpPr>
          <p:nvPr>
            <p:ph type="dt" sz="half" idx="10"/>
          </p:nvPr>
        </p:nvSpPr>
        <p:spPr/>
        <p:txBody>
          <a:bodyPr/>
          <a:lstStyle/>
          <a:p>
            <a:fld id="{049EE145-AA94-449B-8902-C92A094B9432}" type="datetimeFigureOut">
              <a:rPr lang="en-US" smtClean="0"/>
              <a:t>1/17/2022</a:t>
            </a:fld>
            <a:endParaRPr lang="en-US"/>
          </a:p>
        </p:txBody>
      </p:sp>
      <p:sp>
        <p:nvSpPr>
          <p:cNvPr id="6" name="Footer Placeholder 5">
            <a:extLst>
              <a:ext uri="{FF2B5EF4-FFF2-40B4-BE49-F238E27FC236}">
                <a16:creationId xmlns:a16="http://schemas.microsoft.com/office/drawing/2014/main" id="{FB080AEB-E305-4593-AFBF-88B955B74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71905F-08BC-4B9F-BB4B-C205D66E044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938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A1ADE-DDA8-42B3-A16A-326E4C0D0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EF4D6B-FF97-496B-AAFA-6EB35FED0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8E3E3A-8B13-4477-88DC-4D13863ED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674E42-8C3F-4461-AA8F-0B3D3481B308}"/>
              </a:ext>
            </a:extLst>
          </p:cNvPr>
          <p:cNvSpPr>
            <a:spLocks noGrp="1"/>
          </p:cNvSpPr>
          <p:nvPr>
            <p:ph type="dt" sz="half" idx="10"/>
          </p:nvPr>
        </p:nvSpPr>
        <p:spPr/>
        <p:txBody>
          <a:bodyPr/>
          <a:lstStyle/>
          <a:p>
            <a:fld id="{049EE145-AA94-449B-8902-C92A094B9432}" type="datetimeFigureOut">
              <a:rPr lang="en-US" smtClean="0"/>
              <a:t>1/17/2022</a:t>
            </a:fld>
            <a:endParaRPr lang="en-US"/>
          </a:p>
        </p:txBody>
      </p:sp>
      <p:sp>
        <p:nvSpPr>
          <p:cNvPr id="6" name="Footer Placeholder 5">
            <a:extLst>
              <a:ext uri="{FF2B5EF4-FFF2-40B4-BE49-F238E27FC236}">
                <a16:creationId xmlns:a16="http://schemas.microsoft.com/office/drawing/2014/main" id="{73BC98E3-9AE5-43DF-8429-0345CC46D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F8CE92-34A2-4101-89A9-613C49D34C0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1622140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AF4768-5D74-4576-9103-31C0F9207E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30EADB-4D94-4B17-BAD9-F3021A7964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315F4-9F23-4D3B-8963-1A87A6AC5E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EE145-AA94-449B-8902-C92A094B9432}" type="datetimeFigureOut">
              <a:rPr lang="en-US" smtClean="0"/>
              <a:t>1/17/2022</a:t>
            </a:fld>
            <a:endParaRPr lang="en-US"/>
          </a:p>
        </p:txBody>
      </p:sp>
      <p:sp>
        <p:nvSpPr>
          <p:cNvPr id="5" name="Footer Placeholder 4">
            <a:extLst>
              <a:ext uri="{FF2B5EF4-FFF2-40B4-BE49-F238E27FC236}">
                <a16:creationId xmlns:a16="http://schemas.microsoft.com/office/drawing/2014/main" id="{275F85E6-9393-4F68-B2FB-F98C79B170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A2EC81-4B7D-430A-AAF9-72EF3A5D4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82650757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459524"/>
            <a:ext cx="9052562" cy="101562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dirty="0">
                <a:effectLst/>
                <a:latin typeface="Century Gothic" panose="020B0502020202020204" pitchFamily="34" charset="0"/>
                <a:ea typeface="Calibri" panose="020F0502020204030204" pitchFamily="34" charset="0"/>
                <a:cs typeface="Times New Roman" panose="02020603050405020304" pitchFamily="18" charset="0"/>
              </a:rPr>
              <a:t>The Phillips Curve</a:t>
            </a:r>
            <a:endParaRPr lang="en-US" dirty="0">
              <a:latin typeface="Century Gothic" panose="020B0502020202020204" pitchFamily="34" charset="0"/>
            </a:endParaRPr>
          </a:p>
        </p:txBody>
      </p:sp>
      <p:cxnSp>
        <p:nvCxnSpPr>
          <p:cNvPr id="51" name="Google Shape;51;p1"/>
          <p:cNvCxnSpPr/>
          <p:nvPr/>
        </p:nvCxnSpPr>
        <p:spPr>
          <a:xfrm>
            <a:off x="3130060" y="3843238"/>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7" name="TextBox 6">
            <a:extLst>
              <a:ext uri="{FF2B5EF4-FFF2-40B4-BE49-F238E27FC236}">
                <a16:creationId xmlns:a16="http://schemas.microsoft.com/office/drawing/2014/main" id="{6AED0424-A20E-4C6E-9565-D02FBCF08832}"/>
              </a:ext>
            </a:extLst>
          </p:cNvPr>
          <p:cNvSpPr txBox="1"/>
          <p:nvPr/>
        </p:nvSpPr>
        <p:spPr>
          <a:xfrm>
            <a:off x="6826301" y="3845526"/>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9" name="Google Shape;69;p3"/>
          <p:cNvSpPr txBox="1"/>
          <p:nvPr/>
        </p:nvSpPr>
        <p:spPr>
          <a:xfrm>
            <a:off x="7046761" y="6003699"/>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4" name="Rectangle 3">
            <a:extLst>
              <a:ext uri="{FF2B5EF4-FFF2-40B4-BE49-F238E27FC236}">
                <a16:creationId xmlns:a16="http://schemas.microsoft.com/office/drawing/2014/main" id="{E13C59C3-88D4-4D8B-B927-4B4BE1412456}"/>
              </a:ext>
            </a:extLst>
          </p:cNvPr>
          <p:cNvSpPr/>
          <p:nvPr/>
        </p:nvSpPr>
        <p:spPr>
          <a:xfrm>
            <a:off x="6583680" y="1277758"/>
            <a:ext cx="4143598" cy="376800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6583679" y="1424192"/>
            <a:ext cx="3965609"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simplified AD/AS model is consistent with Keynes’ original model.</a:t>
            </a:r>
          </a:p>
        </p:txBody>
      </p:sp>
      <p:sp>
        <p:nvSpPr>
          <p:cNvPr id="9" name="TextBox 8">
            <a:extLst>
              <a:ext uri="{FF2B5EF4-FFF2-40B4-BE49-F238E27FC236}">
                <a16:creationId xmlns:a16="http://schemas.microsoft.com/office/drawing/2014/main" id="{B5E91B25-57AA-4A9F-8AE3-45B6A52573AE}"/>
              </a:ext>
            </a:extLst>
          </p:cNvPr>
          <p:cNvSpPr txBox="1"/>
          <p:nvPr/>
        </p:nvSpPr>
        <p:spPr>
          <a:xfrm>
            <a:off x="6583678" y="2462383"/>
            <a:ext cx="3965609"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In the real-world, an </a:t>
            </a:r>
            <a:r>
              <a:rPr lang="en-US" sz="2000" i="1" dirty="0">
                <a:solidFill>
                  <a:schemeClr val="bg1"/>
                </a:solidFill>
                <a:latin typeface="Calibri" panose="020F0502020204030204" pitchFamily="34" charset="0"/>
                <a:cs typeface="Times New Roman" panose="02020603050405020304" pitchFamily="18" charset="0"/>
              </a:rPr>
              <a:t>AS</a:t>
            </a:r>
            <a:r>
              <a:rPr lang="en-US" sz="2000" dirty="0">
                <a:solidFill>
                  <a:schemeClr val="bg1"/>
                </a:solidFill>
                <a:latin typeface="Calibri" panose="020F0502020204030204" pitchFamily="34" charset="0"/>
                <a:cs typeface="Times New Roman" panose="02020603050405020304" pitchFamily="18" charset="0"/>
              </a:rPr>
              <a:t> curve is more curved than the right angle presented previously.</a:t>
            </a:r>
          </a:p>
        </p:txBody>
      </p:sp>
      <p:sp>
        <p:nvSpPr>
          <p:cNvPr id="10" name="TextBox 9">
            <a:extLst>
              <a:ext uri="{FF2B5EF4-FFF2-40B4-BE49-F238E27FC236}">
                <a16:creationId xmlns:a16="http://schemas.microsoft.com/office/drawing/2014/main" id="{E3E8CAE7-E45C-478D-A30D-30561488E76F}"/>
              </a:ext>
            </a:extLst>
          </p:cNvPr>
          <p:cNvSpPr txBox="1"/>
          <p:nvPr/>
        </p:nvSpPr>
        <p:spPr>
          <a:xfrm>
            <a:off x="6583676" y="3586275"/>
            <a:ext cx="4143597"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real-world </a:t>
            </a:r>
            <a:r>
              <a:rPr lang="en-US" sz="2000" i="1" dirty="0">
                <a:solidFill>
                  <a:schemeClr val="bg1"/>
                </a:solidFill>
                <a:latin typeface="Calibri" panose="020F0502020204030204" pitchFamily="34" charset="0"/>
                <a:cs typeface="Times New Roman" panose="02020603050405020304" pitchFamily="18" charset="0"/>
              </a:rPr>
              <a:t>AS</a:t>
            </a:r>
            <a:r>
              <a:rPr lang="en-US" sz="2000" dirty="0">
                <a:solidFill>
                  <a:schemeClr val="bg1"/>
                </a:solidFill>
                <a:latin typeface="Calibri" panose="020F0502020204030204" pitchFamily="34" charset="0"/>
                <a:cs typeface="Times New Roman" panose="02020603050405020304" pitchFamily="18" charset="0"/>
              </a:rPr>
              <a:t> curve goes from flat to curved to very steep, leading to the concept of the Phillips curve.</a:t>
            </a:r>
          </a:p>
        </p:txBody>
      </p:sp>
      <p:graphicFrame>
        <p:nvGraphicFramePr>
          <p:cNvPr id="12" name="Table 4">
            <a:extLst>
              <a:ext uri="{FF2B5EF4-FFF2-40B4-BE49-F238E27FC236}">
                <a16:creationId xmlns:a16="http://schemas.microsoft.com/office/drawing/2014/main" id="{10756E62-DD26-410F-9984-DCA7BBF89876}"/>
              </a:ext>
            </a:extLst>
          </p:cNvPr>
          <p:cNvGraphicFramePr>
            <a:graphicFrameLocks noGrp="1"/>
          </p:cNvGraphicFramePr>
          <p:nvPr>
            <p:extLst>
              <p:ext uri="{D42A27DB-BD31-4B8C-83A1-F6EECF244321}">
                <p14:modId xmlns:p14="http://schemas.microsoft.com/office/powerpoint/2010/main" val="1969174549"/>
              </p:ext>
            </p:extLst>
          </p:nvPr>
        </p:nvGraphicFramePr>
        <p:xfrm>
          <a:off x="1414750" y="5241607"/>
          <a:ext cx="9362442" cy="1483360"/>
        </p:xfrm>
        <a:graphic>
          <a:graphicData uri="http://schemas.openxmlformats.org/drawingml/2006/table">
            <a:tbl>
              <a:tblPr firstRow="1" bandRow="1">
                <a:tableStyleId>{5C22544A-7EE6-4342-B048-85BDC9FD1C3A}</a:tableStyleId>
              </a:tblPr>
              <a:tblGrid>
                <a:gridCol w="4681221">
                  <a:extLst>
                    <a:ext uri="{9D8B030D-6E8A-4147-A177-3AD203B41FA5}">
                      <a16:colId xmlns:a16="http://schemas.microsoft.com/office/drawing/2014/main" val="3916528949"/>
                    </a:ext>
                  </a:extLst>
                </a:gridCol>
                <a:gridCol w="4681221">
                  <a:extLst>
                    <a:ext uri="{9D8B030D-6E8A-4147-A177-3AD203B41FA5}">
                      <a16:colId xmlns:a16="http://schemas.microsoft.com/office/drawing/2014/main" val="907715659"/>
                    </a:ext>
                  </a:extLst>
                </a:gridCol>
              </a:tblGrid>
              <a:tr h="370840">
                <a:tc>
                  <a:txBody>
                    <a:bodyPr/>
                    <a:lstStyle/>
                    <a:p>
                      <a:pPr algn="ctr"/>
                      <a:r>
                        <a:rPr lang="en-US" dirty="0">
                          <a:solidFill>
                            <a:schemeClr val="tx1"/>
                          </a:solidFill>
                        </a:rPr>
                        <a:t>Zone of the </a:t>
                      </a:r>
                      <a:r>
                        <a:rPr lang="en-US" i="1" dirty="0">
                          <a:solidFill>
                            <a:schemeClr val="tx1"/>
                          </a:solidFill>
                        </a:rPr>
                        <a:t>AS</a:t>
                      </a:r>
                      <a:r>
                        <a:rPr lang="en-US" dirty="0">
                          <a:solidFill>
                            <a:schemeClr val="tx1"/>
                          </a:solidFill>
                        </a:rPr>
                        <a:t> Curve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Effect of Shifts in Aggregate Demand (AD)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0570046"/>
                  </a:ext>
                </a:extLst>
              </a:tr>
              <a:tr h="370840">
                <a:tc>
                  <a:txBody>
                    <a:bodyPr/>
                    <a:lstStyle/>
                    <a:p>
                      <a:pPr algn="ctr"/>
                      <a:r>
                        <a:rPr lang="en-US" b="1" dirty="0">
                          <a:solidFill>
                            <a:schemeClr val="tx1"/>
                          </a:solidFill>
                        </a:rPr>
                        <a:t>Keynesian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Affects output levels; little effect on price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503535"/>
                  </a:ext>
                </a:extLst>
              </a:tr>
              <a:tr h="370840">
                <a:tc>
                  <a:txBody>
                    <a:bodyPr/>
                    <a:lstStyle/>
                    <a:p>
                      <a:pPr algn="ctr"/>
                      <a:r>
                        <a:rPr lang="en-US" b="1" dirty="0">
                          <a:solidFill>
                            <a:schemeClr val="tx1"/>
                          </a:solidFill>
                        </a:rPr>
                        <a:t>Intermediate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Affects both output and price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2613799"/>
                  </a:ext>
                </a:extLst>
              </a:tr>
              <a:tr h="370840">
                <a:tc>
                  <a:txBody>
                    <a:bodyPr/>
                    <a:lstStyle/>
                    <a:p>
                      <a:pPr algn="ctr"/>
                      <a:r>
                        <a:rPr lang="en-US" b="1" dirty="0">
                          <a:solidFill>
                            <a:schemeClr val="tx1"/>
                          </a:solidFill>
                        </a:rPr>
                        <a:t>Neoclassical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Little effect on output levels; affects price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047127"/>
                  </a:ext>
                </a:extLst>
              </a:tr>
            </a:tbl>
          </a:graphicData>
        </a:graphic>
      </p:graphicFrame>
      <p:pic>
        <p:nvPicPr>
          <p:cNvPr id="5" name="Picture 4" descr="A graph of the Keynesian, neoclassical, and intermediate zones on the aggregate supply curve.">
            <a:extLst>
              <a:ext uri="{FF2B5EF4-FFF2-40B4-BE49-F238E27FC236}">
                <a16:creationId xmlns:a16="http://schemas.microsoft.com/office/drawing/2014/main" id="{B5B451D9-28A7-4DB8-9374-F486F8F2EA3A}"/>
              </a:ext>
            </a:extLst>
          </p:cNvPr>
          <p:cNvPicPr>
            <a:picLocks noChangeAspect="1"/>
          </p:cNvPicPr>
          <p:nvPr/>
        </p:nvPicPr>
        <p:blipFill>
          <a:blip r:embed="rId3"/>
          <a:stretch>
            <a:fillRect/>
          </a:stretch>
        </p:blipFill>
        <p:spPr>
          <a:xfrm>
            <a:off x="1771851" y="1295375"/>
            <a:ext cx="4527065" cy="3768004"/>
          </a:xfrm>
          <a:prstGeom prst="rect">
            <a:avLst/>
          </a:prstGeom>
        </p:spPr>
      </p:pic>
      <p:sp>
        <p:nvSpPr>
          <p:cNvPr id="15" name="TextBox 14">
            <a:extLst>
              <a:ext uri="{FF2B5EF4-FFF2-40B4-BE49-F238E27FC236}">
                <a16:creationId xmlns:a16="http://schemas.microsoft.com/office/drawing/2014/main" id="{CDBE3367-2B1C-44B3-8939-FE439F77C661}"/>
              </a:ext>
            </a:extLst>
          </p:cNvPr>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Phillips Curve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1081887"/>
            <a:chOff x="542923" y="1736761"/>
            <a:chExt cx="8058154" cy="1081887"/>
          </a:xfrm>
          <a:solidFill>
            <a:srgbClr val="627981"/>
          </a:solidFill>
        </p:grpSpPr>
        <p:sp>
          <p:nvSpPr>
            <p:cNvPr id="9" name="Rectangle 8"/>
            <p:cNvSpPr/>
            <p:nvPr/>
          </p:nvSpPr>
          <p:spPr>
            <a:xfrm>
              <a:off x="542923" y="1736761"/>
              <a:ext cx="8058154" cy="10818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93372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Keynesian theory implies that inflationary pressures are low during a recession but higher when the level of output is near or even beyond potential GDP.</a:t>
              </a:r>
            </a:p>
          </p:txBody>
        </p:sp>
      </p:grpSp>
      <p:grpSp>
        <p:nvGrpSpPr>
          <p:cNvPr id="20" name="Group 19"/>
          <p:cNvGrpSpPr/>
          <p:nvPr/>
        </p:nvGrpSpPr>
        <p:grpSpPr>
          <a:xfrm>
            <a:off x="2066923" y="2748273"/>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1950s, London School of Economics economist, A.W. Phillips, studied the Keynesian school of thought and developed a theory.</a:t>
              </a:r>
            </a:p>
          </p:txBody>
        </p:sp>
      </p:grpSp>
      <p:grpSp>
        <p:nvGrpSpPr>
          <p:cNvPr id="23" name="Group 22"/>
          <p:cNvGrpSpPr/>
          <p:nvPr/>
        </p:nvGrpSpPr>
        <p:grpSpPr>
          <a:xfrm>
            <a:off x="2066923" y="3639625"/>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Phillips found that a tradeoff between unemployment and inflation does indeed exist. </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73401" y="453097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58421" y="1922416"/>
              <a:ext cx="8027158"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curve that shows this tradeoff became known as the </a:t>
              </a:r>
              <a:r>
                <a:rPr lang="en-US" sz="2000" b="1" dirty="0">
                  <a:solidFill>
                    <a:schemeClr val="bg1"/>
                  </a:solidFill>
                </a:rPr>
                <a:t>Phillips curve</a:t>
              </a:r>
              <a:r>
                <a:rPr lang="en-US" sz="2000" dirty="0">
                  <a:solidFill>
                    <a:schemeClr val="bg1"/>
                  </a:solidFill>
                </a:rPr>
                <a:t>.</a:t>
              </a:r>
            </a:p>
          </p:txBody>
        </p:sp>
      </p:grpSp>
    </p:spTree>
    <p:extLst>
      <p:ext uri="{BB962C8B-B14F-4D97-AF65-F5344CB8AC3E}">
        <p14:creationId xmlns:p14="http://schemas.microsoft.com/office/powerpoint/2010/main" val="562741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9" name="Google Shape;69;p3"/>
          <p:cNvSpPr txBox="1"/>
          <p:nvPr/>
        </p:nvSpPr>
        <p:spPr>
          <a:xfrm>
            <a:off x="7046761" y="6003699"/>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aphicFrame>
        <p:nvGraphicFramePr>
          <p:cNvPr id="2" name="Table 2">
            <a:extLst>
              <a:ext uri="{FF2B5EF4-FFF2-40B4-BE49-F238E27FC236}">
                <a16:creationId xmlns:a16="http://schemas.microsoft.com/office/drawing/2014/main" id="{C51894C9-44B5-43C1-97AC-EC1E6B57A9FC}"/>
              </a:ext>
            </a:extLst>
          </p:cNvPr>
          <p:cNvGraphicFramePr>
            <a:graphicFrameLocks noGrp="1"/>
          </p:cNvGraphicFramePr>
          <p:nvPr>
            <p:extLst>
              <p:ext uri="{D42A27DB-BD31-4B8C-83A1-F6EECF244321}">
                <p14:modId xmlns:p14="http://schemas.microsoft.com/office/powerpoint/2010/main" val="679005697"/>
              </p:ext>
            </p:extLst>
          </p:nvPr>
        </p:nvGraphicFramePr>
        <p:xfrm>
          <a:off x="2031971" y="1348321"/>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27665826"/>
                    </a:ext>
                  </a:extLst>
                </a:gridCol>
                <a:gridCol w="4064000">
                  <a:extLst>
                    <a:ext uri="{9D8B030D-6E8A-4147-A177-3AD203B41FA5}">
                      <a16:colId xmlns:a16="http://schemas.microsoft.com/office/drawing/2014/main" val="2419323785"/>
                    </a:ext>
                  </a:extLst>
                </a:gridCol>
              </a:tblGrid>
              <a:tr h="370840">
                <a:tc>
                  <a:txBody>
                    <a:bodyPr/>
                    <a:lstStyle/>
                    <a:p>
                      <a:pPr algn="ctr"/>
                      <a:r>
                        <a:rPr lang="en-US" dirty="0">
                          <a:solidFill>
                            <a:schemeClr val="tx1"/>
                          </a:solidFill>
                        </a:rPr>
                        <a: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7582386"/>
                  </a:ext>
                </a:extLst>
              </a:tr>
              <a:tr h="370840">
                <a:tc>
                  <a:txBody>
                    <a:bodyPr/>
                    <a:lstStyle/>
                    <a:p>
                      <a:r>
                        <a:rPr lang="en-US" dirty="0">
                          <a:solidFill>
                            <a:schemeClr val="tx1"/>
                          </a:solidFill>
                        </a:rPr>
                        <a:t>Unemployment rate increases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Inflation rate decreases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2984644"/>
                  </a:ext>
                </a:extLst>
              </a:tr>
              <a:tr h="370840">
                <a:tc>
                  <a:txBody>
                    <a:bodyPr/>
                    <a:lstStyle/>
                    <a:p>
                      <a:r>
                        <a:rPr lang="en-US" dirty="0">
                          <a:solidFill>
                            <a:schemeClr val="tx1"/>
                          </a:solidFill>
                        </a:rPr>
                        <a:t>Unemployment rate decreases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Inflation rate increases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0358235"/>
                  </a:ext>
                </a:extLst>
              </a:tr>
              <a:tr h="370840">
                <a:tc>
                  <a:txBody>
                    <a:bodyPr/>
                    <a:lstStyle/>
                    <a:p>
                      <a:r>
                        <a:rPr lang="en-US" dirty="0">
                          <a:solidFill>
                            <a:schemeClr val="tx1"/>
                          </a:solidFill>
                        </a:rPr>
                        <a:t>Inflation rate increases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Unemployment rate decreases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7798772"/>
                  </a:ext>
                </a:extLst>
              </a:tr>
              <a:tr h="370840">
                <a:tc>
                  <a:txBody>
                    <a:bodyPr/>
                    <a:lstStyle/>
                    <a:p>
                      <a:r>
                        <a:rPr lang="en-US" dirty="0">
                          <a:solidFill>
                            <a:schemeClr val="tx1"/>
                          </a:solidFill>
                        </a:rPr>
                        <a:t>Inflation rate decreases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Unemployment rate increases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1276762"/>
                  </a:ext>
                </a:extLst>
              </a:tr>
            </a:tbl>
          </a:graphicData>
        </a:graphic>
      </p:graphicFrame>
      <p:sp>
        <p:nvSpPr>
          <p:cNvPr id="8" name="TextBox 7">
            <a:extLst>
              <a:ext uri="{FF2B5EF4-FFF2-40B4-BE49-F238E27FC236}">
                <a16:creationId xmlns:a16="http://schemas.microsoft.com/office/drawing/2014/main" id="{907F2F5F-D2B8-4ED9-9668-B88584BF579F}"/>
              </a:ext>
            </a:extLst>
          </p:cNvPr>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Phillips Curve</a:t>
            </a:r>
          </a:p>
        </p:txBody>
      </p:sp>
      <p:pic>
        <p:nvPicPr>
          <p:cNvPr id="5" name="Picture 4" descr="A graph of a Phillips curve, showing the tradeoff between unemployment and inflation.">
            <a:extLst>
              <a:ext uri="{FF2B5EF4-FFF2-40B4-BE49-F238E27FC236}">
                <a16:creationId xmlns:a16="http://schemas.microsoft.com/office/drawing/2014/main" id="{BB8F255B-19A2-45A8-92BA-A6360796131D}"/>
              </a:ext>
            </a:extLst>
          </p:cNvPr>
          <p:cNvPicPr>
            <a:picLocks noChangeAspect="1"/>
          </p:cNvPicPr>
          <p:nvPr/>
        </p:nvPicPr>
        <p:blipFill>
          <a:blip r:embed="rId3"/>
          <a:stretch>
            <a:fillRect/>
          </a:stretch>
        </p:blipFill>
        <p:spPr>
          <a:xfrm>
            <a:off x="4441202" y="3339966"/>
            <a:ext cx="3309537" cy="3428999"/>
          </a:xfrm>
          <a:prstGeom prst="rect">
            <a:avLst/>
          </a:prstGeom>
        </p:spPr>
      </p:pic>
    </p:spTree>
    <p:extLst>
      <p:ext uri="{BB962C8B-B14F-4D97-AF65-F5344CB8AC3E}">
        <p14:creationId xmlns:p14="http://schemas.microsoft.com/office/powerpoint/2010/main" val="350128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Instability of the Phillips Curve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During the 1960s, the Phillips curve represented real-world economies very well and was an effective menu for monetary and fiscal policy.</a:t>
              </a:r>
            </a:p>
          </p:txBody>
        </p:sp>
      </p:grpSp>
      <p:grpSp>
        <p:nvGrpSpPr>
          <p:cNvPr id="20" name="Group 19"/>
          <p:cNvGrpSpPr/>
          <p:nvPr/>
        </p:nvGrpSpPr>
        <p:grpSpPr>
          <a:xfrm>
            <a:off x="2066922" y="247226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relationship between unemployment and inflation depicted in the Phillips curve does not always hold true.</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experienced stagflation, high unemployment and high inflation, during the 1970s and 1980s.</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25182"/>
            <a:ext cx="8058154" cy="1051906"/>
            <a:chOff x="542923" y="1736761"/>
            <a:chExt cx="8027158" cy="1051906"/>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27158"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27158"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conclude that two factors can cause the Phillips curve to shift: one being supply shifts and the other being people's expectations about inflation.</a:t>
              </a:r>
            </a:p>
          </p:txBody>
        </p:sp>
      </p:grpSp>
    </p:spTree>
    <p:extLst>
      <p:ext uri="{BB962C8B-B14F-4D97-AF65-F5344CB8AC3E}">
        <p14:creationId xmlns:p14="http://schemas.microsoft.com/office/powerpoint/2010/main" val="145561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881188" y="1463481"/>
            <a:ext cx="8429624" cy="160424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Explain what would likely happen to the Phillips curve and the aggregate supply curve if the use of alternative energy sources, such as wind and solar, substantially reduced the cost of energy.</a:t>
            </a:r>
          </a:p>
        </p:txBody>
      </p:sp>
      <p:pic>
        <p:nvPicPr>
          <p:cNvPr id="5" name="Picture 4" descr="Windmills in a foggy field">
            <a:extLst>
              <a:ext uri="{FF2B5EF4-FFF2-40B4-BE49-F238E27FC236}">
                <a16:creationId xmlns:a16="http://schemas.microsoft.com/office/drawing/2014/main" id="{F7D445D7-C7D6-4D09-9BB0-E76937DAF675}"/>
              </a:ext>
            </a:extLst>
          </p:cNvPr>
          <p:cNvPicPr>
            <a:picLocks noChangeAspect="1"/>
          </p:cNvPicPr>
          <p:nvPr/>
        </p:nvPicPr>
        <p:blipFill>
          <a:blip r:embed="rId3"/>
          <a:stretch>
            <a:fillRect/>
          </a:stretch>
        </p:blipFill>
        <p:spPr>
          <a:xfrm>
            <a:off x="3577590" y="3313193"/>
            <a:ext cx="5036820" cy="3357880"/>
          </a:xfrm>
          <a:prstGeom prst="rect">
            <a:avLst/>
          </a:prstGeom>
        </p:spPr>
      </p:pic>
    </p:spTree>
    <p:extLst>
      <p:ext uri="{BB962C8B-B14F-4D97-AF65-F5344CB8AC3E}">
        <p14:creationId xmlns:p14="http://schemas.microsoft.com/office/powerpoint/2010/main" val="340451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Instability of the Phillips Curve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881188" y="1580912"/>
            <a:ext cx="8429624" cy="309776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Explain what would likely happen to the Phillips curve and the aggregate supply curve if the use of alternative energy sources, such as wind and solar, substantially reduced the cost of energy.</a:t>
            </a:r>
          </a:p>
          <a:p>
            <a:pPr algn="ctr"/>
            <a:endParaRPr lang="en-US" sz="2000" dirty="0">
              <a:solidFill>
                <a:schemeClr val="bg1"/>
              </a:solidFill>
            </a:endParaRPr>
          </a:p>
          <a:p>
            <a:pPr algn="ctr"/>
            <a:r>
              <a:rPr lang="en-US" sz="2000" i="1" dirty="0">
                <a:solidFill>
                  <a:schemeClr val="bg1"/>
                </a:solidFill>
              </a:rPr>
              <a:t>If energy costs decrease, the Phillips curve would shift down, showing lower rates of inflation associated with given unemployment levels. The aggregate supply curve would shift right, showing a higher level of real GDP associated with each possible price level.</a:t>
            </a:r>
          </a:p>
        </p:txBody>
      </p:sp>
    </p:spTree>
    <p:extLst>
      <p:ext uri="{BB962C8B-B14F-4D97-AF65-F5344CB8AC3E}">
        <p14:creationId xmlns:p14="http://schemas.microsoft.com/office/powerpoint/2010/main" val="40538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359470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46" y="1654097"/>
            <a:ext cx="7990449" cy="3139321"/>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200" dirty="0">
                <a:solidFill>
                  <a:prstClr val="white"/>
                </a:solidFill>
                <a:latin typeface="Calibri"/>
                <a:ea typeface="Calibri"/>
                <a:cs typeface="Calibri"/>
                <a:sym typeface="Calibri"/>
              </a:rPr>
              <a:t>The Phillips curve shows the tradeoff between unemployment and inflation.</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From a Keynesian viewpoint, the Phillips curve should slope down so that higher unemployment means lower inflation and vice versa. </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200" dirty="0">
                <a:solidFill>
                  <a:prstClr val="white"/>
                </a:solidFill>
                <a:latin typeface="Calibri"/>
                <a:ea typeface="Calibri"/>
                <a:cs typeface="Calibri"/>
                <a:sym typeface="Calibri"/>
              </a:rPr>
              <a:t>A downward-sloping Phillips curve is a short-term relationship that may shift after a few years.</a:t>
            </a:r>
          </a:p>
        </p:txBody>
      </p:sp>
    </p:spTree>
    <p:extLst>
      <p:ext uri="{BB962C8B-B14F-4D97-AF65-F5344CB8AC3E}">
        <p14:creationId xmlns:p14="http://schemas.microsoft.com/office/powerpoint/2010/main" val="51644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3023</TotalTime>
  <Words>854</Words>
  <Application>Microsoft Office PowerPoint</Application>
  <PresentationFormat>Widescreen</PresentationFormat>
  <Paragraphs>88</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Century 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Sarah Claus</cp:lastModifiedBy>
  <cp:revision>59</cp:revision>
  <dcterms:modified xsi:type="dcterms:W3CDTF">2022-01-17T21:30:42Z</dcterms:modified>
</cp:coreProperties>
</file>