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13"/>
  </p:notesMasterIdLst>
  <p:sldIdLst>
    <p:sldId id="256" r:id="rId2"/>
    <p:sldId id="387" r:id="rId3"/>
    <p:sldId id="394" r:id="rId4"/>
    <p:sldId id="388" r:id="rId5"/>
    <p:sldId id="395" r:id="rId6"/>
    <p:sldId id="390" r:id="rId7"/>
    <p:sldId id="391" r:id="rId8"/>
    <p:sldId id="392" r:id="rId9"/>
    <p:sldId id="393" r:id="rId10"/>
    <p:sldId id="376" r:id="rId11"/>
    <p:sldId id="275" r:id="rId12"/>
  </p:sldIdLst>
  <p:sldSz cx="12192000" cy="6858000"/>
  <p:notesSz cx="6858000" cy="9144000"/>
  <p:embeddedFontLst>
    <p:embeddedFont>
      <p:font typeface="Calibri" panose="020F0502020204030204" pitchFamily="34" charset="0"/>
      <p:regular r:id="rId14"/>
      <p:bold r:id="rId15"/>
      <p:italic r:id="rId16"/>
      <p:boldItalic r:id="rId17"/>
    </p:embeddedFont>
    <p:embeddedFont>
      <p:font typeface="Calibri Light" panose="020F0302020204030204" pitchFamily="34" charset="0"/>
      <p:regular r:id="rId18"/>
      <p:italic r:id="rId19"/>
    </p:embeddedFont>
    <p:embeddedFont>
      <p:font typeface="Century Gothic" panose="020B0502020202020204" pitchFamily="34" charset="0"/>
      <p:regular r:id="rId20"/>
      <p:bold r:id="rId21"/>
      <p:italic r:id="rId22"/>
      <p:bold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gpqKudZmLSWKrr7AFFTErfzhMQc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itlin Edahl" initials="CE" lastIdx="15" clrIdx="0">
    <p:extLst>
      <p:ext uri="{19B8F6BF-5375-455C-9EA6-DF929625EA0E}">
        <p15:presenceInfo xmlns:p15="http://schemas.microsoft.com/office/powerpoint/2012/main" userId="S::cedahl@hawkeslearning.com::f9c8dab7-bc9e-4aed-a3a5-891b49192fba" providerId="AD"/>
      </p:ext>
    </p:extLst>
  </p:cmAuthor>
  <p:cmAuthor id="2" name="Nathan Mirmow" initials="NM" lastIdx="6" clrIdx="1">
    <p:extLst>
      <p:ext uri="{19B8F6BF-5375-455C-9EA6-DF929625EA0E}">
        <p15:presenceInfo xmlns:p15="http://schemas.microsoft.com/office/powerpoint/2012/main" userId="Nathan Mirmow" providerId="None"/>
      </p:ext>
    </p:extLst>
  </p:cmAuthor>
  <p:cmAuthor id="3" name="Caitlin Coleman" initials="CC" lastIdx="1" clrIdx="2">
    <p:extLst>
      <p:ext uri="{19B8F6BF-5375-455C-9EA6-DF929625EA0E}">
        <p15:presenceInfo xmlns:p15="http://schemas.microsoft.com/office/powerpoint/2012/main" userId="S::cclark@hawkeslearning.com::96f87ca1-0e64-4ae8-8d77-98757b85df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456" autoAdjust="0"/>
  </p:normalViewPr>
  <p:slideViewPr>
    <p:cSldViewPr snapToGrid="0">
      <p:cViewPr varScale="1">
        <p:scale>
          <a:sx n="110" d="100"/>
          <a:sy n="110" d="100"/>
        </p:scale>
        <p:origin x="59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font" Target="fonts/font8.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 name="Google Shape;4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48569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6" name="Google Shape;346;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r>
              <a:rPr lang="en-US" dirty="0"/>
              <a:t>Keynesian policy argues that economic fluctuations can be controlled by appropriate government responses.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CAA2198-EFCA-463F-809F-7E29D1BADD53}" type="slidenum">
              <a:rPr lang="en-US" smtClean="0"/>
              <a:t>2</a:t>
            </a:fld>
            <a:endParaRPr lang="en-US"/>
          </a:p>
        </p:txBody>
      </p:sp>
    </p:spTree>
    <p:extLst>
      <p:ext uri="{BB962C8B-B14F-4D97-AF65-F5344CB8AC3E}">
        <p14:creationId xmlns:p14="http://schemas.microsoft.com/office/powerpoint/2010/main" val="3188678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r>
              <a:rPr lang="en-US" dirty="0"/>
              <a:t>Keynesian macroeconomics argues that the solution to a recession is expansionary fiscal policy, such as tax cuts that stimulate consumption and investment or direct increases in government spending that would shift the AD curve to the right. Keynes stated that the government should preferably spend money on things like housing, roads, and other amenities. A depression should not be a time to argue about the specifics of government spending programs, but rather a time to pump up AD enough to lift the economy to potential GDP.</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CAA2198-EFCA-463F-809F-7E29D1BADD53}" type="slidenum">
              <a:rPr lang="en-US" smtClean="0"/>
              <a:t>3</a:t>
            </a:fld>
            <a:endParaRPr lang="en-US"/>
          </a:p>
        </p:txBody>
      </p:sp>
    </p:spTree>
    <p:extLst>
      <p:ext uri="{BB962C8B-B14F-4D97-AF65-F5344CB8AC3E}">
        <p14:creationId xmlns:p14="http://schemas.microsoft.com/office/powerpoint/2010/main" val="3376100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r>
              <a:rPr lang="en-US" dirty="0"/>
              <a:t>When the economy is operating above potential GDP, contractionary fiscal policy should be implemented. The result is downward pressure on the price level, mitigating potential inflation, and very little reduction in output. Too little AD brings unemployment, while too much AD brings inflationary pressures.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CAA2198-EFCA-463F-809F-7E29D1BADD53}" type="slidenum">
              <a:rPr lang="en-US" smtClean="0"/>
              <a:t>4</a:t>
            </a:fld>
            <a:endParaRPr lang="en-US"/>
          </a:p>
        </p:txBody>
      </p:sp>
    </p:spTree>
    <p:extLst>
      <p:ext uri="{BB962C8B-B14F-4D97-AF65-F5344CB8AC3E}">
        <p14:creationId xmlns:p14="http://schemas.microsoft.com/office/powerpoint/2010/main" val="549608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solidFill>
                  <a:schemeClr val="bg1"/>
                </a:solidFill>
              </a:rPr>
              <a:t>If an economy is in recession, with equilibrium at </a:t>
            </a:r>
            <a:r>
              <a:rPr lang="en-US" sz="1200" i="1" dirty="0">
                <a:solidFill>
                  <a:schemeClr val="bg1"/>
                </a:solidFill>
              </a:rPr>
              <a:t>E</a:t>
            </a:r>
            <a:r>
              <a:rPr lang="en-US" sz="1200" baseline="-25000" dirty="0">
                <a:solidFill>
                  <a:schemeClr val="bg1"/>
                </a:solidFill>
              </a:rPr>
              <a:t>r</a:t>
            </a:r>
            <a:r>
              <a:rPr lang="en-US" sz="1200" dirty="0">
                <a:solidFill>
                  <a:schemeClr val="bg1"/>
                </a:solidFill>
              </a:rPr>
              <a:t>, the Keynesian response would be to enact policies that shift </a:t>
            </a:r>
            <a:r>
              <a:rPr lang="en-US" sz="1200" i="1" dirty="0">
                <a:solidFill>
                  <a:schemeClr val="bg1"/>
                </a:solidFill>
              </a:rPr>
              <a:t>AD</a:t>
            </a:r>
            <a:r>
              <a:rPr lang="en-US" sz="1200" dirty="0">
                <a:solidFill>
                  <a:schemeClr val="bg1"/>
                </a:solidFill>
              </a:rPr>
              <a:t> to the right, from </a:t>
            </a:r>
            <a:r>
              <a:rPr lang="en-US" sz="1200" i="1" dirty="0" err="1">
                <a:solidFill>
                  <a:schemeClr val="bg1"/>
                </a:solidFill>
              </a:rPr>
              <a:t>AD</a:t>
            </a:r>
            <a:r>
              <a:rPr lang="en-US" sz="1200" baseline="-25000" dirty="0" err="1">
                <a:solidFill>
                  <a:schemeClr val="bg1"/>
                </a:solidFill>
              </a:rPr>
              <a:t>r</a:t>
            </a:r>
            <a:r>
              <a:rPr lang="en-US" sz="1200" dirty="0">
                <a:solidFill>
                  <a:schemeClr val="bg1"/>
                </a:solidFill>
              </a:rPr>
              <a:t> toward </a:t>
            </a:r>
            <a:r>
              <a:rPr lang="en-US" sz="1200" i="1" dirty="0" err="1">
                <a:solidFill>
                  <a:schemeClr val="bg1"/>
                </a:solidFill>
              </a:rPr>
              <a:t>AD</a:t>
            </a:r>
            <a:r>
              <a:rPr lang="en-US" sz="1200" baseline="-25000" dirty="0" err="1">
                <a:solidFill>
                  <a:schemeClr val="bg1"/>
                </a:solidFill>
              </a:rPr>
              <a:t>f</a:t>
            </a:r>
            <a:r>
              <a:rPr lang="en-US" sz="1200" dirty="0">
                <a:solidFill>
                  <a:schemeClr val="bg1"/>
                </a:solidFill>
              </a:rPr>
              <a:t>. If an economy is experiencing inflationary pressures, with equilibrium at </a:t>
            </a:r>
            <a:r>
              <a:rPr lang="en-US" sz="1200" i="1" dirty="0" err="1">
                <a:solidFill>
                  <a:schemeClr val="bg1"/>
                </a:solidFill>
              </a:rPr>
              <a:t>E</a:t>
            </a:r>
            <a:r>
              <a:rPr lang="en-US" sz="1200" baseline="-25000" dirty="0" err="1">
                <a:solidFill>
                  <a:schemeClr val="bg1"/>
                </a:solidFill>
              </a:rPr>
              <a:t>i</a:t>
            </a:r>
            <a:r>
              <a:rPr lang="en-US" sz="1200" dirty="0">
                <a:solidFill>
                  <a:schemeClr val="bg1"/>
                </a:solidFill>
              </a:rPr>
              <a:t>, the Keynesian response would be to enact policies that shift </a:t>
            </a:r>
            <a:r>
              <a:rPr lang="en-US" sz="1200" i="1" dirty="0">
                <a:solidFill>
                  <a:schemeClr val="bg1"/>
                </a:solidFill>
              </a:rPr>
              <a:t>AD</a:t>
            </a:r>
            <a:r>
              <a:rPr lang="en-US" sz="1200" dirty="0">
                <a:solidFill>
                  <a:schemeClr val="bg1"/>
                </a:solidFill>
              </a:rPr>
              <a:t> to the left, from </a:t>
            </a:r>
            <a:r>
              <a:rPr lang="en-US" sz="1200" i="1" dirty="0" err="1">
                <a:solidFill>
                  <a:schemeClr val="bg1"/>
                </a:solidFill>
              </a:rPr>
              <a:t>AD</a:t>
            </a:r>
            <a:r>
              <a:rPr lang="en-US" sz="1200" baseline="-25000" dirty="0" err="1">
                <a:solidFill>
                  <a:schemeClr val="bg1"/>
                </a:solidFill>
              </a:rPr>
              <a:t>i</a:t>
            </a:r>
            <a:r>
              <a:rPr lang="en-US" sz="1200" dirty="0">
                <a:solidFill>
                  <a:schemeClr val="bg1"/>
                </a:solidFill>
              </a:rPr>
              <a:t> toward </a:t>
            </a:r>
            <a:r>
              <a:rPr lang="en-US" sz="1200" i="1" dirty="0" err="1">
                <a:solidFill>
                  <a:schemeClr val="bg1"/>
                </a:solidFill>
              </a:rPr>
              <a:t>AD</a:t>
            </a:r>
            <a:r>
              <a:rPr lang="en-US" sz="1200" baseline="-25000" dirty="0" err="1">
                <a:solidFill>
                  <a:schemeClr val="bg1"/>
                </a:solidFill>
              </a:rPr>
              <a:t>f</a:t>
            </a:r>
            <a:r>
              <a:rPr lang="en-US" sz="1200" dirty="0">
                <a:solidFill>
                  <a:schemeClr val="bg1"/>
                </a:solidFill>
              </a:rPr>
              <a:t>.</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CAA2198-EFCA-463F-809F-7E29D1BADD53}" type="slidenum">
              <a:rPr lang="en-US" smtClean="0"/>
              <a:t>5</a:t>
            </a:fld>
            <a:endParaRPr lang="en-US"/>
          </a:p>
        </p:txBody>
      </p:sp>
    </p:spTree>
    <p:extLst>
      <p:ext uri="{BB962C8B-B14F-4D97-AF65-F5344CB8AC3E}">
        <p14:creationId xmlns:p14="http://schemas.microsoft.com/office/powerpoint/2010/main" val="32663271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rtl="0">
              <a:lnSpc>
                <a:spcPct val="100000"/>
              </a:lnSpc>
              <a:spcBef>
                <a:spcPts val="0"/>
              </a:spcBef>
              <a:spcAft>
                <a:spcPts val="0"/>
              </a:spcAft>
              <a:buClr>
                <a:srgbClr val="000000"/>
              </a:buClr>
              <a:buSzPts val="1400"/>
              <a:buFont typeface="Arial"/>
              <a:buNone/>
            </a:pPr>
            <a:r>
              <a:rPr lang="en-US" sz="1200" b="0" i="0" u="none" strike="noStrike" cap="none" dirty="0">
                <a:solidFill>
                  <a:srgbClr val="000000"/>
                </a:solidFill>
                <a:latin typeface="Calibri"/>
                <a:cs typeface="Calibri"/>
                <a:sym typeface="Calibri"/>
              </a:rPr>
              <a:t>Ever since the birth of Keynesian economics in the 1930s, controversy has simmered regarding the role of the government in the economy. After the Great Depression, many people became more aware of vulnerabilities within the market-oriented economic system. Some supporters of Keynesian economics advocated a high degree of government planning in all parts of the economy. Keynes believed that government should ensure overall levels of AD that are sufficient for an economy to reach full employment. This task does not imply that the government should attempt to set prices and wages throughout the economy, nor take over and manage large corporations or entire industries directly.</a:t>
            </a:r>
          </a:p>
          <a:p>
            <a:pPr marL="228600" marR="0" indent="0" algn="l" rtl="0">
              <a:lnSpc>
                <a:spcPct val="100000"/>
              </a:lnSpc>
              <a:spcBef>
                <a:spcPts val="0"/>
              </a:spcBef>
              <a:spcAft>
                <a:spcPts val="0"/>
              </a:spcAft>
              <a:buClr>
                <a:srgbClr val="000000"/>
              </a:buClr>
              <a:buSzPts val="1400"/>
              <a:buFont typeface="Arial"/>
              <a:buNone/>
            </a:pPr>
            <a:endParaRPr lang="en-US" dirty="0"/>
          </a:p>
        </p:txBody>
      </p:sp>
      <p:sp>
        <p:nvSpPr>
          <p:cNvPr id="4" name="Slide Number Placeholder 3"/>
          <p:cNvSpPr>
            <a:spLocks noGrp="1"/>
          </p:cNvSpPr>
          <p:nvPr>
            <p:ph type="sldNum" sz="quarter" idx="5"/>
          </p:nvPr>
        </p:nvSpPr>
        <p:spPr/>
        <p:txBody>
          <a:bodyPr/>
          <a:lstStyle/>
          <a:p>
            <a:fld id="{DCAA2198-EFCA-463F-809F-7E29D1BADD53}" type="slidenum">
              <a:rPr lang="en-US" smtClean="0"/>
              <a:t>6</a:t>
            </a:fld>
            <a:endParaRPr lang="en-US"/>
          </a:p>
        </p:txBody>
      </p:sp>
    </p:spTree>
    <p:extLst>
      <p:ext uri="{BB962C8B-B14F-4D97-AF65-F5344CB8AC3E}">
        <p14:creationId xmlns:p14="http://schemas.microsoft.com/office/powerpoint/2010/main" val="709650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rtl="0">
              <a:lnSpc>
                <a:spcPct val="100000"/>
              </a:lnSpc>
              <a:spcBef>
                <a:spcPts val="0"/>
              </a:spcBef>
              <a:spcAft>
                <a:spcPts val="0"/>
              </a:spcAft>
              <a:buClr>
                <a:srgbClr val="000000"/>
              </a:buClr>
              <a:buSzPts val="1400"/>
              <a:buFont typeface="Arial"/>
              <a:buNone/>
            </a:pPr>
            <a:r>
              <a:rPr lang="en-US" dirty="0"/>
              <a:t>Can government economists accurately identify potential GDP?</a:t>
            </a:r>
          </a:p>
          <a:p>
            <a:pPr marL="0" marR="0" indent="0" algn="l" rtl="0">
              <a:lnSpc>
                <a:spcPct val="100000"/>
              </a:lnSpc>
              <a:spcBef>
                <a:spcPts val="0"/>
              </a:spcBef>
              <a:spcAft>
                <a:spcPts val="0"/>
              </a:spcAft>
              <a:buClr>
                <a:srgbClr val="000000"/>
              </a:buClr>
              <a:buSzPts val="1400"/>
              <a:buFont typeface="Arial"/>
              <a:buNone/>
            </a:pPr>
            <a:r>
              <a:rPr lang="en-US" dirty="0"/>
              <a:t>Is an increase in AD better achieved by a tax cut or an increase in government spending?</a:t>
            </a:r>
          </a:p>
          <a:p>
            <a:pPr marL="0" indent="0">
              <a:buFont typeface="Arial" panose="020B0604020202020204" pitchFamily="34" charset="0"/>
              <a:buNone/>
            </a:pPr>
            <a:r>
              <a:rPr lang="en-US" sz="1200" dirty="0">
                <a:solidFill>
                  <a:schemeClr val="bg1"/>
                </a:solidFill>
              </a:rPr>
              <a:t>Given the inevitable delays and uncertainties as the government makes policies into law, is it reasonable to expect that the government can implement Keynesian economics?</a:t>
            </a:r>
          </a:p>
          <a:p>
            <a:pPr marL="0" marR="0" indent="0" algn="l" rtl="0">
              <a:lnSpc>
                <a:spcPct val="100000"/>
              </a:lnSpc>
              <a:spcBef>
                <a:spcPts val="0"/>
              </a:spcBef>
              <a:spcAft>
                <a:spcPts val="0"/>
              </a:spcAft>
              <a:buClr>
                <a:srgbClr val="000000"/>
              </a:buClr>
              <a:buSzPts val="1400"/>
              <a:buFont typeface="Arial"/>
              <a:buNone/>
            </a:pPr>
            <a:r>
              <a:rPr lang="en-US" dirty="0"/>
              <a:t>Is fixing a recession as simple as pumping up aggregate demand?</a:t>
            </a:r>
          </a:p>
          <a:p>
            <a:pPr marL="228600" marR="0" indent="0" algn="l" rtl="0">
              <a:lnSpc>
                <a:spcPct val="100000"/>
              </a:lnSpc>
              <a:spcBef>
                <a:spcPts val="0"/>
              </a:spcBef>
              <a:spcAft>
                <a:spcPts val="0"/>
              </a:spcAft>
              <a:buClr>
                <a:srgbClr val="000000"/>
              </a:buClr>
              <a:buSzPts val="1400"/>
              <a:buFont typeface="Arial"/>
              <a:buNone/>
            </a:pPr>
            <a:endParaRPr lang="en-US" dirty="0"/>
          </a:p>
        </p:txBody>
      </p:sp>
      <p:sp>
        <p:nvSpPr>
          <p:cNvPr id="4" name="Slide Number Placeholder 3"/>
          <p:cNvSpPr>
            <a:spLocks noGrp="1"/>
          </p:cNvSpPr>
          <p:nvPr>
            <p:ph type="sldNum" sz="quarter" idx="5"/>
          </p:nvPr>
        </p:nvSpPr>
        <p:spPr/>
        <p:txBody>
          <a:bodyPr/>
          <a:lstStyle/>
          <a:p>
            <a:fld id="{DCAA2198-EFCA-463F-809F-7E29D1BADD53}" type="slidenum">
              <a:rPr lang="en-US" smtClean="0"/>
              <a:t>7</a:t>
            </a:fld>
            <a:endParaRPr lang="en-US"/>
          </a:p>
        </p:txBody>
      </p:sp>
    </p:spTree>
    <p:extLst>
      <p:ext uri="{BB962C8B-B14F-4D97-AF65-F5344CB8AC3E}">
        <p14:creationId xmlns:p14="http://schemas.microsoft.com/office/powerpoint/2010/main" val="1749952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rtl="0">
              <a:lnSpc>
                <a:spcPct val="100000"/>
              </a:lnSpc>
              <a:spcBef>
                <a:spcPts val="0"/>
              </a:spcBef>
              <a:spcAft>
                <a:spcPts val="0"/>
              </a:spcAft>
              <a:buClr>
                <a:srgbClr val="000000"/>
              </a:buClr>
              <a:buSzPts val="1400"/>
              <a:buFont typeface="Arial"/>
              <a:buNone/>
            </a:pPr>
            <a:r>
              <a:rPr lang="en-US" dirty="0"/>
              <a:t>When the economy is in a recession due to insufficient aggregate demand, should expansionary fiscal policy be an increase in government spending or an individual income tax cut? Explain how each would increase aggregate demand and how you would respond to each.</a:t>
            </a:r>
          </a:p>
        </p:txBody>
      </p:sp>
      <p:sp>
        <p:nvSpPr>
          <p:cNvPr id="4" name="Slide Number Placeholder 3"/>
          <p:cNvSpPr>
            <a:spLocks noGrp="1"/>
          </p:cNvSpPr>
          <p:nvPr>
            <p:ph type="sldNum" sz="quarter" idx="5"/>
          </p:nvPr>
        </p:nvSpPr>
        <p:spPr/>
        <p:txBody>
          <a:bodyPr/>
          <a:lstStyle/>
          <a:p>
            <a:fld id="{DCAA2198-EFCA-463F-809F-7E29D1BADD53}" type="slidenum">
              <a:rPr lang="en-US" smtClean="0"/>
              <a:t>8</a:t>
            </a:fld>
            <a:endParaRPr lang="en-US"/>
          </a:p>
        </p:txBody>
      </p:sp>
    </p:spTree>
    <p:extLst>
      <p:ext uri="{BB962C8B-B14F-4D97-AF65-F5344CB8AC3E}">
        <p14:creationId xmlns:p14="http://schemas.microsoft.com/office/powerpoint/2010/main" val="11902874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rtl="0">
              <a:lnSpc>
                <a:spcPct val="100000"/>
              </a:lnSpc>
              <a:spcBef>
                <a:spcPts val="0"/>
              </a:spcBef>
              <a:spcAft>
                <a:spcPts val="0"/>
              </a:spcAft>
              <a:buClr>
                <a:srgbClr val="000000"/>
              </a:buClr>
              <a:buSzPts val="1400"/>
              <a:buFont typeface="Arial"/>
              <a:buNone/>
            </a:pPr>
            <a:r>
              <a:rPr lang="en-US" dirty="0"/>
              <a:t>When the economy is in a recession due to insufficient aggregate demand, should expansionary fiscal policy be an increase in government spending or an individual income tax cut? Explain how each would increase aggregate demand and how you would respond to each.</a:t>
            </a:r>
          </a:p>
          <a:p>
            <a:pPr marL="0" marR="0" indent="0" algn="l" rtl="0">
              <a:lnSpc>
                <a:spcPct val="100000"/>
              </a:lnSpc>
              <a:spcBef>
                <a:spcPts val="0"/>
              </a:spcBef>
              <a:spcAft>
                <a:spcPts val="0"/>
              </a:spcAft>
              <a:buClr>
                <a:srgbClr val="000000"/>
              </a:buClr>
              <a:buSzPts val="1400"/>
              <a:buFont typeface="Arial"/>
              <a:buNone/>
            </a:pPr>
            <a:endParaRPr lang="en-US" dirty="0"/>
          </a:p>
          <a:p>
            <a:pPr marL="0" marR="0" indent="0" algn="l" rtl="0">
              <a:lnSpc>
                <a:spcPct val="100000"/>
              </a:lnSpc>
              <a:spcBef>
                <a:spcPts val="0"/>
              </a:spcBef>
              <a:spcAft>
                <a:spcPts val="0"/>
              </a:spcAft>
              <a:buClr>
                <a:srgbClr val="000000"/>
              </a:buClr>
              <a:buSzPts val="1400"/>
              <a:buFont typeface="Arial"/>
              <a:buNone/>
            </a:pPr>
            <a:r>
              <a:rPr lang="en-US" dirty="0"/>
              <a:t>An increase in government spending for goods and services is a direct increase in aggregate demand. You would be directly affected by government spending if it resulted in you being hired for a government</a:t>
            </a:r>
          </a:p>
          <a:p>
            <a:pPr marL="0" marR="0" indent="0" algn="l" rtl="0">
              <a:lnSpc>
                <a:spcPct val="100000"/>
              </a:lnSpc>
              <a:spcBef>
                <a:spcPts val="0"/>
              </a:spcBef>
              <a:spcAft>
                <a:spcPts val="0"/>
              </a:spcAft>
              <a:buClr>
                <a:srgbClr val="000000"/>
              </a:buClr>
              <a:buSzPts val="1400"/>
              <a:buFont typeface="Arial"/>
              <a:buNone/>
            </a:pPr>
            <a:r>
              <a:rPr lang="en-US" dirty="0"/>
              <a:t>job or the spending was for a good that you produced. In the case of an individual income tax cut, you would be directly affected with more income to spend. However, you might use the tax cut to pay off debt rather than increase your consumption of goods and services. Because all individuals won’t choose to spend the tax cut, its impact on aggregate demand would be smaller than an increase in government spending of an equal amount.</a:t>
            </a:r>
          </a:p>
          <a:p>
            <a:pPr marL="228600" marR="0" indent="0" algn="l" rtl="0">
              <a:lnSpc>
                <a:spcPct val="100000"/>
              </a:lnSpc>
              <a:spcBef>
                <a:spcPts val="0"/>
              </a:spcBef>
              <a:spcAft>
                <a:spcPts val="0"/>
              </a:spcAft>
              <a:buClr>
                <a:srgbClr val="000000"/>
              </a:buClr>
              <a:buSzPts val="1400"/>
              <a:buFont typeface="Arial"/>
              <a:buNone/>
            </a:pPr>
            <a:endParaRPr lang="en-US" dirty="0"/>
          </a:p>
        </p:txBody>
      </p:sp>
      <p:sp>
        <p:nvSpPr>
          <p:cNvPr id="4" name="Slide Number Placeholder 3"/>
          <p:cNvSpPr>
            <a:spLocks noGrp="1"/>
          </p:cNvSpPr>
          <p:nvPr>
            <p:ph type="sldNum" sz="quarter" idx="5"/>
          </p:nvPr>
        </p:nvSpPr>
        <p:spPr/>
        <p:txBody>
          <a:bodyPr/>
          <a:lstStyle/>
          <a:p>
            <a:fld id="{DCAA2198-EFCA-463F-809F-7E29D1BADD53}" type="slidenum">
              <a:rPr lang="en-US" smtClean="0"/>
              <a:t>9</a:t>
            </a:fld>
            <a:endParaRPr lang="en-US"/>
          </a:p>
        </p:txBody>
      </p:sp>
    </p:spTree>
    <p:extLst>
      <p:ext uri="{BB962C8B-B14F-4D97-AF65-F5344CB8AC3E}">
        <p14:creationId xmlns:p14="http://schemas.microsoft.com/office/powerpoint/2010/main" val="3487694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95AFE-8E4C-422E-9C65-35B1487332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3EF78CF-5E75-44A7-8DD1-6864302785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DF5C914-CEF8-437B-AD49-1F5175B0A329}"/>
              </a:ext>
            </a:extLst>
          </p:cNvPr>
          <p:cNvSpPr>
            <a:spLocks noGrp="1"/>
          </p:cNvSpPr>
          <p:nvPr>
            <p:ph type="dt" sz="half" idx="10"/>
          </p:nvPr>
        </p:nvSpPr>
        <p:spPr/>
        <p:txBody>
          <a:bodyPr/>
          <a:lstStyle/>
          <a:p>
            <a:fld id="{68B93C8A-AC7B-40B1-8645-EC8D9FBBD9D8}" type="datetimeFigureOut">
              <a:rPr lang="en-US" smtClean="0"/>
              <a:t>1/17/2022</a:t>
            </a:fld>
            <a:endParaRPr lang="en-US"/>
          </a:p>
        </p:txBody>
      </p:sp>
      <p:sp>
        <p:nvSpPr>
          <p:cNvPr id="5" name="Footer Placeholder 4">
            <a:extLst>
              <a:ext uri="{FF2B5EF4-FFF2-40B4-BE49-F238E27FC236}">
                <a16:creationId xmlns:a16="http://schemas.microsoft.com/office/drawing/2014/main" id="{D7D9C14B-BCB3-4163-AB06-BBC5E0746B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3830A7-6F3E-4937-95DD-5E47F0C58D3A}"/>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000057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3B04D-9CEA-4C83-A4DD-104015D1D13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F3500E9-B430-40BA-AF5B-5747F71678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F6FB62-5375-4941-9C86-076A5676DE53}"/>
              </a:ext>
            </a:extLst>
          </p:cNvPr>
          <p:cNvSpPr>
            <a:spLocks noGrp="1"/>
          </p:cNvSpPr>
          <p:nvPr>
            <p:ph type="dt" sz="half" idx="10"/>
          </p:nvPr>
        </p:nvSpPr>
        <p:spPr/>
        <p:txBody>
          <a:bodyPr/>
          <a:lstStyle/>
          <a:p>
            <a:fld id="{68B93C8A-AC7B-40B1-8645-EC8D9FBBD9D8}" type="datetimeFigureOut">
              <a:rPr lang="en-US" smtClean="0"/>
              <a:t>1/17/2022</a:t>
            </a:fld>
            <a:endParaRPr lang="en-US"/>
          </a:p>
        </p:txBody>
      </p:sp>
      <p:sp>
        <p:nvSpPr>
          <p:cNvPr id="5" name="Footer Placeholder 4">
            <a:extLst>
              <a:ext uri="{FF2B5EF4-FFF2-40B4-BE49-F238E27FC236}">
                <a16:creationId xmlns:a16="http://schemas.microsoft.com/office/drawing/2014/main" id="{01671C99-7514-49A4-B97B-4F12365E43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26337B-6A3F-4EE1-886E-D8C1381E1E1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257456041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442504-BAD7-4C89-B8DC-41DEA0126A0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A75699C-FB28-4F5D-BFA8-80DC3E53FB6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A51023-8361-48DD-89A2-55D1ADBF6CFC}"/>
              </a:ext>
            </a:extLst>
          </p:cNvPr>
          <p:cNvSpPr>
            <a:spLocks noGrp="1"/>
          </p:cNvSpPr>
          <p:nvPr>
            <p:ph type="dt" sz="half" idx="10"/>
          </p:nvPr>
        </p:nvSpPr>
        <p:spPr/>
        <p:txBody>
          <a:bodyPr/>
          <a:lstStyle/>
          <a:p>
            <a:fld id="{68B93C8A-AC7B-40B1-8645-EC8D9FBBD9D8}" type="datetimeFigureOut">
              <a:rPr lang="en-US" smtClean="0"/>
              <a:t>1/17/2022</a:t>
            </a:fld>
            <a:endParaRPr lang="en-US"/>
          </a:p>
        </p:txBody>
      </p:sp>
      <p:sp>
        <p:nvSpPr>
          <p:cNvPr id="5" name="Footer Placeholder 4">
            <a:extLst>
              <a:ext uri="{FF2B5EF4-FFF2-40B4-BE49-F238E27FC236}">
                <a16:creationId xmlns:a16="http://schemas.microsoft.com/office/drawing/2014/main" id="{19D60ECA-7E0C-49A0-9C3C-C579862F27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60DE31-2CE1-48D5-872B-5E121BD5E65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4119506369"/>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BAE54-335C-40C2-A4F3-F81F2CD208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A8F0AF-3071-4642-81DB-D37AAE8B3E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339A09-52AD-4940-AB79-03BF18A4C69C}"/>
              </a:ext>
            </a:extLst>
          </p:cNvPr>
          <p:cNvSpPr>
            <a:spLocks noGrp="1"/>
          </p:cNvSpPr>
          <p:nvPr>
            <p:ph type="dt" sz="half" idx="10"/>
          </p:nvPr>
        </p:nvSpPr>
        <p:spPr/>
        <p:txBody>
          <a:bodyPr/>
          <a:lstStyle/>
          <a:p>
            <a:fld id="{68B93C8A-AC7B-40B1-8645-EC8D9FBBD9D8}" type="datetimeFigureOut">
              <a:rPr lang="en-US" smtClean="0"/>
              <a:t>1/17/2022</a:t>
            </a:fld>
            <a:endParaRPr lang="en-US"/>
          </a:p>
        </p:txBody>
      </p:sp>
      <p:sp>
        <p:nvSpPr>
          <p:cNvPr id="5" name="Footer Placeholder 4">
            <a:extLst>
              <a:ext uri="{FF2B5EF4-FFF2-40B4-BE49-F238E27FC236}">
                <a16:creationId xmlns:a16="http://schemas.microsoft.com/office/drawing/2014/main" id="{E9EEBA57-2D9E-420B-AFA4-D13317F89E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8D3A2C-7080-4743-8242-988E2BF8789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890444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26507-03F9-4901-A04F-EE81A422829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E24DCC7-E21E-445A-A010-46F57F1EF4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95B808-5B87-47C7-8D86-088A71AD775F}"/>
              </a:ext>
            </a:extLst>
          </p:cNvPr>
          <p:cNvSpPr>
            <a:spLocks noGrp="1"/>
          </p:cNvSpPr>
          <p:nvPr>
            <p:ph type="dt" sz="half" idx="10"/>
          </p:nvPr>
        </p:nvSpPr>
        <p:spPr/>
        <p:txBody>
          <a:bodyPr/>
          <a:lstStyle/>
          <a:p>
            <a:fld id="{68B93C8A-AC7B-40B1-8645-EC8D9FBBD9D8}" type="datetimeFigureOut">
              <a:rPr lang="en-US" smtClean="0"/>
              <a:t>1/17/2022</a:t>
            </a:fld>
            <a:endParaRPr lang="en-US"/>
          </a:p>
        </p:txBody>
      </p:sp>
      <p:sp>
        <p:nvSpPr>
          <p:cNvPr id="5" name="Footer Placeholder 4">
            <a:extLst>
              <a:ext uri="{FF2B5EF4-FFF2-40B4-BE49-F238E27FC236}">
                <a16:creationId xmlns:a16="http://schemas.microsoft.com/office/drawing/2014/main" id="{837F09B6-BD87-4593-8D85-9B4ACD461B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12383C-1429-4C97-9E25-DE5BFE4052C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156006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72B88-432F-4A69-8BBA-E798006A51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8A3D0B-1548-40D1-9FE1-0B1394DA167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CE9B1AA-D26F-473D-A3E0-F9959A08716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B543703-2A80-489B-8AA1-94A5C5F88D80}"/>
              </a:ext>
            </a:extLst>
          </p:cNvPr>
          <p:cNvSpPr>
            <a:spLocks noGrp="1"/>
          </p:cNvSpPr>
          <p:nvPr>
            <p:ph type="dt" sz="half" idx="10"/>
          </p:nvPr>
        </p:nvSpPr>
        <p:spPr/>
        <p:txBody>
          <a:bodyPr/>
          <a:lstStyle/>
          <a:p>
            <a:fld id="{68B93C8A-AC7B-40B1-8645-EC8D9FBBD9D8}" type="datetimeFigureOut">
              <a:rPr lang="en-US" smtClean="0"/>
              <a:t>1/17/2022</a:t>
            </a:fld>
            <a:endParaRPr lang="en-US"/>
          </a:p>
        </p:txBody>
      </p:sp>
      <p:sp>
        <p:nvSpPr>
          <p:cNvPr id="6" name="Footer Placeholder 5">
            <a:extLst>
              <a:ext uri="{FF2B5EF4-FFF2-40B4-BE49-F238E27FC236}">
                <a16:creationId xmlns:a16="http://schemas.microsoft.com/office/drawing/2014/main" id="{2DEC19D1-068B-4533-BC01-C151658C70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201CBB-8712-478F-B0ED-6A11698F0525}"/>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1773531655"/>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1298D-A044-4D1F-AA75-3A8B5178820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5BDF76-D1AA-42C0-970D-DA0F0D2DE7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E2FD1E4-ED7C-4044-9D79-82E29D17277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35E2109-FE26-4849-AAB7-88618E2288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85C2A2-76BF-474F-A5EA-BC429102D7B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3F76E81-8C5D-4B9B-A946-AA18A43FAB08}"/>
              </a:ext>
            </a:extLst>
          </p:cNvPr>
          <p:cNvSpPr>
            <a:spLocks noGrp="1"/>
          </p:cNvSpPr>
          <p:nvPr>
            <p:ph type="dt" sz="half" idx="10"/>
          </p:nvPr>
        </p:nvSpPr>
        <p:spPr/>
        <p:txBody>
          <a:bodyPr/>
          <a:lstStyle/>
          <a:p>
            <a:fld id="{68B93C8A-AC7B-40B1-8645-EC8D9FBBD9D8}" type="datetimeFigureOut">
              <a:rPr lang="en-US" smtClean="0"/>
              <a:t>1/17/2022</a:t>
            </a:fld>
            <a:endParaRPr lang="en-US"/>
          </a:p>
        </p:txBody>
      </p:sp>
      <p:sp>
        <p:nvSpPr>
          <p:cNvPr id="8" name="Footer Placeholder 7">
            <a:extLst>
              <a:ext uri="{FF2B5EF4-FFF2-40B4-BE49-F238E27FC236}">
                <a16:creationId xmlns:a16="http://schemas.microsoft.com/office/drawing/2014/main" id="{D2D5D51A-4418-47F5-9E66-3889B24E591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91D086A-EFB8-4F99-80C4-A8D595C2303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4214153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746CE-5C89-4645-A7D9-E45E27CE068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B46F7DB-DA04-4388-AD9A-8D8DF107F800}"/>
              </a:ext>
            </a:extLst>
          </p:cNvPr>
          <p:cNvSpPr>
            <a:spLocks noGrp="1"/>
          </p:cNvSpPr>
          <p:nvPr>
            <p:ph type="dt" sz="half" idx="10"/>
          </p:nvPr>
        </p:nvSpPr>
        <p:spPr/>
        <p:txBody>
          <a:bodyPr/>
          <a:lstStyle/>
          <a:p>
            <a:fld id="{68B93C8A-AC7B-40B1-8645-EC8D9FBBD9D8}" type="datetimeFigureOut">
              <a:rPr lang="en-US" smtClean="0"/>
              <a:t>1/17/2022</a:t>
            </a:fld>
            <a:endParaRPr lang="en-US"/>
          </a:p>
        </p:txBody>
      </p:sp>
      <p:sp>
        <p:nvSpPr>
          <p:cNvPr id="4" name="Footer Placeholder 3">
            <a:extLst>
              <a:ext uri="{FF2B5EF4-FFF2-40B4-BE49-F238E27FC236}">
                <a16:creationId xmlns:a16="http://schemas.microsoft.com/office/drawing/2014/main" id="{4F383F3A-2754-45A5-8467-23EBB87104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33D3176-6FBD-491D-B982-B48F55A29CF9}"/>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421452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B14A40-5E89-49BC-ACE8-B197509DBB4D}"/>
              </a:ext>
            </a:extLst>
          </p:cNvPr>
          <p:cNvSpPr>
            <a:spLocks noGrp="1"/>
          </p:cNvSpPr>
          <p:nvPr>
            <p:ph type="dt" sz="half" idx="10"/>
          </p:nvPr>
        </p:nvSpPr>
        <p:spPr/>
        <p:txBody>
          <a:bodyPr/>
          <a:lstStyle/>
          <a:p>
            <a:fld id="{68B93C8A-AC7B-40B1-8645-EC8D9FBBD9D8}" type="datetimeFigureOut">
              <a:rPr lang="en-US" smtClean="0"/>
              <a:t>1/17/2022</a:t>
            </a:fld>
            <a:endParaRPr lang="en-US"/>
          </a:p>
        </p:txBody>
      </p:sp>
      <p:sp>
        <p:nvSpPr>
          <p:cNvPr id="3" name="Footer Placeholder 2">
            <a:extLst>
              <a:ext uri="{FF2B5EF4-FFF2-40B4-BE49-F238E27FC236}">
                <a16:creationId xmlns:a16="http://schemas.microsoft.com/office/drawing/2014/main" id="{EE715FAA-50DE-46E0-9C8B-C06BB5B3795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6E211A3-8F22-482A-B60F-857B72C18DD3}"/>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081011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EF437-FC69-49D2-8319-6CBE0CA213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13EA035-28D2-42B4-B27C-86526BB7A5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16886D9-0432-46DF-A875-8686F99BBC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22A555-E0FC-4FAD-8953-1683437BF6F1}"/>
              </a:ext>
            </a:extLst>
          </p:cNvPr>
          <p:cNvSpPr>
            <a:spLocks noGrp="1"/>
          </p:cNvSpPr>
          <p:nvPr>
            <p:ph type="dt" sz="half" idx="10"/>
          </p:nvPr>
        </p:nvSpPr>
        <p:spPr/>
        <p:txBody>
          <a:bodyPr/>
          <a:lstStyle/>
          <a:p>
            <a:fld id="{68B93C8A-AC7B-40B1-8645-EC8D9FBBD9D8}" type="datetimeFigureOut">
              <a:rPr lang="en-US" smtClean="0"/>
              <a:t>1/17/2022</a:t>
            </a:fld>
            <a:endParaRPr lang="en-US"/>
          </a:p>
        </p:txBody>
      </p:sp>
      <p:sp>
        <p:nvSpPr>
          <p:cNvPr id="6" name="Footer Placeholder 5">
            <a:extLst>
              <a:ext uri="{FF2B5EF4-FFF2-40B4-BE49-F238E27FC236}">
                <a16:creationId xmlns:a16="http://schemas.microsoft.com/office/drawing/2014/main" id="{73963045-5432-428F-8248-E625ED2DB9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48E331-AFFA-4315-B2E9-9A2856841AC2}"/>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518837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4E008-981F-48B9-8DB7-014B1A9F5E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5D7F284-4D65-4882-9D5F-BE60EEB8F0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547FDC0-DF60-4A11-9D7C-DDAACF8447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79887F-633D-4233-98CE-082B1A33EB33}"/>
              </a:ext>
            </a:extLst>
          </p:cNvPr>
          <p:cNvSpPr>
            <a:spLocks noGrp="1"/>
          </p:cNvSpPr>
          <p:nvPr>
            <p:ph type="dt" sz="half" idx="10"/>
          </p:nvPr>
        </p:nvSpPr>
        <p:spPr/>
        <p:txBody>
          <a:bodyPr/>
          <a:lstStyle/>
          <a:p>
            <a:fld id="{68B93C8A-AC7B-40B1-8645-EC8D9FBBD9D8}" type="datetimeFigureOut">
              <a:rPr lang="en-US" smtClean="0"/>
              <a:t>1/17/2022</a:t>
            </a:fld>
            <a:endParaRPr lang="en-US"/>
          </a:p>
        </p:txBody>
      </p:sp>
      <p:sp>
        <p:nvSpPr>
          <p:cNvPr id="6" name="Footer Placeholder 5">
            <a:extLst>
              <a:ext uri="{FF2B5EF4-FFF2-40B4-BE49-F238E27FC236}">
                <a16:creationId xmlns:a16="http://schemas.microsoft.com/office/drawing/2014/main" id="{8E06DD71-DAB7-47C5-9C70-17295BF55C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121F84-8FF9-44ED-BBBA-16DC5CAED2D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327700134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8ED27C-31B4-4993-BF7D-FCC29EBD2C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13C1DED-8EF2-422D-BDB2-E9C9FAAD72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59F11E-4AD6-4667-A375-F7A480120E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B93C8A-AC7B-40B1-8645-EC8D9FBBD9D8}" type="datetimeFigureOut">
              <a:rPr lang="en-US" smtClean="0"/>
              <a:t>1/17/2022</a:t>
            </a:fld>
            <a:endParaRPr lang="en-US"/>
          </a:p>
        </p:txBody>
      </p:sp>
      <p:sp>
        <p:nvSpPr>
          <p:cNvPr id="5" name="Footer Placeholder 4">
            <a:extLst>
              <a:ext uri="{FF2B5EF4-FFF2-40B4-BE49-F238E27FC236}">
                <a16:creationId xmlns:a16="http://schemas.microsoft.com/office/drawing/2014/main" id="{AC28A74A-62AC-4EAB-B8DE-272428AA4F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F197801-1A95-4454-AB4C-DE0787390C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2030574435"/>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1"/>
          <p:cNvSpPr/>
          <p:nvPr/>
        </p:nvSpPr>
        <p:spPr>
          <a:xfrm>
            <a:off x="0" y="0"/>
            <a:ext cx="12192000" cy="1194957"/>
          </a:xfrm>
          <a:prstGeom prst="rect">
            <a:avLst/>
          </a:prstGeom>
          <a:solidFill>
            <a:srgbClr val="5A7E83"/>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404040"/>
              </a:buClr>
              <a:buSzPts val="1800"/>
              <a:buFont typeface="Calibri"/>
              <a:buNone/>
            </a:pPr>
            <a:endParaRPr sz="1800" b="0" i="0" u="none" strike="noStrike" cap="none">
              <a:solidFill>
                <a:srgbClr val="404040"/>
              </a:solidFill>
              <a:latin typeface="Calibri"/>
              <a:ea typeface="Calibri"/>
              <a:cs typeface="Calibri"/>
              <a:sym typeface="Calibri"/>
            </a:endParaRPr>
          </a:p>
        </p:txBody>
      </p:sp>
      <p:sp>
        <p:nvSpPr>
          <p:cNvPr id="50" name="Google Shape;50;p1"/>
          <p:cNvSpPr txBox="1"/>
          <p:nvPr/>
        </p:nvSpPr>
        <p:spPr>
          <a:xfrm>
            <a:off x="1186374" y="2309916"/>
            <a:ext cx="9702021" cy="2862282"/>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6000"/>
              <a:buFont typeface="Century Gothic"/>
              <a:buNone/>
            </a:pPr>
            <a:r>
              <a:rPr lang="en-US" sz="6000" dirty="0">
                <a:latin typeface="Century Gothic" panose="020B0502020202020204" pitchFamily="34" charset="0"/>
                <a:cs typeface="Times New Roman" panose="02020603050405020304" pitchFamily="18" charset="0"/>
              </a:rPr>
              <a:t>Keynesian Policy and the Keynesian Perspective on Market Forces</a:t>
            </a:r>
            <a:endParaRPr lang="en-US" dirty="0">
              <a:latin typeface="Century Gothic" panose="020B0502020202020204" pitchFamily="34" charset="0"/>
            </a:endParaRPr>
          </a:p>
        </p:txBody>
      </p:sp>
      <p:cxnSp>
        <p:nvCxnSpPr>
          <p:cNvPr id="51" name="Google Shape;51;p1"/>
          <p:cNvCxnSpPr/>
          <p:nvPr/>
        </p:nvCxnSpPr>
        <p:spPr>
          <a:xfrm>
            <a:off x="3130060" y="5390684"/>
            <a:ext cx="5931879" cy="1"/>
          </a:xfrm>
          <a:prstGeom prst="straightConnector1">
            <a:avLst/>
          </a:prstGeom>
          <a:noFill/>
          <a:ln w="9525" cap="flat" cmpd="sng">
            <a:solidFill>
              <a:srgbClr val="000000"/>
            </a:solidFill>
            <a:prstDash val="solid"/>
            <a:miter lim="8000"/>
            <a:headEnd type="none" w="sm" len="sm"/>
            <a:tailEnd type="none" w="sm" len="sm"/>
          </a:ln>
        </p:spPr>
      </p:cxnSp>
      <p:sp>
        <p:nvSpPr>
          <p:cNvPr id="52" name="Google Shape;52;p1"/>
          <p:cNvSpPr txBox="1"/>
          <p:nvPr/>
        </p:nvSpPr>
        <p:spPr>
          <a:xfrm>
            <a:off x="481647" y="320477"/>
            <a:ext cx="3565363" cy="561341"/>
          </a:xfrm>
          <a:prstGeom prst="rect">
            <a:avLst/>
          </a:prstGeom>
          <a:solidFill>
            <a:srgbClr val="5A7E83"/>
          </a:solid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cxnSp>
        <p:nvCxnSpPr>
          <p:cNvPr id="53" name="Google Shape;53;p1"/>
          <p:cNvCxnSpPr/>
          <p:nvPr/>
        </p:nvCxnSpPr>
        <p:spPr>
          <a:xfrm>
            <a:off x="3071446" y="2091430"/>
            <a:ext cx="5931879" cy="1"/>
          </a:xfrm>
          <a:prstGeom prst="straightConnector1">
            <a:avLst/>
          </a:prstGeom>
          <a:noFill/>
          <a:ln w="9525" cap="flat" cmpd="sng">
            <a:solidFill>
              <a:srgbClr val="000000"/>
            </a:solidFill>
            <a:prstDash val="solid"/>
            <a:miter lim="8000"/>
            <a:headEnd type="none" w="sm" len="sm"/>
            <a:tailEnd type="none" w="sm" len="sm"/>
          </a:ln>
        </p:spPr>
      </p:cxnSp>
      <p:sp>
        <p:nvSpPr>
          <p:cNvPr id="7" name="TextBox 6">
            <a:extLst>
              <a:ext uri="{FF2B5EF4-FFF2-40B4-BE49-F238E27FC236}">
                <a16:creationId xmlns:a16="http://schemas.microsoft.com/office/drawing/2014/main" id="{BA97EEEE-080A-4C88-8507-1D4FE464AA44}"/>
              </a:ext>
            </a:extLst>
          </p:cNvPr>
          <p:cNvSpPr txBox="1"/>
          <p:nvPr/>
        </p:nvSpPr>
        <p:spPr>
          <a:xfrm>
            <a:off x="6826965" y="5390565"/>
            <a:ext cx="2349746" cy="369332"/>
          </a:xfrm>
          <a:prstGeom prst="rect">
            <a:avLst/>
          </a:prstGeom>
          <a:noFill/>
        </p:spPr>
        <p:txBody>
          <a:bodyPr wrap="none" rtlCol="0">
            <a:spAutoFit/>
          </a:bodyPr>
          <a:lstStyle/>
          <a:p>
            <a:r>
              <a:rPr lang="en-US" i="1" dirty="0"/>
              <a:t>Principles of Economics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8" name="Google Shape;68;p3"/>
          <p:cNvSpPr txBox="1"/>
          <p:nvPr/>
        </p:nvSpPr>
        <p:spPr>
          <a:xfrm>
            <a:off x="1569721" y="225068"/>
            <a:ext cx="9052501"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Summary</a:t>
            </a:r>
            <a:endParaRPr dirty="0"/>
          </a:p>
        </p:txBody>
      </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2" name="Rectangle 1">
            <a:extLst>
              <a:ext uri="{FF2B5EF4-FFF2-40B4-BE49-F238E27FC236}">
                <a16:creationId xmlns:a16="http://schemas.microsoft.com/office/drawing/2014/main" id="{D5669966-B0FB-46A0-8537-418FAAA11439}"/>
              </a:ext>
            </a:extLst>
          </p:cNvPr>
          <p:cNvSpPr/>
          <p:nvPr/>
        </p:nvSpPr>
        <p:spPr>
          <a:xfrm>
            <a:off x="1881188" y="1457696"/>
            <a:ext cx="8429626" cy="2900296"/>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755C7DE-2729-4F5C-86E0-DCD46FD9A494}"/>
              </a:ext>
            </a:extLst>
          </p:cNvPr>
          <p:cNvSpPr txBox="1"/>
          <p:nvPr/>
        </p:nvSpPr>
        <p:spPr>
          <a:xfrm>
            <a:off x="2100775" y="1690062"/>
            <a:ext cx="7990449" cy="2554545"/>
          </a:xfrm>
          <a:prstGeom prst="rect">
            <a:avLst/>
          </a:prstGeom>
          <a:noFill/>
          <a:ln>
            <a:solidFill>
              <a:srgbClr val="627981"/>
            </a:solidFill>
          </a:ln>
        </p:spPr>
        <p:txBody>
          <a:bodyPr wrap="square" rtlCol="0">
            <a:spAutoFit/>
          </a:bodyPr>
          <a:lstStyle/>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r>
              <a:rPr lang="en-US" sz="2000" dirty="0">
                <a:solidFill>
                  <a:prstClr val="white"/>
                </a:solidFill>
                <a:latin typeface="Calibri"/>
                <a:ea typeface="Calibri"/>
                <a:cs typeface="Calibri"/>
                <a:sym typeface="Calibri"/>
              </a:rPr>
              <a:t>The Keynesian solution to a recession is expansionary fiscal policy enacted by the government.</a:t>
            </a: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endParaRPr lang="en-US" sz="2000" dirty="0">
              <a:solidFill>
                <a:prstClr val="white"/>
              </a:solidFill>
              <a:latin typeface="Calibri"/>
              <a:ea typeface="Calibri"/>
              <a:cs typeface="Calibri"/>
              <a:sym typeface="Calibri"/>
            </a:endParaRP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r>
              <a:rPr kumimoji="0" lang="en-US" sz="2000" b="0" i="0" u="none" strike="noStrike" kern="0" cap="none" spc="0" normalizeH="0" baseline="0" noProof="0" dirty="0">
                <a:ln>
                  <a:noFill/>
                </a:ln>
                <a:solidFill>
                  <a:prstClr val="white"/>
                </a:solidFill>
                <a:effectLst/>
                <a:uLnTx/>
                <a:uFillTx/>
                <a:latin typeface="Calibri"/>
                <a:ea typeface="Calibri"/>
                <a:cs typeface="Calibri"/>
                <a:sym typeface="Calibri"/>
              </a:rPr>
              <a:t>The </a:t>
            </a:r>
            <a:r>
              <a:rPr lang="en-US" sz="2000" dirty="0">
                <a:solidFill>
                  <a:prstClr val="white"/>
                </a:solidFill>
                <a:latin typeface="Calibri"/>
                <a:ea typeface="Calibri"/>
                <a:cs typeface="Calibri"/>
                <a:sym typeface="Calibri"/>
              </a:rPr>
              <a:t>Keynesian </a:t>
            </a:r>
            <a:r>
              <a:rPr kumimoji="0" lang="en-US" sz="2000" b="0" i="0" u="none" strike="noStrike" kern="0" cap="none" spc="0" normalizeH="0" baseline="0" noProof="0" dirty="0">
                <a:ln>
                  <a:noFill/>
                </a:ln>
                <a:solidFill>
                  <a:prstClr val="white"/>
                </a:solidFill>
                <a:effectLst/>
                <a:uLnTx/>
                <a:uFillTx/>
                <a:latin typeface="Calibri"/>
                <a:ea typeface="Calibri"/>
                <a:cs typeface="Calibri"/>
                <a:sym typeface="Calibri"/>
              </a:rPr>
              <a:t>solution to inflationary pressures brought about by the economy operating above potential GDP is contractionary fiscal policy.</a:t>
            </a: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endParaRPr kumimoji="0" lang="en-US" sz="2000" b="0" i="0" u="none" strike="noStrike" kern="0" cap="none" spc="0" normalizeH="0" baseline="0" noProof="0" dirty="0">
              <a:ln>
                <a:noFill/>
              </a:ln>
              <a:solidFill>
                <a:prstClr val="white"/>
              </a:solidFill>
              <a:effectLst/>
              <a:uLnTx/>
              <a:uFillTx/>
              <a:latin typeface="Calibri"/>
              <a:ea typeface="Calibri"/>
              <a:cs typeface="Calibri"/>
              <a:sym typeface="Calibri"/>
            </a:endParaRP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r>
              <a:rPr lang="en-US" sz="2000" dirty="0">
                <a:solidFill>
                  <a:prstClr val="white"/>
                </a:solidFill>
                <a:latin typeface="Calibri"/>
                <a:cs typeface="Calibri"/>
              </a:rPr>
              <a:t>The full extent of the government’s role in the economy is a subject of debate.</a:t>
            </a:r>
          </a:p>
        </p:txBody>
      </p:sp>
    </p:spTree>
    <p:extLst>
      <p:ext uri="{BB962C8B-B14F-4D97-AF65-F5344CB8AC3E}">
        <p14:creationId xmlns:p14="http://schemas.microsoft.com/office/powerpoint/2010/main" val="516449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Shape 347"/>
        <p:cNvGrpSpPr/>
        <p:nvPr/>
      </p:nvGrpSpPr>
      <p:grpSpPr>
        <a:xfrm>
          <a:off x="0" y="0"/>
          <a:ext cx="0" cy="0"/>
          <a:chOff x="0" y="0"/>
          <a:chExt cx="0" cy="0"/>
        </a:xfrm>
      </p:grpSpPr>
      <p:cxnSp>
        <p:nvCxnSpPr>
          <p:cNvPr id="348" name="Google Shape;348;p20"/>
          <p:cNvCxnSpPr/>
          <p:nvPr/>
        </p:nvCxnSpPr>
        <p:spPr>
          <a:xfrm>
            <a:off x="1859169" y="2729726"/>
            <a:ext cx="8429626" cy="1"/>
          </a:xfrm>
          <a:prstGeom prst="straightConnector1">
            <a:avLst/>
          </a:prstGeom>
          <a:noFill/>
          <a:ln w="12700" cap="flat" cmpd="sng">
            <a:solidFill>
              <a:srgbClr val="FFFFFF"/>
            </a:solidFill>
            <a:prstDash val="solid"/>
            <a:miter lim="8000"/>
            <a:headEnd type="none" w="sm" len="sm"/>
            <a:tailEnd type="none" w="sm" len="sm"/>
          </a:ln>
        </p:spPr>
      </p:cxnSp>
      <p:sp>
        <p:nvSpPr>
          <p:cNvPr id="349" name="Google Shape;349;p20"/>
          <p:cNvSpPr txBox="1"/>
          <p:nvPr/>
        </p:nvSpPr>
        <p:spPr>
          <a:xfrm>
            <a:off x="1569719" y="1410227"/>
            <a:ext cx="9052562" cy="120904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FFFFF"/>
              </a:buClr>
              <a:buSzPts val="7200"/>
              <a:buFont typeface="Century Gothic"/>
              <a:buNone/>
            </a:pPr>
            <a:r>
              <a:rPr lang="en-US" sz="7200" b="1" i="0" u="none" strike="noStrike" cap="none">
                <a:solidFill>
                  <a:srgbClr val="FFFFFF"/>
                </a:solidFill>
                <a:latin typeface="Century Gothic"/>
                <a:ea typeface="Century Gothic"/>
                <a:cs typeface="Century Gothic"/>
                <a:sym typeface="Century Gothic"/>
              </a:rPr>
              <a:t>HAWKES</a:t>
            </a:r>
            <a:r>
              <a:rPr lang="en-US" sz="7200" b="0" i="0" u="none" strike="noStrike" cap="none">
                <a:solidFill>
                  <a:srgbClr val="FFFFFF"/>
                </a:solidFill>
                <a:latin typeface="Century Gothic"/>
                <a:ea typeface="Century Gothic"/>
                <a:cs typeface="Century Gothic"/>
                <a:sym typeface="Century Gothic"/>
              </a:rPr>
              <a:t> LEARNING</a:t>
            </a:r>
            <a:endParaRPr/>
          </a:p>
        </p:txBody>
      </p:sp>
      <p:pic>
        <p:nvPicPr>
          <p:cNvPr id="350" name="Google Shape;350;p20" descr="Picture 5"/>
          <p:cNvPicPr preferRelativeResize="0"/>
          <p:nvPr/>
        </p:nvPicPr>
        <p:blipFill rotWithShape="1">
          <a:blip r:embed="rId3">
            <a:alphaModFix/>
          </a:blip>
          <a:srcRect/>
          <a:stretch/>
        </p:blipFill>
        <p:spPr>
          <a:xfrm>
            <a:off x="3281107" y="3050910"/>
            <a:ext cx="609601" cy="609601"/>
          </a:xfrm>
          <a:prstGeom prst="rect">
            <a:avLst/>
          </a:prstGeom>
          <a:noFill/>
          <a:ln>
            <a:noFill/>
          </a:ln>
        </p:spPr>
      </p:pic>
      <p:pic>
        <p:nvPicPr>
          <p:cNvPr id="351" name="Google Shape;351;p20" descr="Picture 6"/>
          <p:cNvPicPr preferRelativeResize="0"/>
          <p:nvPr/>
        </p:nvPicPr>
        <p:blipFill rotWithShape="1">
          <a:blip r:embed="rId4">
            <a:alphaModFix/>
          </a:blip>
          <a:srcRect/>
          <a:stretch/>
        </p:blipFill>
        <p:spPr>
          <a:xfrm>
            <a:off x="4666179" y="3050910"/>
            <a:ext cx="609601" cy="609601"/>
          </a:xfrm>
          <a:prstGeom prst="rect">
            <a:avLst/>
          </a:prstGeom>
          <a:noFill/>
          <a:ln>
            <a:noFill/>
          </a:ln>
        </p:spPr>
      </p:pic>
      <p:pic>
        <p:nvPicPr>
          <p:cNvPr id="352" name="Google Shape;352;p20" descr="Picture 7"/>
          <p:cNvPicPr preferRelativeResize="0"/>
          <p:nvPr/>
        </p:nvPicPr>
        <p:blipFill rotWithShape="1">
          <a:blip r:embed="rId5">
            <a:alphaModFix/>
          </a:blip>
          <a:srcRect/>
          <a:stretch/>
        </p:blipFill>
        <p:spPr>
          <a:xfrm>
            <a:off x="6217122" y="3050910"/>
            <a:ext cx="609601" cy="609601"/>
          </a:xfrm>
          <a:prstGeom prst="rect">
            <a:avLst/>
          </a:prstGeom>
          <a:noFill/>
          <a:ln>
            <a:noFill/>
          </a:ln>
        </p:spPr>
      </p:pic>
      <p:pic>
        <p:nvPicPr>
          <p:cNvPr id="353" name="Google Shape;353;p20" descr="Picture 8"/>
          <p:cNvPicPr preferRelativeResize="0"/>
          <p:nvPr/>
        </p:nvPicPr>
        <p:blipFill rotWithShape="1">
          <a:blip r:embed="rId6">
            <a:alphaModFix/>
          </a:blip>
          <a:srcRect/>
          <a:stretch/>
        </p:blipFill>
        <p:spPr>
          <a:xfrm>
            <a:off x="7768065" y="3050910"/>
            <a:ext cx="609601" cy="6096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Introduction</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066922" y="5310140"/>
            <a:ext cx="8058154" cy="806935"/>
            <a:chOff x="542923" y="1736761"/>
            <a:chExt cx="8058154" cy="806935"/>
          </a:xfrm>
          <a:solidFill>
            <a:srgbClr val="627981"/>
          </a:solidFill>
        </p:grpSpPr>
        <p:sp>
          <p:nvSpPr>
            <p:cNvPr id="9" name="Rectangle 8"/>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p:cNvSpPr txBox="1"/>
            <p:nvPr/>
          </p:nvSpPr>
          <p:spPr>
            <a:xfrm>
              <a:off x="542923" y="1802985"/>
              <a:ext cx="7807571" cy="707886"/>
            </a:xfrm>
            <a:prstGeom prst="rect">
              <a:avLst/>
            </a:prstGeom>
            <a:grpFill/>
          </p:spPr>
          <p:txBody>
            <a:bodyPr wrap="square" rtlCol="0">
              <a:spAutoFit/>
            </a:bodyPr>
            <a:lstStyle/>
            <a:p>
              <a:pPr algn="ctr"/>
              <a:r>
                <a:rPr lang="en-US" sz="2000" dirty="0">
                  <a:solidFill>
                    <a:schemeClr val="bg1"/>
                  </a:solidFill>
                </a:rPr>
                <a:t>Keynesian policy argues that economic fluctuations can be controlled by appropriate government responses.</a:t>
              </a:r>
            </a:p>
          </p:txBody>
        </p:sp>
      </p:grpSp>
      <p:pic>
        <p:nvPicPr>
          <p:cNvPr id="1026" name="Picture 2" descr="A black-and-white photograph of John Maynard Keynes.">
            <a:extLst>
              <a:ext uri="{FF2B5EF4-FFF2-40B4-BE49-F238E27FC236}">
                <a16:creationId xmlns:a16="http://schemas.microsoft.com/office/drawing/2014/main" id="{50D0B83B-D5B8-49DF-A580-01CF7EDD74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8435" y="1383374"/>
            <a:ext cx="2995129" cy="3594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2741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Keynesian Solutions</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066922" y="1580912"/>
            <a:ext cx="8058154" cy="1389663"/>
            <a:chOff x="542923" y="1736761"/>
            <a:chExt cx="8058154" cy="1389663"/>
          </a:xfrm>
          <a:solidFill>
            <a:srgbClr val="627981"/>
          </a:solidFill>
        </p:grpSpPr>
        <p:sp>
          <p:nvSpPr>
            <p:cNvPr id="9" name="Rectangle 8"/>
            <p:cNvSpPr/>
            <p:nvPr/>
          </p:nvSpPr>
          <p:spPr>
            <a:xfrm>
              <a:off x="542923" y="1736761"/>
              <a:ext cx="8058154" cy="13896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p:cNvSpPr txBox="1"/>
            <p:nvPr/>
          </p:nvSpPr>
          <p:spPr>
            <a:xfrm>
              <a:off x="542923" y="1802985"/>
              <a:ext cx="7903929" cy="1323439"/>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Keynesian macroeconomics argues that the solution to a recession is </a:t>
              </a:r>
              <a:r>
                <a:rPr lang="en-US" sz="2000" b="1" dirty="0">
                  <a:solidFill>
                    <a:schemeClr val="bg1"/>
                  </a:solidFill>
                </a:rPr>
                <a:t>expansionary fiscal policy</a:t>
              </a:r>
              <a:r>
                <a:rPr lang="en-US" sz="2000" dirty="0">
                  <a:solidFill>
                    <a:schemeClr val="bg1"/>
                  </a:solidFill>
                </a:rPr>
                <a:t>, such as tax cuts that stimulate consumption and investment or direct increases in government spending that would shift the </a:t>
              </a:r>
              <a:r>
                <a:rPr lang="en-US" sz="2000" i="1" dirty="0">
                  <a:solidFill>
                    <a:schemeClr val="bg1"/>
                  </a:solidFill>
                </a:rPr>
                <a:t>AD</a:t>
              </a:r>
              <a:r>
                <a:rPr lang="en-US" sz="2000" dirty="0">
                  <a:solidFill>
                    <a:schemeClr val="bg1"/>
                  </a:solidFill>
                </a:rPr>
                <a:t> curve to the right.</a:t>
              </a:r>
            </a:p>
          </p:txBody>
        </p:sp>
      </p:grpSp>
      <p:grpSp>
        <p:nvGrpSpPr>
          <p:cNvPr id="23" name="Group 22"/>
          <p:cNvGrpSpPr/>
          <p:nvPr/>
        </p:nvGrpSpPr>
        <p:grpSpPr>
          <a:xfrm>
            <a:off x="2066923" y="3051307"/>
            <a:ext cx="8058154" cy="806935"/>
            <a:chOff x="542923" y="1736761"/>
            <a:chExt cx="8058154" cy="806935"/>
          </a:xfrm>
          <a:solidFill>
            <a:srgbClr val="627981"/>
          </a:solidFill>
        </p:grpSpPr>
        <p:sp>
          <p:nvSpPr>
            <p:cNvPr id="24" name="Rectangle 23"/>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5" name="TextBox 24"/>
            <p:cNvSpPr txBox="1"/>
            <p:nvPr/>
          </p:nvSpPr>
          <p:spPr>
            <a:xfrm>
              <a:off x="558421" y="1767420"/>
              <a:ext cx="8027158"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Keynes stated that the government should preferably spend money on things like housing, roads, and other amenities. </a:t>
              </a:r>
            </a:p>
          </p:txBody>
        </p:sp>
      </p:grpSp>
      <p:grpSp>
        <p:nvGrpSpPr>
          <p:cNvPr id="15" name="Group 14">
            <a:extLst>
              <a:ext uri="{FF2B5EF4-FFF2-40B4-BE49-F238E27FC236}">
                <a16:creationId xmlns:a16="http://schemas.microsoft.com/office/drawing/2014/main" id="{ED8D22F9-2E1C-496D-B3E7-F01441966AA3}"/>
              </a:ext>
            </a:extLst>
          </p:cNvPr>
          <p:cNvGrpSpPr/>
          <p:nvPr/>
        </p:nvGrpSpPr>
        <p:grpSpPr>
          <a:xfrm>
            <a:off x="2066922" y="3938974"/>
            <a:ext cx="8058154" cy="1051906"/>
            <a:chOff x="542923" y="1736761"/>
            <a:chExt cx="8058154" cy="1051906"/>
          </a:xfrm>
          <a:solidFill>
            <a:srgbClr val="627981"/>
          </a:solidFill>
        </p:grpSpPr>
        <p:sp>
          <p:nvSpPr>
            <p:cNvPr id="16" name="Rectangle 15">
              <a:extLst>
                <a:ext uri="{FF2B5EF4-FFF2-40B4-BE49-F238E27FC236}">
                  <a16:creationId xmlns:a16="http://schemas.microsoft.com/office/drawing/2014/main" id="{9EB5BE34-1E3A-4EBB-86FE-56DF916A970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BAB78153-41E3-4DCA-9A58-BDC80C635DC9}"/>
                </a:ext>
              </a:extLst>
            </p:cNvPr>
            <p:cNvSpPr txBox="1"/>
            <p:nvPr/>
          </p:nvSpPr>
          <p:spPr>
            <a:xfrm>
              <a:off x="542923" y="1773004"/>
              <a:ext cx="8058154"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depression should not be a time to argue about the specifics of government spending programs, but rather a time to pump up AD enough to lift the economy to potential GDP.</a:t>
              </a:r>
            </a:p>
          </p:txBody>
        </p:sp>
      </p:grpSp>
    </p:spTree>
    <p:extLst>
      <p:ext uri="{BB962C8B-B14F-4D97-AF65-F5344CB8AC3E}">
        <p14:creationId xmlns:p14="http://schemas.microsoft.com/office/powerpoint/2010/main" val="707846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Keynesian Solutions</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066922" y="1580912"/>
            <a:ext cx="8058154" cy="806935"/>
            <a:chOff x="542923" y="1736761"/>
            <a:chExt cx="8058154" cy="806935"/>
          </a:xfrm>
          <a:solidFill>
            <a:srgbClr val="627981"/>
          </a:solidFill>
        </p:grpSpPr>
        <p:sp>
          <p:nvSpPr>
            <p:cNvPr id="9" name="Rectangle 8"/>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p:cNvSpPr txBox="1"/>
            <p:nvPr/>
          </p:nvSpPr>
          <p:spPr>
            <a:xfrm>
              <a:off x="542923" y="18029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When the economy is operating above potential GDP, </a:t>
              </a:r>
              <a:r>
                <a:rPr lang="en-US" sz="2000" b="1" dirty="0">
                  <a:solidFill>
                    <a:schemeClr val="bg1"/>
                  </a:solidFill>
                </a:rPr>
                <a:t>contractionary fiscal policy</a:t>
              </a:r>
              <a:r>
                <a:rPr lang="en-US" sz="2000" dirty="0">
                  <a:solidFill>
                    <a:schemeClr val="bg1"/>
                  </a:solidFill>
                </a:rPr>
                <a:t> should be implemented.</a:t>
              </a:r>
            </a:p>
          </p:txBody>
        </p:sp>
      </p:grpSp>
      <p:grpSp>
        <p:nvGrpSpPr>
          <p:cNvPr id="20" name="Group 19"/>
          <p:cNvGrpSpPr/>
          <p:nvPr/>
        </p:nvGrpSpPr>
        <p:grpSpPr>
          <a:xfrm>
            <a:off x="2066922" y="2456630"/>
            <a:ext cx="8058154" cy="806935"/>
            <a:chOff x="542923" y="1736761"/>
            <a:chExt cx="8058154" cy="806935"/>
          </a:xfrm>
          <a:solidFill>
            <a:srgbClr val="627981"/>
          </a:solidFill>
        </p:grpSpPr>
        <p:sp>
          <p:nvSpPr>
            <p:cNvPr id="21" name="Rectangle 20"/>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p:cNvSpPr txBox="1"/>
            <p:nvPr/>
          </p:nvSpPr>
          <p:spPr>
            <a:xfrm>
              <a:off x="558421" y="1795588"/>
              <a:ext cx="7776575"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result is downward pressure on the price level, mitigating potential inflation, and very little reduction in output.</a:t>
              </a:r>
            </a:p>
          </p:txBody>
        </p:sp>
      </p:grpSp>
      <p:grpSp>
        <p:nvGrpSpPr>
          <p:cNvPr id="23" name="Group 22"/>
          <p:cNvGrpSpPr/>
          <p:nvPr/>
        </p:nvGrpSpPr>
        <p:grpSpPr>
          <a:xfrm>
            <a:off x="2066922" y="3331155"/>
            <a:ext cx="8058154" cy="806935"/>
            <a:chOff x="542923" y="1736761"/>
            <a:chExt cx="8058154" cy="806935"/>
          </a:xfrm>
          <a:solidFill>
            <a:srgbClr val="627981"/>
          </a:solidFill>
        </p:grpSpPr>
        <p:sp>
          <p:nvSpPr>
            <p:cNvPr id="24" name="Rectangle 23"/>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5" name="TextBox 24"/>
            <p:cNvSpPr txBox="1"/>
            <p:nvPr/>
          </p:nvSpPr>
          <p:spPr>
            <a:xfrm>
              <a:off x="558421" y="1767420"/>
              <a:ext cx="8027158"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Too little AD brings unemployment, while too much AD brings inflationary pressures.</a:t>
              </a:r>
            </a:p>
          </p:txBody>
        </p:sp>
      </p:grpSp>
    </p:spTree>
    <p:extLst>
      <p:ext uri="{BB962C8B-B14F-4D97-AF65-F5344CB8AC3E}">
        <p14:creationId xmlns:p14="http://schemas.microsoft.com/office/powerpoint/2010/main" val="72557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latin typeface="Century Gothic" panose="020B0502020202020204" pitchFamily="34" charset="0"/>
              </a:rPr>
              <a:t>Keynesian Solutions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7001041" y="1805742"/>
            <a:ext cx="3666961" cy="3867069"/>
            <a:chOff x="542923" y="1736761"/>
            <a:chExt cx="8058154" cy="1044284"/>
          </a:xfrm>
          <a:solidFill>
            <a:srgbClr val="627981"/>
          </a:solidFill>
        </p:grpSpPr>
        <p:sp>
          <p:nvSpPr>
            <p:cNvPr id="9" name="Rectangle 8"/>
            <p:cNvSpPr/>
            <p:nvPr/>
          </p:nvSpPr>
          <p:spPr>
            <a:xfrm>
              <a:off x="542923" y="1736761"/>
              <a:ext cx="8058154" cy="104428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p:cNvSpPr txBox="1"/>
            <p:nvPr/>
          </p:nvSpPr>
          <p:spPr>
            <a:xfrm>
              <a:off x="793504" y="1758747"/>
              <a:ext cx="7807571" cy="1022298"/>
            </a:xfrm>
            <a:prstGeom prst="rect">
              <a:avLst/>
            </a:prstGeom>
            <a:grpFill/>
          </p:spPr>
          <p:txBody>
            <a:bodyPr wrap="square" rtlCol="0">
              <a:spAutoFit/>
            </a:bodyPr>
            <a:lstStyle/>
            <a:p>
              <a:r>
                <a:rPr lang="en-US" sz="2000" dirty="0">
                  <a:solidFill>
                    <a:schemeClr val="bg1"/>
                  </a:solidFill>
                </a:rPr>
                <a:t>If an economy is in recession, with equilibrium at </a:t>
              </a:r>
              <a:r>
                <a:rPr lang="en-US" sz="2000" i="1" dirty="0">
                  <a:solidFill>
                    <a:schemeClr val="bg1"/>
                  </a:solidFill>
                </a:rPr>
                <a:t>E</a:t>
              </a:r>
              <a:r>
                <a:rPr lang="en-US" sz="2000" baseline="-25000" dirty="0">
                  <a:solidFill>
                    <a:schemeClr val="bg1"/>
                  </a:solidFill>
                </a:rPr>
                <a:t>r</a:t>
              </a:r>
              <a:r>
                <a:rPr lang="en-US" sz="2000" dirty="0">
                  <a:solidFill>
                    <a:schemeClr val="bg1"/>
                  </a:solidFill>
                </a:rPr>
                <a:t>, the Keynesian response would be to enact policies that shift </a:t>
              </a:r>
              <a:r>
                <a:rPr lang="en-US" sz="2000" i="1" dirty="0">
                  <a:solidFill>
                    <a:schemeClr val="bg1"/>
                  </a:solidFill>
                </a:rPr>
                <a:t>AD</a:t>
              </a:r>
              <a:r>
                <a:rPr lang="en-US" sz="2000" dirty="0">
                  <a:solidFill>
                    <a:schemeClr val="bg1"/>
                  </a:solidFill>
                </a:rPr>
                <a:t> to the right, from </a:t>
              </a:r>
              <a:r>
                <a:rPr lang="en-US" sz="2000" i="1" dirty="0" err="1">
                  <a:solidFill>
                    <a:schemeClr val="bg1"/>
                  </a:solidFill>
                </a:rPr>
                <a:t>AD</a:t>
              </a:r>
              <a:r>
                <a:rPr lang="en-US" sz="2000" baseline="-25000" dirty="0" err="1">
                  <a:solidFill>
                    <a:schemeClr val="bg1"/>
                  </a:solidFill>
                </a:rPr>
                <a:t>r</a:t>
              </a:r>
              <a:r>
                <a:rPr lang="en-US" sz="2000" dirty="0">
                  <a:solidFill>
                    <a:schemeClr val="bg1"/>
                  </a:solidFill>
                </a:rPr>
                <a:t> toward </a:t>
              </a:r>
              <a:r>
                <a:rPr lang="en-US" sz="2000" i="1" dirty="0" err="1">
                  <a:solidFill>
                    <a:schemeClr val="bg1"/>
                  </a:solidFill>
                </a:rPr>
                <a:t>AD</a:t>
              </a:r>
              <a:r>
                <a:rPr lang="en-US" sz="2000" baseline="-25000" dirty="0" err="1">
                  <a:solidFill>
                    <a:schemeClr val="bg1"/>
                  </a:solidFill>
                </a:rPr>
                <a:t>f</a:t>
              </a:r>
              <a:r>
                <a:rPr lang="en-US" sz="2000" dirty="0">
                  <a:solidFill>
                    <a:schemeClr val="bg1"/>
                  </a:solidFill>
                </a:rPr>
                <a:t>. </a:t>
              </a:r>
            </a:p>
            <a:p>
              <a:endParaRPr lang="en-US" sz="2000" dirty="0">
                <a:solidFill>
                  <a:schemeClr val="bg1"/>
                </a:solidFill>
              </a:endParaRPr>
            </a:p>
            <a:p>
              <a:r>
                <a:rPr lang="en-US" sz="2000" dirty="0">
                  <a:solidFill>
                    <a:schemeClr val="bg1"/>
                  </a:solidFill>
                </a:rPr>
                <a:t>If an economy is experiencing inflationary pressures, with equilibrium at </a:t>
              </a:r>
              <a:r>
                <a:rPr lang="en-US" sz="2000" i="1" dirty="0" err="1">
                  <a:solidFill>
                    <a:schemeClr val="bg1"/>
                  </a:solidFill>
                </a:rPr>
                <a:t>E</a:t>
              </a:r>
              <a:r>
                <a:rPr lang="en-US" sz="2000" baseline="-25000" dirty="0" err="1">
                  <a:solidFill>
                    <a:schemeClr val="bg1"/>
                  </a:solidFill>
                </a:rPr>
                <a:t>i</a:t>
              </a:r>
              <a:r>
                <a:rPr lang="en-US" sz="2000" dirty="0">
                  <a:solidFill>
                    <a:schemeClr val="bg1"/>
                  </a:solidFill>
                </a:rPr>
                <a:t>, the Keynesian response would be to enact policies that shift </a:t>
              </a:r>
              <a:r>
                <a:rPr lang="en-US" sz="2000" i="1" dirty="0">
                  <a:solidFill>
                    <a:schemeClr val="bg1"/>
                  </a:solidFill>
                </a:rPr>
                <a:t>AD</a:t>
              </a:r>
              <a:r>
                <a:rPr lang="en-US" sz="2000" dirty="0">
                  <a:solidFill>
                    <a:schemeClr val="bg1"/>
                  </a:solidFill>
                </a:rPr>
                <a:t> to the left, from </a:t>
              </a:r>
              <a:r>
                <a:rPr lang="en-US" sz="2000" i="1" dirty="0" err="1">
                  <a:solidFill>
                    <a:schemeClr val="bg1"/>
                  </a:solidFill>
                </a:rPr>
                <a:t>AD</a:t>
              </a:r>
              <a:r>
                <a:rPr lang="en-US" sz="2000" baseline="-25000" dirty="0" err="1">
                  <a:solidFill>
                    <a:schemeClr val="bg1"/>
                  </a:solidFill>
                </a:rPr>
                <a:t>i</a:t>
              </a:r>
              <a:r>
                <a:rPr lang="en-US" sz="2000" dirty="0">
                  <a:solidFill>
                    <a:schemeClr val="bg1"/>
                  </a:solidFill>
                </a:rPr>
                <a:t> toward </a:t>
              </a:r>
              <a:r>
                <a:rPr lang="en-US" sz="2000" i="1" dirty="0" err="1">
                  <a:solidFill>
                    <a:schemeClr val="bg1"/>
                  </a:solidFill>
                </a:rPr>
                <a:t>AD</a:t>
              </a:r>
              <a:r>
                <a:rPr lang="en-US" sz="2000" baseline="-25000" dirty="0" err="1">
                  <a:solidFill>
                    <a:schemeClr val="bg1"/>
                  </a:solidFill>
                </a:rPr>
                <a:t>f</a:t>
              </a:r>
              <a:r>
                <a:rPr lang="en-US" sz="2000" dirty="0">
                  <a:solidFill>
                    <a:schemeClr val="bg1"/>
                  </a:solidFill>
                </a:rPr>
                <a:t>.</a:t>
              </a:r>
            </a:p>
          </p:txBody>
        </p:sp>
      </p:grpSp>
      <p:pic>
        <p:nvPicPr>
          <p:cNvPr id="5" name="Picture 4" descr="A graph of Keynesian responses to recession and inflation.">
            <a:extLst>
              <a:ext uri="{FF2B5EF4-FFF2-40B4-BE49-F238E27FC236}">
                <a16:creationId xmlns:a16="http://schemas.microsoft.com/office/drawing/2014/main" id="{E15A85B4-E282-4247-8AAD-5E34C4553586}"/>
              </a:ext>
            </a:extLst>
          </p:cNvPr>
          <p:cNvPicPr>
            <a:picLocks noChangeAspect="1"/>
          </p:cNvPicPr>
          <p:nvPr/>
        </p:nvPicPr>
        <p:blipFill>
          <a:blip r:embed="rId3"/>
          <a:stretch>
            <a:fillRect/>
          </a:stretch>
        </p:blipFill>
        <p:spPr>
          <a:xfrm>
            <a:off x="1567216" y="1383374"/>
            <a:ext cx="5128832" cy="5224630"/>
          </a:xfrm>
          <a:prstGeom prst="rect">
            <a:avLst/>
          </a:prstGeom>
        </p:spPr>
      </p:pic>
    </p:spTree>
    <p:extLst>
      <p:ext uri="{BB962C8B-B14F-4D97-AF65-F5344CB8AC3E}">
        <p14:creationId xmlns:p14="http://schemas.microsoft.com/office/powerpoint/2010/main" val="1648423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The Keynesian Perspective on Market Forces</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066922" y="1580912"/>
            <a:ext cx="8058154" cy="806935"/>
            <a:chOff x="542923" y="1736761"/>
            <a:chExt cx="8058154" cy="806935"/>
          </a:xfrm>
          <a:solidFill>
            <a:srgbClr val="627981"/>
          </a:solidFill>
        </p:grpSpPr>
        <p:sp>
          <p:nvSpPr>
            <p:cNvPr id="9" name="Rectangle 8"/>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p:cNvSpPr txBox="1"/>
            <p:nvPr/>
          </p:nvSpPr>
          <p:spPr>
            <a:xfrm>
              <a:off x="542923" y="18029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Ever since the birth of Keynesian economics in the 1930s, controversy has simmered regarding the role of the government in the economy.</a:t>
              </a:r>
            </a:p>
          </p:txBody>
        </p:sp>
      </p:grpSp>
      <p:grpSp>
        <p:nvGrpSpPr>
          <p:cNvPr id="20" name="Group 19"/>
          <p:cNvGrpSpPr/>
          <p:nvPr/>
        </p:nvGrpSpPr>
        <p:grpSpPr>
          <a:xfrm>
            <a:off x="2066922" y="2461997"/>
            <a:ext cx="8058154" cy="806935"/>
            <a:chOff x="542923" y="1736761"/>
            <a:chExt cx="8058154" cy="806935"/>
          </a:xfrm>
          <a:solidFill>
            <a:srgbClr val="627981"/>
          </a:solidFill>
        </p:grpSpPr>
        <p:sp>
          <p:nvSpPr>
            <p:cNvPr id="21" name="Rectangle 20"/>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p:cNvSpPr txBox="1"/>
            <p:nvPr/>
          </p:nvSpPr>
          <p:spPr>
            <a:xfrm>
              <a:off x="558421" y="1795588"/>
              <a:ext cx="7776575"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After the Great Depression, many people became more aware of vulnerabilities within the market-oriented economic system.</a:t>
              </a:r>
            </a:p>
          </p:txBody>
        </p:sp>
      </p:grpSp>
      <p:grpSp>
        <p:nvGrpSpPr>
          <p:cNvPr id="23" name="Group 22"/>
          <p:cNvGrpSpPr/>
          <p:nvPr/>
        </p:nvGrpSpPr>
        <p:grpSpPr>
          <a:xfrm>
            <a:off x="2066922" y="3343082"/>
            <a:ext cx="8058154" cy="806935"/>
            <a:chOff x="542923" y="1736761"/>
            <a:chExt cx="8058154" cy="806935"/>
          </a:xfrm>
          <a:solidFill>
            <a:srgbClr val="627981"/>
          </a:solidFill>
        </p:grpSpPr>
        <p:sp>
          <p:nvSpPr>
            <p:cNvPr id="24" name="Rectangle 23"/>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5" name="TextBox 24"/>
            <p:cNvSpPr txBox="1"/>
            <p:nvPr/>
          </p:nvSpPr>
          <p:spPr>
            <a:xfrm>
              <a:off x="558421" y="1767420"/>
              <a:ext cx="8027158"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Some supporters of Keynesian economics advocated a high degree of government planning in all parts of the economy.</a:t>
              </a:r>
            </a:p>
          </p:txBody>
        </p:sp>
      </p:grpSp>
      <p:grpSp>
        <p:nvGrpSpPr>
          <p:cNvPr id="15" name="Group 14">
            <a:extLst>
              <a:ext uri="{FF2B5EF4-FFF2-40B4-BE49-F238E27FC236}">
                <a16:creationId xmlns:a16="http://schemas.microsoft.com/office/drawing/2014/main" id="{D227CA4B-344C-4E70-AC95-36F0FA80FAE3}"/>
              </a:ext>
            </a:extLst>
          </p:cNvPr>
          <p:cNvGrpSpPr/>
          <p:nvPr/>
        </p:nvGrpSpPr>
        <p:grpSpPr>
          <a:xfrm>
            <a:off x="2066922" y="4224167"/>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3C15746A-9601-439A-AEEB-015D8F1BAF2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EBA71912-D4D3-472C-AC76-D166C3325C8C}"/>
                </a:ext>
              </a:extLst>
            </p:cNvPr>
            <p:cNvSpPr txBox="1"/>
            <p:nvPr/>
          </p:nvSpPr>
          <p:spPr>
            <a:xfrm>
              <a:off x="558421" y="1767420"/>
              <a:ext cx="8027158"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Keynes believed that government should ensure overall levels of AD that are sufficient for an economy to reach full employment.</a:t>
              </a:r>
            </a:p>
          </p:txBody>
        </p:sp>
      </p:grpSp>
      <p:grpSp>
        <p:nvGrpSpPr>
          <p:cNvPr id="18" name="Group 17">
            <a:extLst>
              <a:ext uri="{FF2B5EF4-FFF2-40B4-BE49-F238E27FC236}">
                <a16:creationId xmlns:a16="http://schemas.microsoft.com/office/drawing/2014/main" id="{48BB06BD-A044-4F36-92A2-E245489605A2}"/>
              </a:ext>
            </a:extLst>
          </p:cNvPr>
          <p:cNvGrpSpPr/>
          <p:nvPr/>
        </p:nvGrpSpPr>
        <p:grpSpPr>
          <a:xfrm>
            <a:off x="2066922" y="5120750"/>
            <a:ext cx="8058154" cy="1046322"/>
            <a:chOff x="542923" y="1736761"/>
            <a:chExt cx="8058154" cy="1046322"/>
          </a:xfrm>
          <a:solidFill>
            <a:srgbClr val="627981"/>
          </a:solidFill>
        </p:grpSpPr>
        <p:sp>
          <p:nvSpPr>
            <p:cNvPr id="19" name="Rectangle 18">
              <a:extLst>
                <a:ext uri="{FF2B5EF4-FFF2-40B4-BE49-F238E27FC236}">
                  <a16:creationId xmlns:a16="http://schemas.microsoft.com/office/drawing/2014/main" id="{DA6BCFD9-484A-4363-8325-9DEBCEC3A81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7" name="TextBox 26">
              <a:extLst>
                <a:ext uri="{FF2B5EF4-FFF2-40B4-BE49-F238E27FC236}">
                  <a16:creationId xmlns:a16="http://schemas.microsoft.com/office/drawing/2014/main" id="{7B7789FD-6B13-4999-8DA1-E0B1BE1B6E2B}"/>
                </a:ext>
              </a:extLst>
            </p:cNvPr>
            <p:cNvSpPr txBox="1"/>
            <p:nvPr/>
          </p:nvSpPr>
          <p:spPr>
            <a:xfrm>
              <a:off x="542923" y="1767420"/>
              <a:ext cx="8058154"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This task does not imply that the government should attempt to set prices and wages throughout the economy, nor take over and manage large corporations or entire industries directly.</a:t>
              </a:r>
            </a:p>
          </p:txBody>
        </p:sp>
      </p:grpSp>
    </p:spTree>
    <p:extLst>
      <p:ext uri="{BB962C8B-B14F-4D97-AF65-F5344CB8AC3E}">
        <p14:creationId xmlns:p14="http://schemas.microsoft.com/office/powerpoint/2010/main" val="3230951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latin typeface="Century Gothic" panose="020B0502020202020204" pitchFamily="34" charset="0"/>
              </a:rPr>
              <a:t>Practical Questions about Keynesian Policy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066922" y="1580912"/>
            <a:ext cx="8058154" cy="806935"/>
            <a:chOff x="542923" y="1736761"/>
            <a:chExt cx="8058154" cy="806935"/>
          </a:xfrm>
          <a:solidFill>
            <a:srgbClr val="627981"/>
          </a:solidFill>
        </p:grpSpPr>
        <p:sp>
          <p:nvSpPr>
            <p:cNvPr id="9" name="Rectangle 8"/>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p:cNvSpPr txBox="1"/>
            <p:nvPr/>
          </p:nvSpPr>
          <p:spPr>
            <a:xfrm>
              <a:off x="558421" y="1948144"/>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Can government economists accurately identify potential GDP?</a:t>
              </a:r>
            </a:p>
          </p:txBody>
        </p:sp>
      </p:grpSp>
      <p:grpSp>
        <p:nvGrpSpPr>
          <p:cNvPr id="20" name="Group 19"/>
          <p:cNvGrpSpPr/>
          <p:nvPr/>
        </p:nvGrpSpPr>
        <p:grpSpPr>
          <a:xfrm>
            <a:off x="2066922" y="2461997"/>
            <a:ext cx="8058154" cy="806935"/>
            <a:chOff x="542923" y="1736761"/>
            <a:chExt cx="8058154" cy="806935"/>
          </a:xfrm>
          <a:solidFill>
            <a:srgbClr val="627981"/>
          </a:solidFill>
        </p:grpSpPr>
        <p:sp>
          <p:nvSpPr>
            <p:cNvPr id="21" name="Rectangle 20"/>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p:cNvSpPr txBox="1"/>
            <p:nvPr/>
          </p:nvSpPr>
          <p:spPr>
            <a:xfrm>
              <a:off x="558421" y="1795588"/>
              <a:ext cx="7776575"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Is an increase in AD better achieved by a tax cut or an increase in government spending?</a:t>
              </a:r>
            </a:p>
          </p:txBody>
        </p:sp>
      </p:grpSp>
      <p:grpSp>
        <p:nvGrpSpPr>
          <p:cNvPr id="23" name="Group 22"/>
          <p:cNvGrpSpPr/>
          <p:nvPr/>
        </p:nvGrpSpPr>
        <p:grpSpPr>
          <a:xfrm>
            <a:off x="2066922" y="3343082"/>
            <a:ext cx="8058154" cy="1046322"/>
            <a:chOff x="542923" y="1736761"/>
            <a:chExt cx="8058154" cy="1046322"/>
          </a:xfrm>
          <a:solidFill>
            <a:srgbClr val="627981"/>
          </a:solidFill>
        </p:grpSpPr>
        <p:sp>
          <p:nvSpPr>
            <p:cNvPr id="24" name="Rectangle 23"/>
            <p:cNvSpPr/>
            <p:nvPr/>
          </p:nvSpPr>
          <p:spPr>
            <a:xfrm>
              <a:off x="542923" y="1736761"/>
              <a:ext cx="8058154" cy="104632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5" name="TextBox 24"/>
            <p:cNvSpPr txBox="1"/>
            <p:nvPr/>
          </p:nvSpPr>
          <p:spPr>
            <a:xfrm>
              <a:off x="573919" y="1767420"/>
              <a:ext cx="8027158"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Given the inevitable delays and uncertainties as the government makes policies into law, is it reasonable to expect that the government can implement Keynesian economics?</a:t>
              </a:r>
            </a:p>
          </p:txBody>
        </p:sp>
      </p:grpSp>
      <p:grpSp>
        <p:nvGrpSpPr>
          <p:cNvPr id="15" name="Group 14">
            <a:extLst>
              <a:ext uri="{FF2B5EF4-FFF2-40B4-BE49-F238E27FC236}">
                <a16:creationId xmlns:a16="http://schemas.microsoft.com/office/drawing/2014/main" id="{D227CA4B-344C-4E70-AC95-36F0FA80FAE3}"/>
              </a:ext>
            </a:extLst>
          </p:cNvPr>
          <p:cNvGrpSpPr/>
          <p:nvPr/>
        </p:nvGrpSpPr>
        <p:grpSpPr>
          <a:xfrm>
            <a:off x="2066922" y="4470153"/>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3C15746A-9601-439A-AEEB-015D8F1BAF2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EBA71912-D4D3-472C-AC76-D166C3325C8C}"/>
                </a:ext>
              </a:extLst>
            </p:cNvPr>
            <p:cNvSpPr txBox="1"/>
            <p:nvPr/>
          </p:nvSpPr>
          <p:spPr>
            <a:xfrm>
              <a:off x="573919" y="1938484"/>
              <a:ext cx="8027158"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Is fixing a recession as simple as pumping up aggregate demand?</a:t>
              </a:r>
            </a:p>
          </p:txBody>
        </p:sp>
      </p:grpSp>
    </p:spTree>
    <p:extLst>
      <p:ext uri="{BB962C8B-B14F-4D97-AF65-F5344CB8AC3E}">
        <p14:creationId xmlns:p14="http://schemas.microsoft.com/office/powerpoint/2010/main" val="2616572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latin typeface="Century Gothic" panose="020B0502020202020204" pitchFamily="34" charset="0"/>
              </a:rPr>
              <a:t>On Your Own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074672" y="1383374"/>
            <a:ext cx="8042656" cy="1938992"/>
          </a:xfrm>
          <a:prstGeom prst="rect">
            <a:avLst/>
          </a:prstGeom>
          <a:solidFill>
            <a:srgbClr val="627981"/>
          </a:solidFill>
        </p:spPr>
        <p:txBody>
          <a:bodyPr wrap="square" rtlCol="0">
            <a:spAutoFit/>
          </a:bodyPr>
          <a:lstStyle/>
          <a:p>
            <a:pPr algn="ctr"/>
            <a:endParaRPr lang="en-US" sz="2000" dirty="0">
              <a:solidFill>
                <a:schemeClr val="bg1"/>
              </a:solidFill>
            </a:endParaRPr>
          </a:p>
          <a:p>
            <a:pPr algn="ctr"/>
            <a:r>
              <a:rPr lang="en-US" sz="2000" dirty="0">
                <a:solidFill>
                  <a:schemeClr val="bg1"/>
                </a:solidFill>
              </a:rPr>
              <a:t>When the economy is in a recession due to insufficient aggregate demand, should expansionary fiscal policy be an increase in government spending or an individual income tax cut? Explain how each would increase aggregate demand and how you would respond to each.</a:t>
            </a:r>
          </a:p>
          <a:p>
            <a:pPr algn="ctr"/>
            <a:endParaRPr lang="en-US" sz="2000" dirty="0">
              <a:solidFill>
                <a:schemeClr val="bg1"/>
              </a:solidFill>
            </a:endParaRPr>
          </a:p>
        </p:txBody>
      </p:sp>
      <p:pic>
        <p:nvPicPr>
          <p:cNvPr id="3" name="Picture 2" descr="A downward sloping arrow with numbers in the background">
            <a:extLst>
              <a:ext uri="{FF2B5EF4-FFF2-40B4-BE49-F238E27FC236}">
                <a16:creationId xmlns:a16="http://schemas.microsoft.com/office/drawing/2014/main" id="{BC6426B6-7A30-4827-A0CB-55937F775A4E}"/>
              </a:ext>
            </a:extLst>
          </p:cNvPr>
          <p:cNvPicPr>
            <a:picLocks noChangeAspect="1"/>
          </p:cNvPicPr>
          <p:nvPr/>
        </p:nvPicPr>
        <p:blipFill>
          <a:blip r:embed="rId3"/>
          <a:stretch>
            <a:fillRect/>
          </a:stretch>
        </p:blipFill>
        <p:spPr>
          <a:xfrm>
            <a:off x="3956200" y="3572873"/>
            <a:ext cx="4279599" cy="2946682"/>
          </a:xfrm>
          <a:prstGeom prst="rect">
            <a:avLst/>
          </a:prstGeom>
        </p:spPr>
      </p:pic>
    </p:spTree>
    <p:extLst>
      <p:ext uri="{BB962C8B-B14F-4D97-AF65-F5344CB8AC3E}">
        <p14:creationId xmlns:p14="http://schemas.microsoft.com/office/powerpoint/2010/main" val="2760851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latin typeface="Century Gothic" panose="020B0502020202020204" pitchFamily="34" charset="0"/>
              </a:rPr>
              <a:t>On Your Own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074672" y="1383374"/>
            <a:ext cx="8042656" cy="5016758"/>
          </a:xfrm>
          <a:prstGeom prst="rect">
            <a:avLst/>
          </a:prstGeom>
          <a:solidFill>
            <a:srgbClr val="627981"/>
          </a:solidFill>
        </p:spPr>
        <p:txBody>
          <a:bodyPr wrap="square" rtlCol="0">
            <a:spAutoFit/>
          </a:bodyPr>
          <a:lstStyle/>
          <a:p>
            <a:pPr algn="ctr"/>
            <a:endParaRPr lang="en-US" sz="2000" dirty="0">
              <a:solidFill>
                <a:schemeClr val="bg1"/>
              </a:solidFill>
            </a:endParaRPr>
          </a:p>
          <a:p>
            <a:pPr algn="ctr"/>
            <a:r>
              <a:rPr lang="en-US" sz="2000" dirty="0">
                <a:solidFill>
                  <a:schemeClr val="bg1"/>
                </a:solidFill>
              </a:rPr>
              <a:t>When the economy is in a recession due to insufficient aggregate demand, should expansionary fiscal policy be an increase in government spending or an individual income tax cut? Explain how each would increase aggregate demand and how you would respond to each.</a:t>
            </a:r>
          </a:p>
          <a:p>
            <a:pPr algn="ctr"/>
            <a:endParaRPr lang="en-US" sz="2000" dirty="0">
              <a:solidFill>
                <a:schemeClr val="bg1"/>
              </a:solidFill>
            </a:endParaRPr>
          </a:p>
          <a:p>
            <a:pPr algn="ctr"/>
            <a:r>
              <a:rPr lang="en-US" sz="2000" i="1" dirty="0">
                <a:solidFill>
                  <a:schemeClr val="bg1"/>
                </a:solidFill>
              </a:rPr>
              <a:t>An increase in government spending for goods and services is a direct increase in aggregate demand. You would be directly affected by government spending if it resulted in you being hired for a government</a:t>
            </a:r>
          </a:p>
          <a:p>
            <a:pPr algn="ctr"/>
            <a:r>
              <a:rPr lang="en-US" sz="2000" i="1" dirty="0">
                <a:solidFill>
                  <a:schemeClr val="bg1"/>
                </a:solidFill>
              </a:rPr>
              <a:t>job or the spending was for a good that you produced. In the case of an individual income tax cut, you would be directly affected with more income to spend. However, you might use the tax cut to pay off debt rather than increase your consumption of goods and services. Because all individuals won’t choose to spend the tax cut, its impact on aggregate demand would be smaller than an increase in government spending of an equal amount.</a:t>
            </a:r>
          </a:p>
          <a:p>
            <a:pPr algn="ctr"/>
            <a:endParaRPr lang="en-US" sz="2000" dirty="0">
              <a:solidFill>
                <a:schemeClr val="bg1"/>
              </a:solidFill>
            </a:endParaRPr>
          </a:p>
        </p:txBody>
      </p:sp>
    </p:spTree>
    <p:extLst>
      <p:ext uri="{BB962C8B-B14F-4D97-AF65-F5344CB8AC3E}">
        <p14:creationId xmlns:p14="http://schemas.microsoft.com/office/powerpoint/2010/main" val="9155271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3157</TotalTime>
  <Words>1330</Words>
  <Application>Microsoft Office PowerPoint</Application>
  <PresentationFormat>Widescreen</PresentationFormat>
  <Paragraphs>93</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Century Gothic</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Nathan Mirmow</dc:creator>
  <cp:lastModifiedBy>Sarah Claus</cp:lastModifiedBy>
  <cp:revision>71</cp:revision>
  <dcterms:modified xsi:type="dcterms:W3CDTF">2022-01-17T21:31:19Z</dcterms:modified>
</cp:coreProperties>
</file>