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29"/>
  </p:notesMasterIdLst>
  <p:sldIdLst>
    <p:sldId id="256" r:id="rId2"/>
    <p:sldId id="402" r:id="rId3"/>
    <p:sldId id="395" r:id="rId4"/>
    <p:sldId id="396" r:id="rId5"/>
    <p:sldId id="397" r:id="rId6"/>
    <p:sldId id="398" r:id="rId7"/>
    <p:sldId id="403" r:id="rId8"/>
    <p:sldId id="258" r:id="rId9"/>
    <p:sldId id="399" r:id="rId10"/>
    <p:sldId id="364" r:id="rId11"/>
    <p:sldId id="404" r:id="rId12"/>
    <p:sldId id="405" r:id="rId13"/>
    <p:sldId id="406" r:id="rId14"/>
    <p:sldId id="371" r:id="rId15"/>
    <p:sldId id="407" r:id="rId16"/>
    <p:sldId id="408" r:id="rId17"/>
    <p:sldId id="409" r:id="rId18"/>
    <p:sldId id="410" r:id="rId19"/>
    <p:sldId id="378" r:id="rId20"/>
    <p:sldId id="411" r:id="rId21"/>
    <p:sldId id="412" r:id="rId22"/>
    <p:sldId id="276" r:id="rId23"/>
    <p:sldId id="413" r:id="rId24"/>
    <p:sldId id="329" r:id="rId25"/>
    <p:sldId id="376" r:id="rId26"/>
    <p:sldId id="368" r:id="rId27"/>
    <p:sldId id="275"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Century Gothic" panose="020B0502020202020204" pitchFamily="34" charset="0"/>
      <p:regular r:id="rId36"/>
      <p:bold r:id="rId37"/>
      <p:italic r:id="rId38"/>
      <p:bold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42" autoAdjust="0"/>
  </p:normalViewPr>
  <p:slideViewPr>
    <p:cSldViewPr snapToGrid="0">
      <p:cViewPr varScale="1">
        <p:scale>
          <a:sx n="110" d="100"/>
          <a:sy n="110" d="100"/>
        </p:scale>
        <p:origin x="594" y="96"/>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customschemas.google.com/relationships/presentationmetadata" Target="meta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Neoclassical economists do not believe government stimulation of AD will have a good outcome. The neoclassical viewpoint holds the economy will correct itself and that a Keynesian stabilization policy will only accelerate the process. </a:t>
            </a:r>
            <a:r>
              <a:rPr lang="en-US" sz="1200" dirty="0">
                <a:solidFill>
                  <a:schemeClr val="bg1"/>
                </a:solidFill>
              </a:rPr>
              <a:t>However, neoclassical economists believe it takes the government months or years to properly adjust to AD changes. Some neoclassical economists even think that the business cycles we observe are due in large part to flawed government policy.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upward-sloping short-run aggregate supply (SRAS) curve implies a downward-sloping Phillips curve; thus, there is a tradeoff between inflation and unemployment in the short run. By contrast, a neoclassical long-run aggregate supply (LRAS) curve will imply a vertical shape for the Phillips curve, indicating no long-run tradeoff between inflation and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13</a:t>
            </a:fld>
            <a:endParaRPr lang="en-US"/>
          </a:p>
        </p:txBody>
      </p:sp>
    </p:spTree>
    <p:extLst>
      <p:ext uri="{BB962C8B-B14F-4D97-AF65-F5344CB8AC3E}">
        <p14:creationId xmlns:p14="http://schemas.microsoft.com/office/powerpoint/2010/main" val="556228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With a vertical LRAS curve, shifts in AD do not alter output but do lead to changes in price. Because output is unchanged, all unemployment will be due to the natural rate of unemployment.</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81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unemployment rate on the long-run Phillips curve will be the natural rate of unemployment. Since the long-run Phillips curve is vertical, the natural rate of unemployment is consistent with all different rates of inflation. Milton Friedman said, "There is always a temporary tradeoff between inflation and unemployment; there is no permanent tradeoff."</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403555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divide unemployment into both cyclical unemployment and natural unemployment. Cyclical unemployment results from the business cycle, while the natural rate of unemployment is always present. The neoclassical view minimizes the concern surrounding cyclical unemployment, a short-run occurrence. The neoclassical view of unemployment tends to focus on how the government can adjust public policy to reduce the natural rate of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3364000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economy will rebound out of a recession or eventually contract during an expansion because prices and wage rates are flexible. The key policy question for neoclassicals is how to promote growth of potential GDP. Neoclassicals view human capital, physical capital, and technology as the keys to long-run productivity growth. Neoclassicals believe a stable economic environment fosters economic growth, while "fine-tuning" the economy is not as effective.</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17</a:t>
            </a:fld>
            <a:endParaRPr lang="en-US"/>
          </a:p>
        </p:txBody>
      </p:sp>
    </p:spTree>
    <p:extLst>
      <p:ext uri="{BB962C8B-B14F-4D97-AF65-F5344CB8AC3E}">
        <p14:creationId xmlns:p14="http://schemas.microsoft.com/office/powerpoint/2010/main" val="305679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economists believe that it is more important to put an economy’s interest on long-term growth than on fighting recessions. Since economic growth depends on the growth rate of long-term productivity, explain specific ways in which you would promote long-run economic growth in today’s economy.</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18</a:t>
            </a:fld>
            <a:endParaRPr lang="en-US"/>
          </a:p>
        </p:txBody>
      </p:sp>
    </p:spTree>
    <p:extLst>
      <p:ext uri="{BB962C8B-B14F-4D97-AF65-F5344CB8AC3E}">
        <p14:creationId xmlns:p14="http://schemas.microsoft.com/office/powerpoint/2010/main" val="42466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1477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Extreme situations, such as the 1930s Great Depression or the 2008-2009 Great Recession, are often subjects of wide economic discussion. To understand the historical economy, the long term needs to be analyzed. The unemployment rate has fluctuated from around 3%–11% historically, but typically returns to around 5%–5.5%. From a long-run perspective, the economy always adjusts back to a specific range of unemployment, decreasing the significance of short-run situations like recessions.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Finding the balance between Keynesian and Neoclassical models can prove difficult. Both approaches have their own strengths and weaknesses.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21</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Discuss the implications of the term neoclassical Keynesian. Is this possible? Why or why not?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1253679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Keynesian model states that AD is the cause of business cycles and rigid wages/prices. It risks overlooking long-term economic growth and natural unemployment. The Neoclassical model is AS focused and analyzes the determinants of output and employment. It is not effective at explaining short-term fluctuations and recessions.</a:t>
            </a:r>
          </a:p>
        </p:txBody>
      </p:sp>
    </p:spTree>
    <p:extLst>
      <p:ext uri="{BB962C8B-B14F-4D97-AF65-F5344CB8AC3E}">
        <p14:creationId xmlns:p14="http://schemas.microsoft.com/office/powerpoint/2010/main" val="427992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55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name neoclassical implies a "new" version of the "old" classical model of the economy. The classical view holds that short-term fluctuations in economic activity will quickly adjust back to full employment and will not need the help of government intervention. The neoclassical stance is a very “hands-off” approach to economics. The severe impact of the Great Depression changed a lot of this thinking, increasing the popularity of Keynesian analysis.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a:t>
            </a:fld>
            <a:endParaRPr lang="en-US"/>
          </a:p>
        </p:txBody>
      </p:sp>
    </p:spTree>
    <p:extLst>
      <p:ext uri="{BB962C8B-B14F-4D97-AF65-F5344CB8AC3E}">
        <p14:creationId xmlns:p14="http://schemas.microsoft.com/office/powerpoint/2010/main" val="242785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perspective: in the long run, the economy will fluctuate around its potential GDP and natural rate of unemployment. Potential GDP determines the economy's size. Wages and prices will adjust in a flexible manner, so the economy will adjust back to its potential-GDP level of output. The government should focus more on long-term growth and controlling inflation than on worrying about recessions and cyclical unemployment.</a:t>
            </a:r>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a:t>
            </a:fld>
            <a:endParaRPr lang="en-US"/>
          </a:p>
        </p:txBody>
      </p:sp>
    </p:spTree>
    <p:extLst>
      <p:ext uri="{BB962C8B-B14F-4D97-AF65-F5344CB8AC3E}">
        <p14:creationId xmlns:p14="http://schemas.microsoft.com/office/powerpoint/2010/main" val="427185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Over the long run, the level of potential GDP determines the size of real GDP. When economists talk about potential GDP, they are referring to the level of output achievable when all resources are fully employed. While the unemployment rate in labor markets will never be zero, full employment in the labor market refers to zero cyclical unemployment. When the economy is operating with zero cyclical unemployment, economists say that the economy is at the natural rate of unemployment or at full employment.</a:t>
            </a:r>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5</a:t>
            </a:fld>
            <a:endParaRPr lang="en-US"/>
          </a:p>
        </p:txBody>
      </p:sp>
    </p:spTree>
    <p:extLst>
      <p:ext uri="{BB962C8B-B14F-4D97-AF65-F5344CB8AC3E}">
        <p14:creationId xmlns:p14="http://schemas.microsoft.com/office/powerpoint/2010/main" val="35101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compare actual or real GDP against potential GDP to determine how well the economy is performing. GDP growth includes increases and investment in physical capital per person, human capital per person, and advances in technology. Physical capital per person refers to the amount and type of machinery and equipment available to help people get work done. Human capital per person refers to the accumulated skills and education of each worker.</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6</a:t>
            </a:fld>
            <a:endParaRPr lang="en-US"/>
          </a:p>
        </p:txBody>
      </p:sp>
    </p:spTree>
    <p:extLst>
      <p:ext uri="{BB962C8B-B14F-4D97-AF65-F5344CB8AC3E}">
        <p14:creationId xmlns:p14="http://schemas.microsoft.com/office/powerpoint/2010/main" val="243981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7</a:t>
            </a:fld>
            <a:endParaRPr lang="en-US"/>
          </a:p>
        </p:txBody>
      </p:sp>
    </p:spTree>
    <p:extLst>
      <p:ext uri="{BB962C8B-B14F-4D97-AF65-F5344CB8AC3E}">
        <p14:creationId xmlns:p14="http://schemas.microsoft.com/office/powerpoint/2010/main" val="41373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Wages are flexible over time. In the long-run, the economy will fluctuate around LRAS, or potential GDP. When economic output rises above potential GDP, the level of unemployment falls, there is a labor shortage, the increased demand for labor will drive up wages, and the equilibrium will return to the LRAS.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analysis argues that wage and price adjustments are quite rapid. Rational expectations: people form the most accurate possible expectations about the future that they can. Adaptive expectations: people look at past experiences and gradually adapt their beliefs and behaviors as circumstances change. Rational expectations fit neoclassical analysis more; adaptive expectations fit Keynesian analysis more.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9</a:t>
            </a:fld>
            <a:endParaRPr lang="en-US"/>
          </a:p>
        </p:txBody>
      </p:sp>
    </p:spTree>
    <p:extLst>
      <p:ext uri="{BB962C8B-B14F-4D97-AF65-F5344CB8AC3E}">
        <p14:creationId xmlns:p14="http://schemas.microsoft.com/office/powerpoint/2010/main" val="13036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3F81-1113-4DF8-A943-4AA7F5E98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607B9F-483C-411D-8C6B-D768586F0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94603B-11C8-47AB-94A1-005823E9B385}"/>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5" name="Footer Placeholder 4">
            <a:extLst>
              <a:ext uri="{FF2B5EF4-FFF2-40B4-BE49-F238E27FC236}">
                <a16:creationId xmlns:a16="http://schemas.microsoft.com/office/drawing/2014/main" id="{A5165B72-1324-4C13-9A6D-C7D7CF58F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77BA-CFC8-4ED6-B7B7-A247E10017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273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5A158-C28C-414F-9E9B-64F10A252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263012-AEEE-4F45-85A4-695FBBD4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0AD7F-B13D-470B-BB1D-0CB0D77CC6DF}"/>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5" name="Footer Placeholder 4">
            <a:extLst>
              <a:ext uri="{FF2B5EF4-FFF2-40B4-BE49-F238E27FC236}">
                <a16:creationId xmlns:a16="http://schemas.microsoft.com/office/drawing/2014/main" id="{4C4AB602-D75D-4B0B-9ECD-4C25E7B21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542E36-88D7-48A5-A2E6-7137BB8DEE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0075403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9CDEA-0466-4B97-9E0E-65977FA2D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1C6E9-3404-434D-9C93-9DC604458E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CF173-A192-4A69-8993-5B85780C283F}"/>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5" name="Footer Placeholder 4">
            <a:extLst>
              <a:ext uri="{FF2B5EF4-FFF2-40B4-BE49-F238E27FC236}">
                <a16:creationId xmlns:a16="http://schemas.microsoft.com/office/drawing/2014/main" id="{9F7DB398-6548-4BD0-93F3-006126A905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E9BC3-C7DB-4DDB-8640-540CBCDE90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6166579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4A9B-8D65-4CC1-8ECD-C5AD05D27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804A43-ACD8-4792-80F2-57B0D36A6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7128B-A62F-43B1-9D3C-C904FFF644B6}"/>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5" name="Footer Placeholder 4">
            <a:extLst>
              <a:ext uri="{FF2B5EF4-FFF2-40B4-BE49-F238E27FC236}">
                <a16:creationId xmlns:a16="http://schemas.microsoft.com/office/drawing/2014/main" id="{3E6817F8-7ACA-4CCB-89A2-D93D27EB2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C3605-506E-4299-8483-89CD52A8B5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3108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684F-4411-421F-8612-7BF41EE58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F80FA9-9A13-472F-AA68-CE0008636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DB384A-75D4-4080-91B7-BBB78B3B70A4}"/>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5" name="Footer Placeholder 4">
            <a:extLst>
              <a:ext uri="{FF2B5EF4-FFF2-40B4-BE49-F238E27FC236}">
                <a16:creationId xmlns:a16="http://schemas.microsoft.com/office/drawing/2014/main" id="{B0C88102-2935-4C39-9794-3044A0DFB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51C24-ADEB-4C63-890B-CB25BF808F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4193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6530A-4F45-48CC-91C3-7156CDAAF9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30251-EAC4-433D-B4C3-0B598C919A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46F5C9-969D-45FA-B652-FB51CAA8B3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4D78E5-DB6A-45C8-A984-B61E292D5289}"/>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6" name="Footer Placeholder 5">
            <a:extLst>
              <a:ext uri="{FF2B5EF4-FFF2-40B4-BE49-F238E27FC236}">
                <a16:creationId xmlns:a16="http://schemas.microsoft.com/office/drawing/2014/main" id="{14163C2D-CE55-456E-B7B3-8BFCF7848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377CD-8986-41C0-B9DD-300A977F88E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9539293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8D59A-E9A8-4C66-8A2D-7EB2EFCC07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B506A6-F65A-437F-905D-A5D10274D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EF50F0-252F-4FA9-9161-4AE5E1BCEE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FC1DB8-8823-4DED-A0B1-D6F71FAF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6723F3-CD02-4DB4-AC28-EE621DE9FF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4597B-0AFB-48B1-A02E-8B96E903F366}"/>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8" name="Footer Placeholder 7">
            <a:extLst>
              <a:ext uri="{FF2B5EF4-FFF2-40B4-BE49-F238E27FC236}">
                <a16:creationId xmlns:a16="http://schemas.microsoft.com/office/drawing/2014/main" id="{04D0A65A-6677-46BC-A501-4B1587015C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C832E-1FF9-4FDA-85F0-202C668B64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991910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7E6A-564B-4BF2-B124-6D982A6B83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FB7E3A-6E1E-45DF-A728-2BB196EC6C09}"/>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4" name="Footer Placeholder 3">
            <a:extLst>
              <a:ext uri="{FF2B5EF4-FFF2-40B4-BE49-F238E27FC236}">
                <a16:creationId xmlns:a16="http://schemas.microsoft.com/office/drawing/2014/main" id="{954E8F20-7589-4BB4-AB78-F759662515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399CC-F158-4B78-8268-35FDACB2B6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447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88DB-C832-4D48-AD8D-6F2964FAFBAF}"/>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3" name="Footer Placeholder 2">
            <a:extLst>
              <a:ext uri="{FF2B5EF4-FFF2-40B4-BE49-F238E27FC236}">
                <a16:creationId xmlns:a16="http://schemas.microsoft.com/office/drawing/2014/main" id="{592AB3C8-DA64-40D4-96D0-DB47C596B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BDA28B-977B-48BD-9B52-99259FA63F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8362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9662-440B-4FC0-9699-5C945F0D9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C83FE2-CED3-4FE1-AE95-76A43D201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C86715-4118-46C6-A9FF-99AEF49AB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AC11F-2AAB-4DE6-B705-25FDDA55736E}"/>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6" name="Footer Placeholder 5">
            <a:extLst>
              <a:ext uri="{FF2B5EF4-FFF2-40B4-BE49-F238E27FC236}">
                <a16:creationId xmlns:a16="http://schemas.microsoft.com/office/drawing/2014/main" id="{41218B69-992D-4A0D-819D-52732C3E9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F1051-6A2A-469A-9864-3077AB62E00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208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2AA7-5B5C-4C92-81C9-65C7B5276C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8E225-C3DB-4FD7-83AA-CBA23F036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315D1E-775A-427F-ADBE-09579CD56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D4714-045B-4F59-B419-702366F41FF0}"/>
              </a:ext>
            </a:extLst>
          </p:cNvPr>
          <p:cNvSpPr>
            <a:spLocks noGrp="1"/>
          </p:cNvSpPr>
          <p:nvPr>
            <p:ph type="dt" sz="half" idx="10"/>
          </p:nvPr>
        </p:nvSpPr>
        <p:spPr/>
        <p:txBody>
          <a:bodyPr/>
          <a:lstStyle/>
          <a:p>
            <a:fld id="{7538B1F6-64EB-493D-BE17-489077781DB7}" type="datetimeFigureOut">
              <a:rPr lang="en-US" smtClean="0"/>
              <a:t>1/17/2022</a:t>
            </a:fld>
            <a:endParaRPr lang="en-US"/>
          </a:p>
        </p:txBody>
      </p:sp>
      <p:sp>
        <p:nvSpPr>
          <p:cNvPr id="6" name="Footer Placeholder 5">
            <a:extLst>
              <a:ext uri="{FF2B5EF4-FFF2-40B4-BE49-F238E27FC236}">
                <a16:creationId xmlns:a16="http://schemas.microsoft.com/office/drawing/2014/main" id="{CDABD9A6-D6AA-4782-8201-C9531E21B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21780-7BDB-4A76-9C7D-85781DB8769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1029746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2DBA3-0520-4EA6-B685-DE480F06F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8B0B84-AEA4-4B69-BE38-31B79FF9B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76173-25EB-421B-B331-52319857BE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8B1F6-64EB-493D-BE17-489077781DB7}" type="datetimeFigureOut">
              <a:rPr lang="en-US" smtClean="0"/>
              <a:t>1/17/2022</a:t>
            </a:fld>
            <a:endParaRPr lang="en-US"/>
          </a:p>
        </p:txBody>
      </p:sp>
      <p:sp>
        <p:nvSpPr>
          <p:cNvPr id="5" name="Footer Placeholder 4">
            <a:extLst>
              <a:ext uri="{FF2B5EF4-FFF2-40B4-BE49-F238E27FC236}">
                <a16:creationId xmlns:a16="http://schemas.microsoft.com/office/drawing/2014/main" id="{298961FF-E770-4EF4-BEE1-3A6116BE7B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C315BB-88D6-485B-993E-253963D80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4255673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24373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Building Blocks of Neoclassical Analysis</a:t>
            </a:r>
            <a:endParaRPr dirty="0"/>
          </a:p>
        </p:txBody>
      </p:sp>
      <p:cxnSp>
        <p:nvCxnSpPr>
          <p:cNvPr id="51" name="Google Shape;51;p1"/>
          <p:cNvCxnSpPr/>
          <p:nvPr/>
        </p:nvCxnSpPr>
        <p:spPr>
          <a:xfrm>
            <a:off x="3071445" y="433499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7" name="TextBox 6">
            <a:extLst>
              <a:ext uri="{FF2B5EF4-FFF2-40B4-BE49-F238E27FC236}">
                <a16:creationId xmlns:a16="http://schemas.microsoft.com/office/drawing/2014/main" id="{D68CDA81-73AD-47C8-A095-DF089E566BE7}"/>
              </a:ext>
            </a:extLst>
          </p:cNvPr>
          <p:cNvSpPr txBox="1"/>
          <p:nvPr/>
        </p:nvSpPr>
        <p:spPr>
          <a:xfrm>
            <a:off x="6774711" y="4336822"/>
            <a:ext cx="2349746" cy="369332"/>
          </a:xfrm>
          <a:prstGeom prst="rect">
            <a:avLst/>
          </a:prstGeom>
          <a:noFill/>
        </p:spPr>
        <p:txBody>
          <a:bodyPr wrap="none" rtlCol="0">
            <a:spAutoFit/>
          </a:bodyPr>
          <a:lstStyle/>
          <a:p>
            <a:r>
              <a:rPr lang="en-US" i="1" dirty="0"/>
              <a:t>Principles of Economics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973978" y="1342835"/>
            <a:ext cx="8244044"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Google Shape;156;p18">
            <a:extLst>
              <a:ext uri="{FF2B5EF4-FFF2-40B4-BE49-F238E27FC236}">
                <a16:creationId xmlns:a16="http://schemas.microsoft.com/office/drawing/2014/main" id="{3601E3BA-053D-463A-9A46-79AA4CDD62A6}"/>
              </a:ext>
            </a:extLst>
          </p:cNvPr>
          <p:cNvSpPr txBox="1"/>
          <p:nvPr/>
        </p:nvSpPr>
        <p:spPr>
          <a:xfrm>
            <a:off x="2066769" y="1702315"/>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neoclassical viewpoint argues that the economy will adjust back to its potential GDP level of output through flexible price levels.</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546771"/>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neoclassical perspective views the </a:t>
            </a:r>
            <a:r>
              <a:rPr lang="en-US" sz="2000" i="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LRAS</a:t>
            </a: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curve as vertical and that, in the long run, the economy will fluctuate around this level of potential GDP.</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687211"/>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rational expectations perspective argues that people have all the information they need about economic events, and as a result, economic adjustments will happen very quickly.</a:t>
            </a:r>
          </a:p>
        </p:txBody>
      </p:sp>
      <p:sp>
        <p:nvSpPr>
          <p:cNvPr id="7" name="Google Shape;156;p18">
            <a:extLst>
              <a:ext uri="{FF2B5EF4-FFF2-40B4-BE49-F238E27FC236}">
                <a16:creationId xmlns:a16="http://schemas.microsoft.com/office/drawing/2014/main" id="{0B2B5B2B-8124-45E0-AEE9-A86E7C350879}"/>
              </a:ext>
            </a:extLst>
          </p:cNvPr>
          <p:cNvSpPr txBox="1"/>
          <p:nvPr/>
        </p:nvSpPr>
        <p:spPr>
          <a:xfrm>
            <a:off x="2066769" y="4827652"/>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indent="-355600">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adaptive expectations theory, people have limited economic information, making economic adjustments happen slowly.</a:t>
            </a:r>
          </a:p>
        </p:txBody>
      </p:sp>
    </p:spTree>
    <p:extLst>
      <p:ext uri="{BB962C8B-B14F-4D97-AF65-F5344CB8AC3E}">
        <p14:creationId xmlns:p14="http://schemas.microsoft.com/office/powerpoint/2010/main" val="1744979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Policy Implications of the Neoclassical Perspective</a:t>
            </a:r>
            <a:endParaRPr lang="en-US" dirty="0"/>
          </a:p>
        </p:txBody>
      </p:sp>
      <p:cxnSp>
        <p:nvCxnSpPr>
          <p:cNvPr id="51" name="Google Shape;51;p1"/>
          <p:cNvCxnSpPr/>
          <p:nvPr/>
        </p:nvCxnSpPr>
        <p:spPr>
          <a:xfrm>
            <a:off x="3071445" y="4944021"/>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Neoclassical Viewpoints and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economists do not believe government stimulation of AD will have a good outcome.</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viewpoint holds the economy will correct itself and that a Keynesian stabilization policy will only accelerate the process.</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neoclassical economists believe it takes the government months or years to properly adjust to AD changes.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neoclassical economists even think that the business cycles we observe are due in large part to flawed government policy.</a:t>
              </a:r>
            </a:p>
          </p:txBody>
        </p:sp>
      </p:grpSp>
    </p:spTree>
    <p:extLst>
      <p:ext uri="{BB962C8B-B14F-4D97-AF65-F5344CB8AC3E}">
        <p14:creationId xmlns:p14="http://schemas.microsoft.com/office/powerpoint/2010/main" val="724973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Neoclassical Phillips Curve Tradeoff</a:t>
              </a:r>
              <a:endParaRPr lang="en-US" sz="3200" dirty="0"/>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upward-sloping short-run aggregate supply (</a:t>
              </a:r>
              <a:r>
                <a:rPr lang="en-US" sz="2000" i="1" dirty="0">
                  <a:solidFill>
                    <a:schemeClr val="bg1"/>
                  </a:solidFill>
                </a:rPr>
                <a:t>SRAS</a:t>
              </a:r>
              <a:r>
                <a:rPr lang="en-US" sz="2000" dirty="0">
                  <a:solidFill>
                    <a:schemeClr val="bg1"/>
                  </a:solidFill>
                </a:rPr>
                <a:t>) curve implies a downward-sloping Phillips curve; thus, there is a tradeoff between inflation and unemployment in the short run.</a:t>
              </a:r>
            </a:p>
          </p:txBody>
        </p:sp>
      </p:grpSp>
      <p:grpSp>
        <p:nvGrpSpPr>
          <p:cNvPr id="20" name="Group 19"/>
          <p:cNvGrpSpPr/>
          <p:nvPr/>
        </p:nvGrpSpPr>
        <p:grpSpPr>
          <a:xfrm>
            <a:off x="2066922" y="2735739"/>
            <a:ext cx="8058154" cy="1074490"/>
            <a:chOff x="542923" y="1736761"/>
            <a:chExt cx="8058154" cy="1074490"/>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a neoclassical long-run aggregate supply (</a:t>
              </a:r>
              <a:r>
                <a:rPr lang="en-US" sz="2000" i="1" dirty="0">
                  <a:solidFill>
                    <a:schemeClr val="bg1"/>
                  </a:solidFill>
                </a:rPr>
                <a:t>LRAS</a:t>
              </a:r>
              <a:r>
                <a:rPr lang="en-US" sz="2000" dirty="0">
                  <a:solidFill>
                    <a:schemeClr val="bg1"/>
                  </a:solidFill>
                </a:rPr>
                <a:t>) curve will imply a vertical shape for the Phillips curve, indicating no long-run tradeoff between inflation and unemployment.</a:t>
              </a:r>
            </a:p>
          </p:txBody>
        </p:sp>
      </p:grpSp>
    </p:spTree>
    <p:extLst>
      <p:ext uri="{BB962C8B-B14F-4D97-AF65-F5344CB8AC3E}">
        <p14:creationId xmlns:p14="http://schemas.microsoft.com/office/powerpoint/2010/main" val="311193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9" name="Group 8">
            <a:extLst>
              <a:ext uri="{FF2B5EF4-FFF2-40B4-BE49-F238E27FC236}">
                <a16:creationId xmlns:a16="http://schemas.microsoft.com/office/drawing/2014/main" id="{22C2934C-A913-4ABF-AD4F-EB6347D88B42}"/>
              </a:ext>
            </a:extLst>
          </p:cNvPr>
          <p:cNvGrpSpPr/>
          <p:nvPr/>
        </p:nvGrpSpPr>
        <p:grpSpPr>
          <a:xfrm>
            <a:off x="2066923" y="1338868"/>
            <a:ext cx="8058154" cy="1050891"/>
            <a:chOff x="542923" y="1736761"/>
            <a:chExt cx="8058154" cy="1050891"/>
          </a:xfrm>
          <a:solidFill>
            <a:srgbClr val="627981"/>
          </a:solidFill>
        </p:grpSpPr>
        <p:sp>
          <p:nvSpPr>
            <p:cNvPr id="10" name="Rectangle 9">
              <a:extLst>
                <a:ext uri="{FF2B5EF4-FFF2-40B4-BE49-F238E27FC236}">
                  <a16:creationId xmlns:a16="http://schemas.microsoft.com/office/drawing/2014/main" id="{5CFFFEFC-74EF-4B75-B439-E594FAA295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74D9C153-8B15-436F-9576-77AD0994AA94}"/>
                </a:ext>
              </a:extLst>
            </p:cNvPr>
            <p:cNvSpPr txBox="1"/>
            <p:nvPr/>
          </p:nvSpPr>
          <p:spPr>
            <a:xfrm>
              <a:off x="542923" y="1771989"/>
              <a:ext cx="8058154" cy="1015663"/>
            </a:xfrm>
            <a:prstGeom prst="rect">
              <a:avLst/>
            </a:prstGeom>
            <a:grpFill/>
          </p:spPr>
          <p:txBody>
            <a:bodyPr wrap="square" rtlCol="0">
              <a:spAutoFit/>
            </a:bodyPr>
            <a:lstStyle/>
            <a:p>
              <a:pPr algn="ctr"/>
              <a:r>
                <a:rPr lang="en-US" sz="2000" dirty="0">
                  <a:solidFill>
                    <a:schemeClr val="bg1"/>
                  </a:solidFill>
                </a:rPr>
                <a:t>With a vertical </a:t>
              </a:r>
              <a:r>
                <a:rPr lang="en-US" sz="2000" i="1" dirty="0">
                  <a:solidFill>
                    <a:schemeClr val="bg1"/>
                  </a:solidFill>
                </a:rPr>
                <a:t>LRAS</a:t>
              </a:r>
              <a:r>
                <a:rPr lang="en-US" sz="2000" dirty="0">
                  <a:solidFill>
                    <a:schemeClr val="bg1"/>
                  </a:solidFill>
                </a:rPr>
                <a:t> curve, shifts in </a:t>
              </a:r>
              <a:r>
                <a:rPr lang="en-US" sz="2000" i="1" dirty="0">
                  <a:solidFill>
                    <a:schemeClr val="bg1"/>
                  </a:solidFill>
                </a:rPr>
                <a:t>AD</a:t>
              </a:r>
              <a:r>
                <a:rPr lang="en-US" sz="2000" dirty="0">
                  <a:solidFill>
                    <a:schemeClr val="bg1"/>
                  </a:solidFill>
                </a:rPr>
                <a:t> do not alter output but do lead to changes in price. Because output is unchanged, all unemployment will be due to the natural rate of unemployment.</a:t>
              </a:r>
            </a:p>
          </p:txBody>
        </p:sp>
      </p:grpSp>
      <p:sp>
        <p:nvSpPr>
          <p:cNvPr id="12" name="TextBox 11">
            <a:extLst>
              <a:ext uri="{FF2B5EF4-FFF2-40B4-BE49-F238E27FC236}">
                <a16:creationId xmlns:a16="http://schemas.microsoft.com/office/drawing/2014/main" id="{EF0E5129-EA24-4E7A-A890-D4AA8C072013}"/>
              </a:ext>
            </a:extLst>
          </p:cNvPr>
          <p:cNvSpPr txBox="1"/>
          <p:nvPr/>
        </p:nvSpPr>
        <p:spPr>
          <a:xfrm>
            <a:off x="1524001" y="338445"/>
            <a:ext cx="9144000" cy="553998"/>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Neoclassical Phillips Curve Tradeoff</a:t>
            </a:r>
            <a:endParaRPr lang="en-US" sz="3200" dirty="0"/>
          </a:p>
        </p:txBody>
      </p:sp>
      <p:pic>
        <p:nvPicPr>
          <p:cNvPr id="4" name="Picture 3" descr="Two side-by-side graphs, one with a vertical LRAS curve and three AD curves and one with a vertical Phillips curve.">
            <a:extLst>
              <a:ext uri="{FF2B5EF4-FFF2-40B4-BE49-F238E27FC236}">
                <a16:creationId xmlns:a16="http://schemas.microsoft.com/office/drawing/2014/main" id="{3DEB98A5-865B-4DD7-A3E1-95E5954234F1}"/>
              </a:ext>
            </a:extLst>
          </p:cNvPr>
          <p:cNvPicPr>
            <a:picLocks noChangeAspect="1"/>
          </p:cNvPicPr>
          <p:nvPr/>
        </p:nvPicPr>
        <p:blipFill>
          <a:blip r:embed="rId3"/>
          <a:stretch>
            <a:fillRect/>
          </a:stretch>
        </p:blipFill>
        <p:spPr>
          <a:xfrm>
            <a:off x="2529234" y="2570191"/>
            <a:ext cx="7133531" cy="4118196"/>
          </a:xfrm>
          <a:prstGeom prst="rect">
            <a:avLst/>
          </a:prstGeom>
        </p:spPr>
      </p:pic>
    </p:spTree>
    <p:extLst>
      <p:ext uri="{BB962C8B-B14F-4D97-AF65-F5344CB8AC3E}">
        <p14:creationId xmlns:p14="http://schemas.microsoft.com/office/powerpoint/2010/main" val="2162354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Long-Run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on the long-run Phillips curve will be the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long-run Phillips curve is vertical, the natural rate of unemployment is consistent with all different rates of inflation.</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Milton Friedman said, "There is always a temporary tradeoff between inflation and unemployment; there is no permanent tradeoff."</a:t>
              </a:r>
            </a:p>
          </p:txBody>
        </p:sp>
      </p:grpSp>
    </p:spTree>
    <p:extLst>
      <p:ext uri="{BB962C8B-B14F-4D97-AF65-F5344CB8AC3E}">
        <p14:creationId xmlns:p14="http://schemas.microsoft.com/office/powerpoint/2010/main" val="242716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Fighting Unemployment or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divide unemployment into both cyclical unemployment and the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results from the business cycle, while the natural rate of unemployment is always present.</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minimizes the concern surrounding cyclical unemployment, a short-run occurrence.</a:t>
              </a:r>
            </a:p>
          </p:txBody>
        </p:sp>
      </p:grpSp>
      <p:grpSp>
        <p:nvGrpSpPr>
          <p:cNvPr id="15" name="Group 14">
            <a:extLst>
              <a:ext uri="{FF2B5EF4-FFF2-40B4-BE49-F238E27FC236}">
                <a16:creationId xmlns:a16="http://schemas.microsoft.com/office/drawing/2014/main" id="{12043823-1538-4FA6-AA8E-C3C61946095A}"/>
              </a:ext>
            </a:extLst>
          </p:cNvPr>
          <p:cNvGrpSpPr/>
          <p:nvPr/>
        </p:nvGrpSpPr>
        <p:grpSpPr>
          <a:xfrm>
            <a:off x="2066922" y="4235094"/>
            <a:ext cx="8058154" cy="1046322"/>
            <a:chOff x="542923" y="1736761"/>
            <a:chExt cx="8058154" cy="1046322"/>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of unemployment tends to focus on how the government can adjust public policy to reduce the natural rate of unemployment.</a:t>
              </a:r>
            </a:p>
          </p:txBody>
        </p:sp>
      </p:grpSp>
    </p:spTree>
    <p:extLst>
      <p:ext uri="{BB962C8B-B14F-4D97-AF65-F5344CB8AC3E}">
        <p14:creationId xmlns:p14="http://schemas.microsoft.com/office/powerpoint/2010/main" val="3828248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2" y="158147"/>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Fighting Recession or Encouraging Long-Term Growth?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will rebound out of a recession or eventually contract during an expansion because prices and wage rates are flexible.</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policy question for neoclassicals is how to promote growth of potential GDP.</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view human capital, physical capital, and technology as the keys to long-run productivity growth.</a:t>
              </a:r>
            </a:p>
          </p:txBody>
        </p:sp>
      </p:grpSp>
      <p:grpSp>
        <p:nvGrpSpPr>
          <p:cNvPr id="15" name="Group 14">
            <a:extLst>
              <a:ext uri="{FF2B5EF4-FFF2-40B4-BE49-F238E27FC236}">
                <a16:creationId xmlns:a16="http://schemas.microsoft.com/office/drawing/2014/main" id="{12043823-1538-4FA6-AA8E-C3C61946095A}"/>
              </a:ext>
            </a:extLst>
          </p:cNvPr>
          <p:cNvGrpSpPr/>
          <p:nvPr/>
        </p:nvGrpSpPr>
        <p:grpSpPr>
          <a:xfrm>
            <a:off x="2066922" y="423509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believe a stable economic environment fosters economic growth, while "fine-tuning" the economy is not as effective.</a:t>
              </a:r>
            </a:p>
          </p:txBody>
        </p:sp>
      </p:grpSp>
    </p:spTree>
    <p:extLst>
      <p:ext uri="{BB962C8B-B14F-4D97-AF65-F5344CB8AC3E}">
        <p14:creationId xmlns:p14="http://schemas.microsoft.com/office/powerpoint/2010/main" val="680725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75119"/>
            <a:ext cx="9144000" cy="6295954"/>
            <a:chOff x="0" y="499806"/>
            <a:chExt cx="9144000" cy="6295954"/>
          </a:xfrm>
        </p:grpSpPr>
        <p:sp>
          <p:nvSpPr>
            <p:cNvPr id="26" name="TextBox 25"/>
            <p:cNvSpPr txBox="1"/>
            <p:nvPr/>
          </p:nvSpPr>
          <p:spPr>
            <a:xfrm>
              <a:off x="0" y="499806"/>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346700"/>
            <a:ext cx="8058154" cy="1735724"/>
            <a:chOff x="542923" y="1736761"/>
            <a:chExt cx="8058154" cy="2005215"/>
          </a:xfrm>
          <a:solidFill>
            <a:srgbClr val="627981"/>
          </a:solidFill>
        </p:grpSpPr>
        <p:sp>
          <p:nvSpPr>
            <p:cNvPr id="9" name="Rectangle 8"/>
            <p:cNvSpPr/>
            <p:nvPr/>
          </p:nvSpPr>
          <p:spPr>
            <a:xfrm>
              <a:off x="542923" y="1736761"/>
              <a:ext cx="8058154" cy="2005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p:cNvSpPr txBox="1"/>
            <p:nvPr/>
          </p:nvSpPr>
          <p:spPr>
            <a:xfrm>
              <a:off x="542923" y="1802985"/>
              <a:ext cx="7807571" cy="1884481"/>
            </a:xfrm>
            <a:prstGeom prst="rect">
              <a:avLst/>
            </a:prstGeom>
            <a:grpFill/>
          </p:spPr>
          <p:txBody>
            <a:bodyPr wrap="square" rtlCol="0">
              <a:spAutoFit/>
            </a:bodyPr>
            <a:lstStyle/>
            <a:p>
              <a:pPr algn="ctr"/>
              <a:r>
                <a:rPr lang="en-US" sz="2000" dirty="0">
                  <a:solidFill>
                    <a:schemeClr val="bg1"/>
                  </a:solidFill>
                </a:rPr>
                <a:t>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a:t>
              </a:r>
            </a:p>
          </p:txBody>
        </p:sp>
      </p:grpSp>
      <p:pic>
        <p:nvPicPr>
          <p:cNvPr id="5" name="Picture 4" descr="A crane over a building">
            <a:extLst>
              <a:ext uri="{FF2B5EF4-FFF2-40B4-BE49-F238E27FC236}">
                <a16:creationId xmlns:a16="http://schemas.microsoft.com/office/drawing/2014/main" id="{9F4BC812-72F9-4CD7-B273-2EFD02D01B43}"/>
              </a:ext>
            </a:extLst>
          </p:cNvPr>
          <p:cNvPicPr>
            <a:picLocks noChangeAspect="1"/>
          </p:cNvPicPr>
          <p:nvPr/>
        </p:nvPicPr>
        <p:blipFill>
          <a:blip r:embed="rId3"/>
          <a:stretch>
            <a:fillRect/>
          </a:stretch>
        </p:blipFill>
        <p:spPr>
          <a:xfrm>
            <a:off x="4135053" y="3203572"/>
            <a:ext cx="3921893" cy="3547213"/>
          </a:xfrm>
          <a:prstGeom prst="rect">
            <a:avLst/>
          </a:prstGeom>
        </p:spPr>
      </p:pic>
    </p:spTree>
    <p:extLst>
      <p:ext uri="{BB962C8B-B14F-4D97-AF65-F5344CB8AC3E}">
        <p14:creationId xmlns:p14="http://schemas.microsoft.com/office/powerpoint/2010/main" val="2409178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Rectangle 1">
            <a:extLst>
              <a:ext uri="{FF2B5EF4-FFF2-40B4-BE49-F238E27FC236}">
                <a16:creationId xmlns:a16="http://schemas.microsoft.com/office/drawing/2014/main" id="{B6214DB0-7CA8-48B4-9FF9-8CF20E0EE4C7}"/>
              </a:ext>
            </a:extLst>
          </p:cNvPr>
          <p:cNvSpPr/>
          <p:nvPr/>
        </p:nvSpPr>
        <p:spPr>
          <a:xfrm>
            <a:off x="1881125" y="1396888"/>
            <a:ext cx="8429627" cy="4684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38159" y="5237922"/>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37" y="1515231"/>
            <a:ext cx="8058494" cy="994870"/>
            <a:chOff x="542729" y="1736761"/>
            <a:chExt cx="8058494"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9" y="187253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Recessions will fade in a few years, and long-term growth will ultimately determine the standard of living.</a:t>
              </a:r>
              <a:endParaRPr lang="en-US" dirty="0">
                <a:solidFill>
                  <a:schemeClr val="bg1"/>
                </a:solidFill>
              </a:endParaRP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37" y="2643344"/>
            <a:ext cx="8058499" cy="1047325"/>
            <a:chOff x="542724" y="1736761"/>
            <a:chExt cx="8058499"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24" y="189009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natural rate of unemployment holds more importance than cyclical unemployment.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37" y="4978942"/>
            <a:ext cx="8058352" cy="1047325"/>
            <a:chOff x="542871" y="1736761"/>
            <a:chExt cx="8058352"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71" y="1776776"/>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vertical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where the quantity of output is consistent with many different price levels, implies a vertical Phillips curve.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20" name="Google Shape;157;p18">
            <a:extLst>
              <a:ext uri="{FF2B5EF4-FFF2-40B4-BE49-F238E27FC236}">
                <a16:creationId xmlns:a16="http://schemas.microsoft.com/office/drawing/2014/main" id="{5DD8607D-25D8-4278-9772-C006A14795EA}"/>
              </a:ext>
            </a:extLst>
          </p:cNvPr>
          <p:cNvGrpSpPr/>
          <p:nvPr/>
        </p:nvGrpSpPr>
        <p:grpSpPr>
          <a:xfrm>
            <a:off x="2066737" y="3803086"/>
            <a:ext cx="8058467" cy="1047325"/>
            <a:chOff x="542756" y="1736761"/>
            <a:chExt cx="8058467" cy="807000"/>
          </a:xfrm>
        </p:grpSpPr>
        <p:sp>
          <p:nvSpPr>
            <p:cNvPr id="21" name="Google Shape;158;p18">
              <a:extLst>
                <a:ext uri="{FF2B5EF4-FFF2-40B4-BE49-F238E27FC236}">
                  <a16:creationId xmlns:a16="http://schemas.microsoft.com/office/drawing/2014/main" id="{F0AC0A86-7402-41B9-AE81-FAD5869AB7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A7D1BBC8-0D1E-4A8D-918B-DD9707763A90}"/>
                </a:ext>
              </a:extLst>
            </p:cNvPr>
            <p:cNvSpPr txBox="1"/>
            <p:nvPr/>
          </p:nvSpPr>
          <p:spPr>
            <a:xfrm>
              <a:off x="542756" y="194893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no social benefit to inflation, as it will not increase real GDP.</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2487437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Argument for Long-Term Analysis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Extreme situations, such as the 1930s Great Depression or the 2008-2009 Great Recession, are often subjects of wide economic discussion.</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understand the historical economy, the long term needs to be analyzed.</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has fluctuated from around 3%–11% historically, but typically returns to around 5%–5.5%.</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long-run perspective, the economy always adjusts back to a specific range of unemployment, decreasing the significance of short-run situations like recessions.</a:t>
              </a:r>
            </a:p>
          </p:txBody>
        </p:sp>
      </p:grpSp>
    </p:spTree>
    <p:extLst>
      <p:ext uri="{BB962C8B-B14F-4D97-AF65-F5344CB8AC3E}">
        <p14:creationId xmlns:p14="http://schemas.microsoft.com/office/powerpoint/2010/main" val="4691046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Balancing Keynesian and Neoclassical Models</a:t>
            </a:r>
            <a:endParaRPr lang="en-US" dirty="0"/>
          </a:p>
        </p:txBody>
      </p:sp>
      <p:cxnSp>
        <p:nvCxnSpPr>
          <p:cNvPr id="51" name="Google Shape;51;p1"/>
          <p:cNvCxnSpPr/>
          <p:nvPr/>
        </p:nvCxnSpPr>
        <p:spPr>
          <a:xfrm>
            <a:off x="3071445" y="4944021"/>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Finding the balance between Keynesian and neoclassical models can prove difficult.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10790"/>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approaches have their own strengths and weaknesses.</a:t>
              </a:r>
            </a:p>
          </p:txBody>
        </p:sp>
      </p:grpSp>
      <p:pic>
        <p:nvPicPr>
          <p:cNvPr id="5" name="Picture 4" descr="A silver scale on a table">
            <a:extLst>
              <a:ext uri="{FF2B5EF4-FFF2-40B4-BE49-F238E27FC236}">
                <a16:creationId xmlns:a16="http://schemas.microsoft.com/office/drawing/2014/main" id="{D1E9D9DE-96E0-4D65-B0A8-8244FA9C1457}"/>
              </a:ext>
            </a:extLst>
          </p:cNvPr>
          <p:cNvPicPr>
            <a:picLocks noChangeAspect="1"/>
          </p:cNvPicPr>
          <p:nvPr/>
        </p:nvPicPr>
        <p:blipFill rotWithShape="1">
          <a:blip r:embed="rId3"/>
          <a:srcRect t="43340" r="4500"/>
          <a:stretch/>
        </p:blipFill>
        <p:spPr>
          <a:xfrm>
            <a:off x="4379189" y="3484913"/>
            <a:ext cx="3433622" cy="3056022"/>
          </a:xfrm>
          <a:prstGeom prst="rect">
            <a:avLst/>
          </a:prstGeom>
        </p:spPr>
      </p:pic>
    </p:spTree>
    <p:extLst>
      <p:ext uri="{BB962C8B-B14F-4D97-AF65-F5344CB8AC3E}">
        <p14:creationId xmlns:p14="http://schemas.microsoft.com/office/powerpoint/2010/main" val="74133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59" y="105147"/>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Balancing the Models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aphicFrame>
        <p:nvGraphicFramePr>
          <p:cNvPr id="4" name="Table 4">
            <a:extLst>
              <a:ext uri="{FF2B5EF4-FFF2-40B4-BE49-F238E27FC236}">
                <a16:creationId xmlns:a16="http://schemas.microsoft.com/office/drawing/2014/main" id="{D72048FA-59F2-4E2D-9453-F9BF26FE705F}"/>
              </a:ext>
            </a:extLst>
          </p:cNvPr>
          <p:cNvGraphicFramePr>
            <a:graphicFrameLocks noGrp="1"/>
          </p:cNvGraphicFramePr>
          <p:nvPr/>
        </p:nvGraphicFramePr>
        <p:xfrm>
          <a:off x="1682780" y="1426682"/>
          <a:ext cx="8826258" cy="5280854"/>
        </p:xfrm>
        <a:graphic>
          <a:graphicData uri="http://schemas.openxmlformats.org/drawingml/2006/table">
            <a:tbl>
              <a:tblPr firstRow="1" bandRow="1">
                <a:tableStyleId>{5C22544A-7EE6-4342-B048-85BDC9FD1C3A}</a:tableStyleId>
              </a:tblPr>
              <a:tblGrid>
                <a:gridCol w="2942086">
                  <a:extLst>
                    <a:ext uri="{9D8B030D-6E8A-4147-A177-3AD203B41FA5}">
                      <a16:colId xmlns:a16="http://schemas.microsoft.com/office/drawing/2014/main" val="381117059"/>
                    </a:ext>
                  </a:extLst>
                </a:gridCol>
                <a:gridCol w="2942086">
                  <a:extLst>
                    <a:ext uri="{9D8B030D-6E8A-4147-A177-3AD203B41FA5}">
                      <a16:colId xmlns:a16="http://schemas.microsoft.com/office/drawing/2014/main" val="1903054848"/>
                    </a:ext>
                  </a:extLst>
                </a:gridCol>
                <a:gridCol w="2942086">
                  <a:extLst>
                    <a:ext uri="{9D8B030D-6E8A-4147-A177-3AD203B41FA5}">
                      <a16:colId xmlns:a16="http://schemas.microsoft.com/office/drawing/2014/main" val="1364864903"/>
                    </a:ext>
                  </a:extLst>
                </a:gridCol>
              </a:tblGrid>
              <a:tr h="443872">
                <a:tc>
                  <a:txBody>
                    <a:bodyPr/>
                    <a:lstStyle/>
                    <a:p>
                      <a:r>
                        <a:rPr lang="en-US" sz="1800" dirty="0"/>
                        <a:t>Area</a:t>
                      </a:r>
                    </a:p>
                  </a:txBody>
                  <a:tcPr>
                    <a:solidFill>
                      <a:srgbClr val="627981"/>
                    </a:solidFill>
                  </a:tcPr>
                </a:tc>
                <a:tc>
                  <a:txBody>
                    <a:bodyPr/>
                    <a:lstStyle/>
                    <a:p>
                      <a:r>
                        <a:rPr lang="en-US" sz="1800" dirty="0"/>
                        <a:t>Neoclassical Economics</a:t>
                      </a:r>
                    </a:p>
                  </a:txBody>
                  <a:tcPr>
                    <a:solidFill>
                      <a:srgbClr val="627981"/>
                    </a:solidFill>
                  </a:tcPr>
                </a:tc>
                <a:tc>
                  <a:txBody>
                    <a:bodyPr/>
                    <a:lstStyle/>
                    <a:p>
                      <a:r>
                        <a:rPr lang="en-US" sz="1800" dirty="0"/>
                        <a:t>Keynesian Economics</a:t>
                      </a:r>
                    </a:p>
                  </a:txBody>
                  <a:tcPr>
                    <a:solidFill>
                      <a:srgbClr val="627981"/>
                    </a:solidFill>
                  </a:tcPr>
                </a:tc>
                <a:extLst>
                  <a:ext uri="{0D108BD9-81ED-4DB2-BD59-A6C34878D82A}">
                    <a16:rowId xmlns:a16="http://schemas.microsoft.com/office/drawing/2014/main" val="753349060"/>
                  </a:ext>
                </a:extLst>
              </a:tr>
              <a:tr h="443872">
                <a:tc>
                  <a:txBody>
                    <a:bodyPr/>
                    <a:lstStyle/>
                    <a:p>
                      <a:r>
                        <a:rPr lang="en-US" sz="1800" b="1" i="0" u="none" strike="noStrike" cap="none" dirty="0">
                          <a:solidFill>
                            <a:schemeClr val="lt1"/>
                          </a:solidFill>
                          <a:latin typeface="Calibri"/>
                          <a:cs typeface="Calibri"/>
                          <a:sym typeface="Arial"/>
                        </a:rPr>
                        <a:t>Focus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Long-term</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Short-term</a:t>
                      </a:r>
                    </a:p>
                  </a:txBody>
                  <a:tcPr>
                    <a:solidFill>
                      <a:srgbClr val="627981"/>
                    </a:solidFill>
                  </a:tcPr>
                </a:tc>
                <a:extLst>
                  <a:ext uri="{0D108BD9-81ED-4DB2-BD59-A6C34878D82A}">
                    <a16:rowId xmlns:a16="http://schemas.microsoft.com/office/drawing/2014/main" val="2184341341"/>
                  </a:ext>
                </a:extLst>
              </a:tr>
              <a:tr h="443872">
                <a:tc>
                  <a:txBody>
                    <a:bodyPr/>
                    <a:lstStyle/>
                    <a:p>
                      <a:r>
                        <a:rPr lang="en-US" sz="1800" b="1" i="0" u="none" strike="noStrike" cap="none" dirty="0">
                          <a:solidFill>
                            <a:schemeClr val="lt1"/>
                          </a:solidFill>
                          <a:latin typeface="Calibri"/>
                          <a:cs typeface="Calibri"/>
                          <a:sym typeface="Arial"/>
                        </a:rPr>
                        <a:t>Prices and wages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Flexible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Sticky</a:t>
                      </a:r>
                    </a:p>
                  </a:txBody>
                  <a:tcPr>
                    <a:solidFill>
                      <a:srgbClr val="627981"/>
                    </a:solidFill>
                  </a:tcPr>
                </a:tc>
                <a:extLst>
                  <a:ext uri="{0D108BD9-81ED-4DB2-BD59-A6C34878D82A}">
                    <a16:rowId xmlns:a16="http://schemas.microsoft.com/office/drawing/2014/main" val="2648068601"/>
                  </a:ext>
                </a:extLst>
              </a:tr>
              <a:tr h="443872">
                <a:tc>
                  <a:txBody>
                    <a:bodyPr/>
                    <a:lstStyle/>
                    <a:p>
                      <a:r>
                        <a:rPr lang="en-US" sz="1800" b="1" i="0" u="none" strike="noStrike" cap="none" dirty="0">
                          <a:solidFill>
                            <a:schemeClr val="lt1"/>
                          </a:solidFill>
                          <a:latin typeface="Calibri"/>
                          <a:cs typeface="Calibri"/>
                          <a:sym typeface="Arial"/>
                        </a:rPr>
                        <a:t>Economic output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Primarily determined by AS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Primarily determined by AD</a:t>
                      </a:r>
                    </a:p>
                  </a:txBody>
                  <a:tcPr>
                    <a:solidFill>
                      <a:srgbClr val="627981"/>
                    </a:solidFill>
                  </a:tcPr>
                </a:tc>
                <a:extLst>
                  <a:ext uri="{0D108BD9-81ED-4DB2-BD59-A6C34878D82A}">
                    <a16:rowId xmlns:a16="http://schemas.microsoft.com/office/drawing/2014/main" val="3793090485"/>
                  </a:ext>
                </a:extLst>
              </a:tr>
              <a:tr h="443872">
                <a:tc>
                  <a:txBody>
                    <a:bodyPr/>
                    <a:lstStyle/>
                    <a:p>
                      <a:r>
                        <a:rPr lang="en-US" sz="1800" b="1" i="0" u="none" strike="noStrike" cap="none" dirty="0">
                          <a:solidFill>
                            <a:schemeClr val="lt1"/>
                          </a:solidFill>
                          <a:latin typeface="Calibri"/>
                          <a:cs typeface="Calibri"/>
                          <a:sym typeface="Arial"/>
                        </a:rPr>
                        <a:t>AS curve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Vertical</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Upward-sloping</a:t>
                      </a:r>
                    </a:p>
                  </a:txBody>
                  <a:tcPr>
                    <a:solidFill>
                      <a:srgbClr val="627981"/>
                    </a:solidFill>
                  </a:tcPr>
                </a:tc>
                <a:extLst>
                  <a:ext uri="{0D108BD9-81ED-4DB2-BD59-A6C34878D82A}">
                    <a16:rowId xmlns:a16="http://schemas.microsoft.com/office/drawing/2014/main" val="2062273875"/>
                  </a:ext>
                </a:extLst>
              </a:tr>
              <a:tr h="443872">
                <a:tc>
                  <a:txBody>
                    <a:bodyPr/>
                    <a:lstStyle/>
                    <a:p>
                      <a:r>
                        <a:rPr lang="en-US" sz="1800" b="1" i="0" u="none" strike="noStrike" cap="none" dirty="0">
                          <a:solidFill>
                            <a:schemeClr val="lt1"/>
                          </a:solidFill>
                          <a:latin typeface="Calibri"/>
                          <a:cs typeface="Calibri"/>
                          <a:sym typeface="Arial"/>
                        </a:rPr>
                        <a:t>Phillips curve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Vertical</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Downward-sloping</a:t>
                      </a:r>
                    </a:p>
                  </a:txBody>
                  <a:tcPr>
                    <a:solidFill>
                      <a:srgbClr val="627981"/>
                    </a:solidFill>
                  </a:tcPr>
                </a:tc>
                <a:extLst>
                  <a:ext uri="{0D108BD9-81ED-4DB2-BD59-A6C34878D82A}">
                    <a16:rowId xmlns:a16="http://schemas.microsoft.com/office/drawing/2014/main" val="1817622180"/>
                  </a:ext>
                </a:extLst>
              </a:tr>
              <a:tr h="443872">
                <a:tc>
                  <a:txBody>
                    <a:bodyPr/>
                    <a:lstStyle/>
                    <a:p>
                      <a:r>
                        <a:rPr lang="en-US" sz="1800" b="1" i="0" u="none" strike="noStrike" cap="none" dirty="0">
                          <a:solidFill>
                            <a:schemeClr val="lt1"/>
                          </a:solidFill>
                          <a:latin typeface="Calibri"/>
                          <a:cs typeface="Calibri"/>
                          <a:sym typeface="Arial"/>
                        </a:rPr>
                        <a:t>Use AD to control inflation?</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extLst>
                  <a:ext uri="{0D108BD9-81ED-4DB2-BD59-A6C34878D82A}">
                    <a16:rowId xmlns:a16="http://schemas.microsoft.com/office/drawing/2014/main" val="2904614525"/>
                  </a:ext>
                </a:extLst>
              </a:tr>
              <a:tr h="985030">
                <a:tc>
                  <a:txBody>
                    <a:bodyPr/>
                    <a:lstStyle/>
                    <a:p>
                      <a:r>
                        <a:rPr lang="en-US" sz="1800" b="1" i="0" u="none" strike="noStrike" cap="none" dirty="0">
                          <a:solidFill>
                            <a:schemeClr val="lt1"/>
                          </a:solidFill>
                          <a:latin typeface="Calibri"/>
                          <a:cs typeface="Calibri"/>
                          <a:sym typeface="Arial"/>
                        </a:rPr>
                        <a:t>Use AD to end recessions?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Reform labor market institutions to reduce the natural rate of unemployment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Increase AD to eliminate cyclical unemployment</a:t>
                      </a:r>
                    </a:p>
                  </a:txBody>
                  <a:tcPr>
                    <a:solidFill>
                      <a:srgbClr val="627981"/>
                    </a:solidFill>
                  </a:tcPr>
                </a:tc>
                <a:extLst>
                  <a:ext uri="{0D108BD9-81ED-4DB2-BD59-A6C34878D82A}">
                    <a16:rowId xmlns:a16="http://schemas.microsoft.com/office/drawing/2014/main" val="2572031463"/>
                  </a:ext>
                </a:extLst>
              </a:tr>
              <a:tr h="985030">
                <a:tc>
                  <a:txBody>
                    <a:bodyPr/>
                    <a:lstStyle/>
                    <a:p>
                      <a:r>
                        <a:rPr lang="en-US" sz="1800" b="1" i="0" u="none" strike="noStrike" cap="none" dirty="0">
                          <a:solidFill>
                            <a:schemeClr val="lt1"/>
                          </a:solidFill>
                          <a:latin typeface="Calibri"/>
                          <a:cs typeface="Calibri"/>
                          <a:sym typeface="Arial"/>
                        </a:rPr>
                        <a:t>Primary emphasis to reduce unemployment?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At best, only in the short-run, but may increase inflation instead</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extLst>
                  <a:ext uri="{0D108BD9-81ED-4DB2-BD59-A6C34878D82A}">
                    <a16:rowId xmlns:a16="http://schemas.microsoft.com/office/drawing/2014/main" val="2244408871"/>
                  </a:ext>
                </a:extLst>
              </a:tr>
            </a:tbl>
          </a:graphicData>
        </a:graphic>
      </p:graphicFrame>
    </p:spTree>
    <p:extLst>
      <p:ext uri="{BB962C8B-B14F-4D97-AF65-F5344CB8AC3E}">
        <p14:creationId xmlns:p14="http://schemas.microsoft.com/office/powerpoint/2010/main" val="4096332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Group Activity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Discuss the implications of the term neoclassical Keynesian. Is this possible? Why or why not?</a:t>
              </a:r>
            </a:p>
          </p:txBody>
        </p:sp>
      </p:grpSp>
      <p:pic>
        <p:nvPicPr>
          <p:cNvPr id="6" name="Picture 5" descr="A picture of a question mark drawn on a chalkboard">
            <a:extLst>
              <a:ext uri="{FF2B5EF4-FFF2-40B4-BE49-F238E27FC236}">
                <a16:creationId xmlns:a16="http://schemas.microsoft.com/office/drawing/2014/main" id="{AEC19672-5884-418A-A96C-72DC417E02F1}"/>
              </a:ext>
            </a:extLst>
          </p:cNvPr>
          <p:cNvPicPr>
            <a:picLocks noChangeAspect="1"/>
          </p:cNvPicPr>
          <p:nvPr/>
        </p:nvPicPr>
        <p:blipFill>
          <a:blip r:embed="rId3"/>
          <a:stretch>
            <a:fillRect/>
          </a:stretch>
        </p:blipFill>
        <p:spPr>
          <a:xfrm>
            <a:off x="3263688" y="2755654"/>
            <a:ext cx="5664621" cy="3429000"/>
          </a:xfrm>
          <a:prstGeom prst="rect">
            <a:avLst/>
          </a:prstGeom>
        </p:spPr>
      </p:pic>
    </p:spTree>
    <p:extLst>
      <p:ext uri="{BB962C8B-B14F-4D97-AF65-F5344CB8AC3E}">
        <p14:creationId xmlns:p14="http://schemas.microsoft.com/office/powerpoint/2010/main" val="3439198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82283"/>
            <a:ext cx="9144000" cy="6488790"/>
            <a:chOff x="0" y="306970"/>
            <a:chExt cx="9144000" cy="6488790"/>
          </a:xfrm>
        </p:grpSpPr>
        <p:sp>
          <p:nvSpPr>
            <p:cNvPr id="26" name="TextBox 25"/>
            <p:cNvSpPr txBox="1"/>
            <p:nvPr/>
          </p:nvSpPr>
          <p:spPr>
            <a:xfrm>
              <a:off x="0" y="306970"/>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Balancing the Models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0"/>
            <a:ext cx="7608462" cy="3556149"/>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Keynesian Model</a:t>
            </a:r>
          </a:p>
        </p:txBody>
      </p:sp>
      <p:sp>
        <p:nvSpPr>
          <p:cNvPr id="5" name="TextBox 4">
            <a:extLst>
              <a:ext uri="{FF2B5EF4-FFF2-40B4-BE49-F238E27FC236}">
                <a16:creationId xmlns:a16="http://schemas.microsoft.com/office/drawing/2014/main" id="{788C5F01-D6B8-4C36-8542-715273EDD54F}"/>
              </a:ext>
            </a:extLst>
          </p:cNvPr>
          <p:cNvSpPr txBox="1"/>
          <p:nvPr/>
        </p:nvSpPr>
        <p:spPr>
          <a:xfrm>
            <a:off x="6587731" y="1735830"/>
            <a:ext cx="2995532"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Neoclassical Model</a:t>
            </a:r>
          </a:p>
        </p:txBody>
      </p:sp>
      <p:sp>
        <p:nvSpPr>
          <p:cNvPr id="6" name="TextBox 5">
            <a:extLst>
              <a:ext uri="{FF2B5EF4-FFF2-40B4-BE49-F238E27FC236}">
                <a16:creationId xmlns:a16="http://schemas.microsoft.com/office/drawing/2014/main" id="{DCCBA12C-9BC5-4EF4-A8E8-6ED1179F25F1}"/>
              </a:ext>
            </a:extLst>
          </p:cNvPr>
          <p:cNvSpPr txBox="1"/>
          <p:nvPr/>
        </p:nvSpPr>
        <p:spPr>
          <a:xfrm>
            <a:off x="2589032" y="2416381"/>
            <a:ext cx="3309566" cy="2554545"/>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AD is the cause of business cycles and rigid wages/prices</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Risks overlooking </a:t>
            </a:r>
          </a:p>
          <a:p>
            <a:pPr marL="101600" lvl="2">
              <a:buClr>
                <a:schemeClr val="lt1"/>
              </a:buClr>
              <a:buSzPts val="2000"/>
            </a:pPr>
            <a:r>
              <a:rPr lang="en-US" sz="2000" dirty="0">
                <a:solidFill>
                  <a:schemeClr val="lt1"/>
                </a:solidFill>
                <a:latin typeface="Calibri"/>
                <a:cs typeface="Calibri"/>
              </a:rPr>
              <a:t>      long-term economic     </a:t>
            </a:r>
          </a:p>
          <a:p>
            <a:pPr marL="101600" lvl="2">
              <a:buClr>
                <a:schemeClr val="lt1"/>
              </a:buClr>
              <a:buSzPts val="2000"/>
            </a:pPr>
            <a:r>
              <a:rPr lang="en-US" sz="2000" dirty="0">
                <a:solidFill>
                  <a:schemeClr val="lt1"/>
                </a:solidFill>
                <a:latin typeface="Calibri"/>
                <a:cs typeface="Calibri"/>
              </a:rPr>
              <a:t>      growth and natural  </a:t>
            </a:r>
          </a:p>
          <a:p>
            <a:pPr marL="101600" lvl="2">
              <a:buClr>
                <a:schemeClr val="lt1"/>
              </a:buClr>
              <a:buSzPts val="2000"/>
            </a:pPr>
            <a:r>
              <a:rPr lang="en-US" sz="2000" dirty="0">
                <a:solidFill>
                  <a:schemeClr val="lt1"/>
                </a:solidFill>
                <a:latin typeface="Calibri"/>
                <a:cs typeface="Calibri"/>
              </a:rPr>
              <a:t>      unemployment</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416381"/>
            <a:ext cx="3309566" cy="2554545"/>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AS focused: analyzes the determinants of output and employment</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Not effective at explaining short-term fluctuations and recessions</a:t>
            </a:r>
          </a:p>
        </p:txBody>
      </p:sp>
    </p:spTree>
    <p:extLst>
      <p:ext uri="{BB962C8B-B14F-4D97-AF65-F5344CB8AC3E}">
        <p14:creationId xmlns:p14="http://schemas.microsoft.com/office/powerpoint/2010/main" val="2699779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Dual Approach</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38159" y="5237922"/>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341197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885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lvl="0" algn="ctr">
                <a:buClr>
                  <a:schemeClr val="lt1"/>
                </a:buClr>
                <a:buSzPts val="2000"/>
              </a:pPr>
              <a:r>
                <a:rPr lang="en-US" sz="2000" dirty="0">
                  <a:solidFill>
                    <a:schemeClr val="lt1"/>
                  </a:solidFill>
                  <a:latin typeface="Calibri"/>
                  <a:cs typeface="Calibri"/>
                </a:rPr>
                <a: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 —Robert Solow, Economics Nobel laureate</a:t>
              </a:r>
            </a:p>
          </p:txBody>
        </p:sp>
      </p:grpSp>
    </p:spTree>
    <p:extLst>
      <p:ext uri="{BB962C8B-B14F-4D97-AF65-F5344CB8AC3E}">
        <p14:creationId xmlns:p14="http://schemas.microsoft.com/office/powerpoint/2010/main" val="3121284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grpSp>
        <p:nvGrpSpPr>
          <p:cNvPr id="164" name="Google Shape;164;p19"/>
          <p:cNvGrpSpPr/>
          <p:nvPr/>
        </p:nvGrpSpPr>
        <p:grpSpPr>
          <a:xfrm>
            <a:off x="1524001" y="288568"/>
            <a:ext cx="9144001" cy="6332628"/>
            <a:chOff x="-1" y="463132"/>
            <a:chExt cx="9144001" cy="6332628"/>
          </a:xfrm>
        </p:grpSpPr>
        <p:sp>
          <p:nvSpPr>
            <p:cNvPr id="165" name="Google Shape;165;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66" name="Google Shape;166;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7" name="Google Shape;167;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A7C702EC-1918-4B3A-A714-8A5D8315E50A}"/>
              </a:ext>
            </a:extLst>
          </p:cNvPr>
          <p:cNvSpPr/>
          <p:nvPr/>
        </p:nvSpPr>
        <p:spPr>
          <a:xfrm>
            <a:off x="914400" y="6621196"/>
            <a:ext cx="10958732" cy="236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50B5BED-2E38-406A-AB86-667877C470BC}"/>
              </a:ext>
            </a:extLst>
          </p:cNvPr>
          <p:cNvSpPr/>
          <p:nvPr/>
        </p:nvSpPr>
        <p:spPr>
          <a:xfrm>
            <a:off x="1881188" y="1439056"/>
            <a:ext cx="8429625" cy="39280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The Keynesian perspective sees changes in AD as the cause of business cycle fluctuations.</a:t>
            </a:r>
          </a:p>
          <a:p>
            <a:pPr marL="457200" lvl="0" indent="-368300" rtl="0">
              <a:spcBef>
                <a:spcPts val="0"/>
              </a:spcBef>
              <a:spcAft>
                <a:spcPts val="0"/>
              </a:spcAft>
              <a:buClr>
                <a:schemeClr val="lt1"/>
              </a:buClr>
              <a:buSzPts val="2200"/>
              <a:buFont typeface="Arial" panose="020B0604020202020204" pitchFamily="34" charset="0"/>
              <a:buChar char="•"/>
            </a:pPr>
            <a:endParaRPr lang="en-US" sz="2000" dirty="0">
              <a:latin typeface="Calibri"/>
              <a:cs typeface="Calibri"/>
              <a:sym typeface="Calibri"/>
            </a:endParaRPr>
          </a:p>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Neoclassical economists believe that long-term productivity growth determines the potential GDP level and that the economy typically will return to full employment after a change in AD. </a:t>
            </a:r>
          </a:p>
          <a:p>
            <a:pPr marL="457200" lvl="0" indent="-368300" rtl="0">
              <a:spcBef>
                <a:spcPts val="0"/>
              </a:spcBef>
              <a:spcAft>
                <a:spcPts val="0"/>
              </a:spcAft>
              <a:buClr>
                <a:schemeClr val="lt1"/>
              </a:buClr>
              <a:buSzPts val="2200"/>
              <a:buFont typeface="Arial" panose="020B0604020202020204" pitchFamily="34" charset="0"/>
              <a:buChar char="•"/>
            </a:pPr>
            <a:endParaRPr lang="en-US" sz="2000" dirty="0">
              <a:latin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While Keynesians tend to advocate an acceptable tradeoff between inflation and unemployment when counteracting a recession, neoclassical economists argue that no such tradeoff exists</a:t>
            </a:r>
            <a:r>
              <a:rPr lang="en-US" sz="1400" dirty="0">
                <a:solidFill>
                  <a:schemeClr val="lt1"/>
                </a:solidFill>
                <a:latin typeface="Calibri"/>
                <a:ea typeface="Calibri"/>
                <a:cs typeface="Calibri"/>
                <a:sym typeface="Calibri"/>
              </a:rPr>
              <a:t>. </a:t>
            </a:r>
          </a:p>
          <a:p>
            <a:pPr algn="ct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Neoclassical 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name neoclassical implies a "new" version of the "old" classical model of the economy.</a:t>
              </a:r>
            </a:p>
          </p:txBody>
        </p:sp>
      </p:grpSp>
      <p:grpSp>
        <p:nvGrpSpPr>
          <p:cNvPr id="20" name="Group 19"/>
          <p:cNvGrpSpPr/>
          <p:nvPr/>
        </p:nvGrpSpPr>
        <p:grpSpPr>
          <a:xfrm>
            <a:off x="2066922" y="2456766"/>
            <a:ext cx="8058154" cy="1041832"/>
            <a:chOff x="542923" y="1736761"/>
            <a:chExt cx="8058154" cy="1041832"/>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6293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classical view holds that short-term fluctuations in economic activity will quickly adjust back to full employment and will not need the help of government intervention.</a:t>
              </a:r>
            </a:p>
          </p:txBody>
        </p:sp>
      </p:grpSp>
      <p:grpSp>
        <p:nvGrpSpPr>
          <p:cNvPr id="23" name="Group 22"/>
          <p:cNvGrpSpPr/>
          <p:nvPr/>
        </p:nvGrpSpPr>
        <p:grpSpPr>
          <a:xfrm>
            <a:off x="2066922" y="356095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899372"/>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stance is a very “hands-off” approach to economics.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42497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severe impact of the Great Depression changed a lot of this thinking, increasing the popularity of Keynesian analysis.</a:t>
              </a:r>
            </a:p>
          </p:txBody>
        </p:sp>
      </p:grpSp>
    </p:spTree>
    <p:extLst>
      <p:ext uri="{BB962C8B-B14F-4D97-AF65-F5344CB8AC3E}">
        <p14:creationId xmlns:p14="http://schemas.microsoft.com/office/powerpoint/2010/main" val="429281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Components of Neoclassical Analysis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Neoclassical perspective</a:t>
              </a:r>
              <a:r>
                <a:rPr lang="en-US" sz="2000" dirty="0">
                  <a:solidFill>
                    <a:schemeClr val="bg1"/>
                  </a:solidFill>
                </a:rPr>
                <a:t>: in the long run, the economy will fluctuate around its potential GDP and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Potential GDP determines the economy's size. </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Wages and prices will adjust in a flexible manner, so the economy will adjust back to its potential-GDP level of output.</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19469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should focus more on long-term growth and controlling inflation than on worrying about recessions and cyclical unemployment.</a:t>
              </a:r>
            </a:p>
          </p:txBody>
        </p:sp>
      </p:grpSp>
    </p:spTree>
    <p:extLst>
      <p:ext uri="{BB962C8B-B14F-4D97-AF65-F5344CB8AC3E}">
        <p14:creationId xmlns:p14="http://schemas.microsoft.com/office/powerpoint/2010/main" val="695293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The Importance of Potential GDP in the Long Run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the level of potential GDP determines the size of real GDP.</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economists talk about potential GDP, they are referring to the level of output achievable when all resources are fully employed. </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unemployment rate in labor markets will never be zero, full employment in the labor market refers to zero cyclical unemployment.</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with zero cyclical unemployment, economists say that the economy is at the natural rate of unemployment or at full employment.</a:t>
              </a:r>
            </a:p>
          </p:txBody>
        </p:sp>
      </p:grpSp>
    </p:spTree>
    <p:extLst>
      <p:ext uri="{BB962C8B-B14F-4D97-AF65-F5344CB8AC3E}">
        <p14:creationId xmlns:p14="http://schemas.microsoft.com/office/powerpoint/2010/main" val="782873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GDP Growth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compare actual or real GDP against potential GDP to determine how well the economy is performing.</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growth includes increases and investment in physical capital per person, human capital per person, and advances in technology.</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Physical capital per person refers to the amount and type of machinery and equipment available to help people get work done.</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per person refers to the accumulated skills and education of each worker.</a:t>
              </a:r>
            </a:p>
          </p:txBody>
        </p:sp>
      </p:grpSp>
    </p:spTree>
    <p:extLst>
      <p:ext uri="{BB962C8B-B14F-4D97-AF65-F5344CB8AC3E}">
        <p14:creationId xmlns:p14="http://schemas.microsoft.com/office/powerpoint/2010/main" val="382486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Human Capital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1434734"/>
            <a:ext cx="8058154" cy="1697440"/>
            <a:chOff x="542923" y="1736761"/>
            <a:chExt cx="8058154" cy="1697440"/>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p:txBody>
        </p:sp>
      </p:grpSp>
      <p:pic>
        <p:nvPicPr>
          <p:cNvPr id="5" name="Picture 4" descr="The interior of a large library">
            <a:extLst>
              <a:ext uri="{FF2B5EF4-FFF2-40B4-BE49-F238E27FC236}">
                <a16:creationId xmlns:a16="http://schemas.microsoft.com/office/drawing/2014/main" id="{3A708463-130D-4F99-BC87-E9DCFDD533E2}"/>
              </a:ext>
            </a:extLst>
          </p:cNvPr>
          <p:cNvPicPr>
            <a:picLocks noChangeAspect="1"/>
          </p:cNvPicPr>
          <p:nvPr/>
        </p:nvPicPr>
        <p:blipFill>
          <a:blip r:embed="rId3"/>
          <a:stretch>
            <a:fillRect/>
          </a:stretch>
        </p:blipFill>
        <p:spPr>
          <a:xfrm>
            <a:off x="2053449" y="3429000"/>
            <a:ext cx="8044681" cy="2929378"/>
          </a:xfrm>
          <a:prstGeom prst="rect">
            <a:avLst/>
          </a:prstGeom>
        </p:spPr>
      </p:pic>
    </p:spTree>
    <p:extLst>
      <p:ext uri="{BB962C8B-B14F-4D97-AF65-F5344CB8AC3E}">
        <p14:creationId xmlns:p14="http://schemas.microsoft.com/office/powerpoint/2010/main" val="3173461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Role of Flexible Prices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7181514" y="1496790"/>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181514" y="1698493"/>
            <a:ext cx="3575523" cy="400110"/>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are flexible over time.</a:t>
            </a:r>
          </a:p>
        </p:txBody>
      </p:sp>
      <p:sp>
        <p:nvSpPr>
          <p:cNvPr id="9" name="TextBox 8">
            <a:extLst>
              <a:ext uri="{FF2B5EF4-FFF2-40B4-BE49-F238E27FC236}">
                <a16:creationId xmlns:a16="http://schemas.microsoft.com/office/drawing/2014/main" id="{B5E91B25-57AA-4A9F-8AE3-45B6A52573AE}"/>
              </a:ext>
            </a:extLst>
          </p:cNvPr>
          <p:cNvSpPr txBox="1"/>
          <p:nvPr/>
        </p:nvSpPr>
        <p:spPr>
          <a:xfrm>
            <a:off x="7181511" y="2120577"/>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long-run, the economy will fluctuate around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 or potential GDP.</a:t>
            </a:r>
          </a:p>
        </p:txBody>
      </p:sp>
      <p:sp>
        <p:nvSpPr>
          <p:cNvPr id="10" name="TextBox 9">
            <a:extLst>
              <a:ext uri="{FF2B5EF4-FFF2-40B4-BE49-F238E27FC236}">
                <a16:creationId xmlns:a16="http://schemas.microsoft.com/office/drawing/2014/main" id="{E3E8CAE7-E45C-478D-A30D-30561488E76F}"/>
              </a:ext>
            </a:extLst>
          </p:cNvPr>
          <p:cNvSpPr txBox="1"/>
          <p:nvPr/>
        </p:nvSpPr>
        <p:spPr>
          <a:xfrm>
            <a:off x="7181510" y="3137167"/>
            <a:ext cx="3575523" cy="2554545"/>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When economic output rises above potential GDP, the level of unemployment falls, there is a labor shortage, the increased demand for labor will drive up wages, and the equilibrium will return to the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pic>
        <p:nvPicPr>
          <p:cNvPr id="5" name="Picture 4" descr="An AD/AS diagram with two short run aggregate supply curves and two aggregate demand curves.">
            <a:extLst>
              <a:ext uri="{FF2B5EF4-FFF2-40B4-BE49-F238E27FC236}">
                <a16:creationId xmlns:a16="http://schemas.microsoft.com/office/drawing/2014/main" id="{C2DA9894-8E71-43B3-838E-32F6C19F8090}"/>
              </a:ext>
            </a:extLst>
          </p:cNvPr>
          <p:cNvPicPr>
            <a:picLocks noChangeAspect="1"/>
          </p:cNvPicPr>
          <p:nvPr/>
        </p:nvPicPr>
        <p:blipFill>
          <a:blip r:embed="rId3"/>
          <a:stretch>
            <a:fillRect/>
          </a:stretch>
        </p:blipFill>
        <p:spPr>
          <a:xfrm>
            <a:off x="1328531" y="1496790"/>
            <a:ext cx="5613236" cy="47895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Speed of Economic Adjustment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analysis argues that wage and price adjustments are quite rapid.</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Rational expectations</a:t>
              </a:r>
              <a:r>
                <a:rPr lang="en-US" sz="2000" dirty="0">
                  <a:solidFill>
                    <a:schemeClr val="bg1"/>
                  </a:solidFill>
                </a:rPr>
                <a:t>: people form the most accurate possible expectations about the future that they can.</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Adaptive expectations</a:t>
              </a:r>
              <a:r>
                <a:rPr lang="en-US" sz="2000" dirty="0">
                  <a:solidFill>
                    <a:schemeClr val="bg1"/>
                  </a:solidFill>
                </a:rPr>
                <a:t>: people look at past experiences and gradually adapt their beliefs and behaviors as circumstances change.</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Rational expectations fit neoclassical analysis more; adaptive expectations fit Keynesian analysis more.</a:t>
              </a:r>
            </a:p>
          </p:txBody>
        </p:sp>
      </p:grpSp>
    </p:spTree>
    <p:extLst>
      <p:ext uri="{BB962C8B-B14F-4D97-AF65-F5344CB8AC3E}">
        <p14:creationId xmlns:p14="http://schemas.microsoft.com/office/powerpoint/2010/main" val="15347843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1000</TotalTime>
  <Words>2952</Words>
  <Application>Microsoft Office PowerPoint</Application>
  <PresentationFormat>Widescreen</PresentationFormat>
  <Paragraphs>461</Paragraphs>
  <Slides>27</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Century Gothic</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Sarah Claus</cp:lastModifiedBy>
  <cp:revision>58</cp:revision>
  <dcterms:modified xsi:type="dcterms:W3CDTF">2022-01-17T21:35:30Z</dcterms:modified>
</cp:coreProperties>
</file>