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402" r:id="rId3"/>
    <p:sldId id="403" r:id="rId4"/>
    <p:sldId id="371" r:id="rId5"/>
    <p:sldId id="404" r:id="rId6"/>
    <p:sldId id="405" r:id="rId7"/>
    <p:sldId id="406" r:id="rId8"/>
    <p:sldId id="407" r:id="rId9"/>
    <p:sldId id="378"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p:cViewPr varScale="1">
        <p:scale>
          <a:sx n="109" d="100"/>
          <a:sy n="109"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Neoclassical economists do not believe government stimulation of AD will have a good outcome. The neoclassical viewpoint holds the economy will correct itself and that a Keynesian stabilization policy will only accelerate the process. </a:t>
            </a:r>
            <a:r>
              <a:rPr lang="en-US" sz="1200" dirty="0">
                <a:solidFill>
                  <a:schemeClr val="bg1"/>
                </a:solidFill>
              </a:rPr>
              <a:t>However, neoclassical economists believe it takes the government months or years to properly adjust to AD changes. Some neoclassical economists even think that the business cycles we observe are due in large part to flawed government policy.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upward-sloping short-run aggregate supply (SRAS) curve implies a downward-sloping Phillips curve; thus, there is a tradeoff between inflation and unemployment in the short run. By contrast, a neoclassical long-run aggregate supply (LRAS) curve will imply a vertical shape for the Phillips curve, indicating no long-run tradeoff between inflation and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55622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a vertical LRAS curve, shifts in AD do not alter output but do lead to changes in price. Because output is unchanged, all unemployment will be due to the natural rate of unemployment.</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8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unemployment rate on the long-run Phillips curve will be the natural rate of unemployment. Since the long-run Phillips curve is vertical, the natural rate of unemployment is consistent with all different rates of inflation. Milton Friedman said, "There is always a temporary tradeoff between inflation and unemployment; there is no permanent tradeoff."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40355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divide unemployment into both cyclical unemployment and natural unemployment. Cyclical unemployment results from the business cycle, while the natural rate of unemployment is always present. The neoclassical view minimizes the concern surrounding cyclical unemployment, a short-run occurrence. The neoclassical view of unemployment tends to focus on how the government can adjust public policy to reduce the natural rate of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33640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economy will rebound out of a recession or eventually contract during an expansion because prices and wage rates are flexible. The key policy question for neoclassicals is how to promote growth of potential GDP. Neoclassicals view human capital, physical capital, and technology as the keys to long-run productivity growth. Neoclassicals believe a stable economic environment fosters economic growth, while "fine-tuning" the economy is not as effective.</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05679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economists believe that it is more important to put an economy’s interest on long-term growth than on fighting recessions. Since economic growth depends on the growth rate of long-term productivity, explain specific ways in which you would promote long-run economic growth in today’s economy.</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42466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4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A66-A846-4382-8E49-6F454D3C2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6947F-32A8-44C7-90DC-88F15DA1D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B231-8374-4355-A8F0-2D172F160068}"/>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C68266CD-4D28-4566-922F-84110C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8774-BEBE-4A96-B0B0-849AE02DF4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74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86E2-B784-4E72-8508-25024216E4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3A9A3-DEEB-43F5-911E-D494DDAA7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43C95-DB89-4FA9-9506-620C9CA7A207}"/>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8F851910-5611-4A32-96E0-A0C2DF04F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28C03-DA77-4705-8B7A-42AF725633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48401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7755E-9C34-4CFC-91B6-19568E774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EEBA1-EF3A-4179-A0A5-41E867FCC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09A38-D6D1-42BB-B9B7-D475C576FD78}"/>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C3D5888C-8AFE-42E2-9016-30EEA4FC5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19FF-71A6-414B-AEB3-5248E31A25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751827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0D9A-D81B-481F-90ED-00443801A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39D04-4970-438E-88C5-F6956449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97FDB-BD6A-49BE-A1A5-6D681DE3E6FF}"/>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3C9CE954-071E-4359-A9D6-45D57269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EF5B5-9E6C-4ECE-B7CD-B80E5EB42A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581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547A-11BB-40D9-8A10-19509EE2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01823-F12C-4FFD-979B-94957FA38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04ADF-4BDC-4C90-AB4A-4228843D9D21}"/>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9A9E6CD2-6B85-4F02-BD52-74E049FAB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13C2-BB36-4FF4-92A6-EFD611BF6B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2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5919-0FC4-44B7-9C12-6DD641625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6D454-80C2-40F5-8ABC-9E8D294BC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B5185-4C81-4B94-BDFA-ABBA49F27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38630-463B-418B-AE19-FA2C2749F636}"/>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6" name="Footer Placeholder 5">
            <a:extLst>
              <a:ext uri="{FF2B5EF4-FFF2-40B4-BE49-F238E27FC236}">
                <a16:creationId xmlns:a16="http://schemas.microsoft.com/office/drawing/2014/main" id="{7A607261-2673-49AC-BF12-27AB8AA40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D974F-3ECA-4ECE-9E34-33FACFE941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341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F816-5DBB-4DF9-A8E7-FCF00CCF9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E1855-AB51-4B15-94FE-73CFDC03D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7729B-6FEF-465F-8B22-173983CFE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6C3C6-1919-4E61-B297-2A2328DE9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E1EA8-F928-411C-8ED4-BE71FEF86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538A4-3D07-4B09-BD9C-09404ECDE67A}"/>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8" name="Footer Placeholder 7">
            <a:extLst>
              <a:ext uri="{FF2B5EF4-FFF2-40B4-BE49-F238E27FC236}">
                <a16:creationId xmlns:a16="http://schemas.microsoft.com/office/drawing/2014/main" id="{7742F750-3C62-4000-8B53-C865D739F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0466C6-5F2F-40FA-BD06-B7B3495A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53442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5854-BD99-42B7-BF8C-AE07275EC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2503A-4600-45A2-921B-F6B5B48B0220}"/>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4" name="Footer Placeholder 3">
            <a:extLst>
              <a:ext uri="{FF2B5EF4-FFF2-40B4-BE49-F238E27FC236}">
                <a16:creationId xmlns:a16="http://schemas.microsoft.com/office/drawing/2014/main" id="{B2D0E888-E0F3-4C2A-8E6C-CCC480110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747066-571A-4A27-9C86-74FA331583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56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07EB4-B43A-484F-ADF6-DAA456FF8A30}"/>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3" name="Footer Placeholder 2">
            <a:extLst>
              <a:ext uri="{FF2B5EF4-FFF2-40B4-BE49-F238E27FC236}">
                <a16:creationId xmlns:a16="http://schemas.microsoft.com/office/drawing/2014/main" id="{A82AD51E-97FE-4E86-8DEC-035743DE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C5D64-163B-436D-8A0A-AC61A7EED3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688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0227-A676-478E-8DBC-6FA7F715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C8DA5-2DB2-4FBE-8A77-23CE2F966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83C6-B6CB-42D9-A6BE-17345B0EE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A1BB8-2391-4D76-8A8E-E8CB1C50B09C}"/>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6" name="Footer Placeholder 5">
            <a:extLst>
              <a:ext uri="{FF2B5EF4-FFF2-40B4-BE49-F238E27FC236}">
                <a16:creationId xmlns:a16="http://schemas.microsoft.com/office/drawing/2014/main" id="{EB8A6CE9-78B5-4511-BD79-034319C2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8CFD2-99FC-4CD7-8FE7-F0C320DAD5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127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8978-3F59-444E-AA0C-CF1AFACF5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25F2D-9E10-4570-8FEF-5D8A2618D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55CA5-BD6F-4B65-A8F6-F342CDC6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748B-9198-4B9A-81F4-229ED3C1E11B}"/>
              </a:ext>
            </a:extLst>
          </p:cNvPr>
          <p:cNvSpPr>
            <a:spLocks noGrp="1"/>
          </p:cNvSpPr>
          <p:nvPr>
            <p:ph type="dt" sz="half" idx="10"/>
          </p:nvPr>
        </p:nvSpPr>
        <p:spPr/>
        <p:txBody>
          <a:bodyPr/>
          <a:lstStyle/>
          <a:p>
            <a:fld id="{CA92E6EF-4309-4D62-A98E-6750D87B9C8C}" type="datetimeFigureOut">
              <a:rPr lang="en-US" smtClean="0"/>
              <a:t>1/17/2022</a:t>
            </a:fld>
            <a:endParaRPr lang="en-US"/>
          </a:p>
        </p:txBody>
      </p:sp>
      <p:sp>
        <p:nvSpPr>
          <p:cNvPr id="6" name="Footer Placeholder 5">
            <a:extLst>
              <a:ext uri="{FF2B5EF4-FFF2-40B4-BE49-F238E27FC236}">
                <a16:creationId xmlns:a16="http://schemas.microsoft.com/office/drawing/2014/main" id="{C1E553E3-601F-4EC5-A367-5F03A968D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1E888-08AE-4530-AB22-D2B4107BCF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81178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D3638-1FA6-4CC4-9A51-1F58DD06C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569C8-F6DA-44AB-B436-392317049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5A8CB-8B00-4C9A-A0AF-BE6D542E7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E6EF-4309-4D62-A98E-6750D87B9C8C}" type="datetimeFigureOut">
              <a:rPr lang="en-US" smtClean="0"/>
              <a:t>1/17/2022</a:t>
            </a:fld>
            <a:endParaRPr lang="en-US"/>
          </a:p>
        </p:txBody>
      </p:sp>
      <p:sp>
        <p:nvSpPr>
          <p:cNvPr id="5" name="Footer Placeholder 4">
            <a:extLst>
              <a:ext uri="{FF2B5EF4-FFF2-40B4-BE49-F238E27FC236}">
                <a16:creationId xmlns:a16="http://schemas.microsoft.com/office/drawing/2014/main" id="{CE8E2BD9-A79A-4BA9-8096-8600570BE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EA55F-7B35-4E5F-8D30-66FC5C909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9342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Policy Implications of the Neoclassical Perspective</a:t>
            </a:r>
            <a:endParaRPr lang="en-US" dirty="0"/>
          </a:p>
        </p:txBody>
      </p:sp>
      <p:cxnSp>
        <p:nvCxnSpPr>
          <p:cNvPr id="51" name="Google Shape;51;p1"/>
          <p:cNvCxnSpPr/>
          <p:nvPr/>
        </p:nvCxnSpPr>
        <p:spPr>
          <a:xfrm>
            <a:off x="3071445" y="4944021"/>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0897AD5A-4F08-4574-998D-808AB59403A9}"/>
              </a:ext>
            </a:extLst>
          </p:cNvPr>
          <p:cNvSpPr txBox="1"/>
          <p:nvPr/>
        </p:nvSpPr>
        <p:spPr>
          <a:xfrm>
            <a:off x="6766085" y="494307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Viewpoints and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economists do not believe government stimulation of AD will have a good outcome.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viewpoint holds the economy will correct itself and that a Keynesian stabilization policy will only accelerate the process.</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neoclassical economists believe it takes the government months or years to properly adjust to AD changes.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neoclassical economists even think that the business cycles we observe are due in large part to flawed government policy.</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upward-sloping short-run aggregate supply (</a:t>
              </a:r>
              <a:r>
                <a:rPr lang="en-US" sz="2000" i="1" dirty="0">
                  <a:solidFill>
                    <a:schemeClr val="bg1"/>
                  </a:solidFill>
                </a:rPr>
                <a:t>SRAS</a:t>
              </a:r>
              <a:r>
                <a:rPr lang="en-US" sz="2000" dirty="0">
                  <a:solidFill>
                    <a:schemeClr val="bg1"/>
                  </a:solidFill>
                </a:rPr>
                <a:t>) curve implies a downward-sloping Phillips curve; thus, there is a tradeoff between inflation and unemployment in the short run.</a:t>
              </a:r>
            </a:p>
          </p:txBody>
        </p:sp>
      </p:grpSp>
      <p:grpSp>
        <p:nvGrpSpPr>
          <p:cNvPr id="20" name="Group 19"/>
          <p:cNvGrpSpPr/>
          <p:nvPr/>
        </p:nvGrpSpPr>
        <p:grpSpPr>
          <a:xfrm>
            <a:off x="2066922" y="2735739"/>
            <a:ext cx="8058154" cy="1074490"/>
            <a:chOff x="542923" y="1736761"/>
            <a:chExt cx="8058154" cy="1074490"/>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a neoclassical long-run aggregate supply (</a:t>
              </a:r>
              <a:r>
                <a:rPr lang="en-US" sz="2000" i="1" dirty="0">
                  <a:solidFill>
                    <a:schemeClr val="bg1"/>
                  </a:solidFill>
                </a:rPr>
                <a:t>LRAS</a:t>
              </a:r>
              <a:r>
                <a:rPr lang="en-US" sz="2000" dirty="0">
                  <a:solidFill>
                    <a:schemeClr val="bg1"/>
                  </a:solidFill>
                </a:rPr>
                <a:t>) curve will imply a vertical shape for the Phillips curve, indicating no long-run tradeoff between inflation and unemployment.</a:t>
              </a:r>
            </a:p>
          </p:txBody>
        </p:sp>
      </p:grpSp>
    </p:spTree>
    <p:extLst>
      <p:ext uri="{BB962C8B-B14F-4D97-AF65-F5344CB8AC3E}">
        <p14:creationId xmlns:p14="http://schemas.microsoft.com/office/powerpoint/2010/main" val="311193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9" name="Group 8">
            <a:extLst>
              <a:ext uri="{FF2B5EF4-FFF2-40B4-BE49-F238E27FC236}">
                <a16:creationId xmlns:a16="http://schemas.microsoft.com/office/drawing/2014/main" id="{22C2934C-A913-4ABF-AD4F-EB6347D88B42}"/>
              </a:ext>
            </a:extLst>
          </p:cNvPr>
          <p:cNvGrpSpPr/>
          <p:nvPr/>
        </p:nvGrpSpPr>
        <p:grpSpPr>
          <a:xfrm>
            <a:off x="2066923" y="1338868"/>
            <a:ext cx="8058154" cy="1050891"/>
            <a:chOff x="542923" y="1736761"/>
            <a:chExt cx="8058154" cy="1050891"/>
          </a:xfrm>
          <a:solidFill>
            <a:srgbClr val="627981"/>
          </a:solidFill>
        </p:grpSpPr>
        <p:sp>
          <p:nvSpPr>
            <p:cNvPr id="10" name="Rectangle 9">
              <a:extLst>
                <a:ext uri="{FF2B5EF4-FFF2-40B4-BE49-F238E27FC236}">
                  <a16:creationId xmlns:a16="http://schemas.microsoft.com/office/drawing/2014/main" id="{5CFFFEFC-74EF-4B75-B439-E594FAA295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74D9C153-8B15-436F-9576-77AD0994AA94}"/>
                </a:ext>
              </a:extLst>
            </p:cNvPr>
            <p:cNvSpPr txBox="1"/>
            <p:nvPr/>
          </p:nvSpPr>
          <p:spPr>
            <a:xfrm>
              <a:off x="542923" y="1771989"/>
              <a:ext cx="8058154" cy="1015663"/>
            </a:xfrm>
            <a:prstGeom prst="rect">
              <a:avLst/>
            </a:prstGeom>
            <a:grpFill/>
          </p:spPr>
          <p:txBody>
            <a:bodyPr wrap="square" rtlCol="0">
              <a:spAutoFit/>
            </a:bodyPr>
            <a:lstStyle/>
            <a:p>
              <a:pPr algn="ctr"/>
              <a:r>
                <a:rPr lang="en-US" sz="2000" dirty="0">
                  <a:solidFill>
                    <a:schemeClr val="bg1"/>
                  </a:solidFill>
                </a:rPr>
                <a:t>With a vertical </a:t>
              </a:r>
              <a:r>
                <a:rPr lang="en-US" sz="2000" i="1" dirty="0">
                  <a:solidFill>
                    <a:schemeClr val="bg1"/>
                  </a:solidFill>
                </a:rPr>
                <a:t>LRAS</a:t>
              </a:r>
              <a:r>
                <a:rPr lang="en-US" sz="2000" dirty="0">
                  <a:solidFill>
                    <a:schemeClr val="bg1"/>
                  </a:solidFill>
                </a:rPr>
                <a:t> curve, shifts in </a:t>
              </a:r>
              <a:r>
                <a:rPr lang="en-US" sz="2000" i="1" dirty="0">
                  <a:solidFill>
                    <a:schemeClr val="bg1"/>
                  </a:solidFill>
                </a:rPr>
                <a:t>AD</a:t>
              </a:r>
              <a:r>
                <a:rPr lang="en-US" sz="2000" dirty="0">
                  <a:solidFill>
                    <a:schemeClr val="bg1"/>
                  </a:solidFill>
                </a:rPr>
                <a:t> do not alter output but do lead to changes in price. Because output is unchanged, all unemployment will be due to the natural rate of unemployment.</a:t>
              </a:r>
            </a:p>
          </p:txBody>
        </p:sp>
      </p:grpSp>
      <p:sp>
        <p:nvSpPr>
          <p:cNvPr id="12" name="TextBox 11">
            <a:extLst>
              <a:ext uri="{FF2B5EF4-FFF2-40B4-BE49-F238E27FC236}">
                <a16:creationId xmlns:a16="http://schemas.microsoft.com/office/drawing/2014/main" id="{EF0E5129-EA24-4E7A-A890-D4AA8C072013}"/>
              </a:ext>
            </a:extLst>
          </p:cNvPr>
          <p:cNvSpPr txBox="1"/>
          <p:nvPr/>
        </p:nvSpPr>
        <p:spPr>
          <a:xfrm>
            <a:off x="1524001" y="338445"/>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pic>
        <p:nvPicPr>
          <p:cNvPr id="4" name="Picture 3" descr="Two side-by-side graphs, one with a vertical LRAS curve and three AD curves and one with a vertical Phillips curve.">
            <a:extLst>
              <a:ext uri="{FF2B5EF4-FFF2-40B4-BE49-F238E27FC236}">
                <a16:creationId xmlns:a16="http://schemas.microsoft.com/office/drawing/2014/main" id="{3DEB98A5-865B-4DD7-A3E1-95E5954234F1}"/>
              </a:ext>
            </a:extLst>
          </p:cNvPr>
          <p:cNvPicPr>
            <a:picLocks noChangeAspect="1"/>
          </p:cNvPicPr>
          <p:nvPr/>
        </p:nvPicPr>
        <p:blipFill>
          <a:blip r:embed="rId3"/>
          <a:stretch>
            <a:fillRect/>
          </a:stretch>
        </p:blipFill>
        <p:spPr>
          <a:xfrm>
            <a:off x="2529234" y="2570191"/>
            <a:ext cx="7133531" cy="4118196"/>
          </a:xfrm>
          <a:prstGeom prst="rect">
            <a:avLst/>
          </a:prstGeom>
        </p:spPr>
      </p:pic>
    </p:spTree>
    <p:extLst>
      <p:ext uri="{BB962C8B-B14F-4D97-AF65-F5344CB8AC3E}">
        <p14:creationId xmlns:p14="http://schemas.microsoft.com/office/powerpoint/2010/main" val="216235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Long-Run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on the long-run Phillips curve will be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long-run Phillips curve is vertical, the natural rate of unemployment is consistent with all different rates of inflation.</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Milton Friedman said, "There is always a temporary tradeoff between inflation and unemployment; there is no permanent tradeoff."</a:t>
              </a:r>
            </a:p>
          </p:txBody>
        </p:sp>
      </p:grpSp>
    </p:spTree>
    <p:extLst>
      <p:ext uri="{BB962C8B-B14F-4D97-AF65-F5344CB8AC3E}">
        <p14:creationId xmlns:p14="http://schemas.microsoft.com/office/powerpoint/2010/main" val="24271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Fighting Unemployment or 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divide unemployment into both cyclical unemployment and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Cyclical unemployment results from the business cycle, while the natural rate of unemployment is always present.</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minimizes the concern surrounding cyclical unemployment, a short-run occurrence.</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1046322"/>
            <a:chOff x="542923" y="1736761"/>
            <a:chExt cx="8058154" cy="1046322"/>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of unemployment tends to focus on how the government can adjust public policy to reduce the natural rate of unemployment.</a:t>
              </a:r>
            </a:p>
          </p:txBody>
        </p:sp>
      </p:grpSp>
    </p:spTree>
    <p:extLst>
      <p:ext uri="{BB962C8B-B14F-4D97-AF65-F5344CB8AC3E}">
        <p14:creationId xmlns:p14="http://schemas.microsoft.com/office/powerpoint/2010/main" val="382824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2" y="158147"/>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Fighting Recession or Encouraging Long-Term Growth?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will rebound out of a recession or eventually contract during an expansion because prices and wage rates are flexible.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policy question for neoclassicals is how to promote growth of potential GDP.</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view human capital, physical capital, and technology as the keys to long-run productivity growth.</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believe a stable economic environment fosters economic growth, while "fine-tuning" the economy is not as effective.</a:t>
              </a:r>
            </a:p>
          </p:txBody>
        </p:sp>
      </p:grpSp>
    </p:spTree>
    <p:extLst>
      <p:ext uri="{BB962C8B-B14F-4D97-AF65-F5344CB8AC3E}">
        <p14:creationId xmlns:p14="http://schemas.microsoft.com/office/powerpoint/2010/main" val="6807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75119"/>
            <a:ext cx="9144000" cy="6295954"/>
            <a:chOff x="0" y="499806"/>
            <a:chExt cx="9144000" cy="6295954"/>
          </a:xfrm>
        </p:grpSpPr>
        <p:sp>
          <p:nvSpPr>
            <p:cNvPr id="26" name="TextBox 25"/>
            <p:cNvSpPr txBox="1"/>
            <p:nvPr/>
          </p:nvSpPr>
          <p:spPr>
            <a:xfrm>
              <a:off x="0" y="499806"/>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3" y="1346700"/>
            <a:ext cx="8058154" cy="1735724"/>
            <a:chOff x="542923" y="1736761"/>
            <a:chExt cx="8058154" cy="2005215"/>
          </a:xfrm>
          <a:solidFill>
            <a:srgbClr val="627981"/>
          </a:solidFill>
        </p:grpSpPr>
        <p:sp>
          <p:nvSpPr>
            <p:cNvPr id="9" name="Rectangle 8"/>
            <p:cNvSpPr/>
            <p:nvPr/>
          </p:nvSpPr>
          <p:spPr>
            <a:xfrm>
              <a:off x="542923" y="1736761"/>
              <a:ext cx="8058154" cy="20052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p:cNvSpPr txBox="1"/>
            <p:nvPr/>
          </p:nvSpPr>
          <p:spPr>
            <a:xfrm>
              <a:off x="542923" y="1802985"/>
              <a:ext cx="7807571" cy="1884481"/>
            </a:xfrm>
            <a:prstGeom prst="rect">
              <a:avLst/>
            </a:prstGeom>
            <a:grpFill/>
          </p:spPr>
          <p:txBody>
            <a:bodyPr wrap="square" rtlCol="0">
              <a:spAutoFit/>
            </a:bodyPr>
            <a:lstStyle/>
            <a:p>
              <a:pPr algn="ctr"/>
              <a:r>
                <a:rPr lang="en-US" sz="2000" dirty="0">
                  <a:solidFill>
                    <a:schemeClr val="bg1"/>
                  </a:solidFill>
                </a:rPr>
                <a:t>Neoclassical economists believe that it is more important to put an economy’s interest on long-term growth rather than on fighting recessions. Since economic growth depends on the growth rate of long-term productivity, explain specific ways in which you would promote long-run economic growth in today’s economy.</a:t>
              </a:r>
            </a:p>
          </p:txBody>
        </p:sp>
      </p:grpSp>
      <p:pic>
        <p:nvPicPr>
          <p:cNvPr id="5" name="Picture 4" descr="A crane over a building">
            <a:extLst>
              <a:ext uri="{FF2B5EF4-FFF2-40B4-BE49-F238E27FC236}">
                <a16:creationId xmlns:a16="http://schemas.microsoft.com/office/drawing/2014/main" id="{9F4BC812-72F9-4CD7-B273-2EFD02D01B43}"/>
              </a:ext>
            </a:extLst>
          </p:cNvPr>
          <p:cNvPicPr>
            <a:picLocks noChangeAspect="1"/>
          </p:cNvPicPr>
          <p:nvPr/>
        </p:nvPicPr>
        <p:blipFill>
          <a:blip r:embed="rId3"/>
          <a:stretch>
            <a:fillRect/>
          </a:stretch>
        </p:blipFill>
        <p:spPr>
          <a:xfrm>
            <a:off x="4135053" y="3203572"/>
            <a:ext cx="3921893" cy="3547213"/>
          </a:xfrm>
          <a:prstGeom prst="rect">
            <a:avLst/>
          </a:prstGeom>
        </p:spPr>
      </p:pic>
    </p:spTree>
    <p:extLst>
      <p:ext uri="{BB962C8B-B14F-4D97-AF65-F5344CB8AC3E}">
        <p14:creationId xmlns:p14="http://schemas.microsoft.com/office/powerpoint/2010/main" val="24091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B6214DB0-7CA8-48B4-9FF9-8CF20E0EE4C7}"/>
              </a:ext>
            </a:extLst>
          </p:cNvPr>
          <p:cNvSpPr/>
          <p:nvPr/>
        </p:nvSpPr>
        <p:spPr>
          <a:xfrm>
            <a:off x="1881125" y="1396888"/>
            <a:ext cx="8429627" cy="4684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38159" y="5237922"/>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37" y="1515231"/>
            <a:ext cx="8058494" cy="994870"/>
            <a:chOff x="542729" y="1736761"/>
            <a:chExt cx="8058494"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29" y="18725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Recessions will fade in a few years, and long-term growth will ultimately determine the standard of living.</a:t>
              </a:r>
              <a:endParaRPr lang="en-US" dirty="0">
                <a:solidFill>
                  <a:schemeClr val="bg1"/>
                </a:solidFill>
              </a:endParaRP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37" y="2643344"/>
            <a:ext cx="8058499" cy="1047325"/>
            <a:chOff x="542724" y="1736761"/>
            <a:chExt cx="8058499"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24" y="189009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natural rate of unemployment holds more importance than cyclical unemployment.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7" y="4978942"/>
            <a:ext cx="8058352" cy="1047325"/>
            <a:chOff x="542871" y="1736761"/>
            <a:chExt cx="8058352"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71" y="177677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vertical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where the quantity of output is consistent with many different price levels, implies a vertical Phillips curve.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20" name="Google Shape;157;p18">
            <a:extLst>
              <a:ext uri="{FF2B5EF4-FFF2-40B4-BE49-F238E27FC236}">
                <a16:creationId xmlns:a16="http://schemas.microsoft.com/office/drawing/2014/main" id="{5DD8607D-25D8-4278-9772-C006A14795EA}"/>
              </a:ext>
            </a:extLst>
          </p:cNvPr>
          <p:cNvGrpSpPr/>
          <p:nvPr/>
        </p:nvGrpSpPr>
        <p:grpSpPr>
          <a:xfrm>
            <a:off x="2066737" y="3803086"/>
            <a:ext cx="8058467" cy="1047325"/>
            <a:chOff x="542756" y="1736761"/>
            <a:chExt cx="8058467" cy="807000"/>
          </a:xfrm>
        </p:grpSpPr>
        <p:sp>
          <p:nvSpPr>
            <p:cNvPr id="21" name="Google Shape;158;p18">
              <a:extLst>
                <a:ext uri="{FF2B5EF4-FFF2-40B4-BE49-F238E27FC236}">
                  <a16:creationId xmlns:a16="http://schemas.microsoft.com/office/drawing/2014/main" id="{F0AC0A86-7402-41B9-AE81-FAD5869AB7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A7D1BBC8-0D1E-4A8D-918B-DD9707763A90}"/>
                </a:ext>
              </a:extLst>
            </p:cNvPr>
            <p:cNvSpPr txBox="1"/>
            <p:nvPr/>
          </p:nvSpPr>
          <p:spPr>
            <a:xfrm>
              <a:off x="542756" y="19489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no social benefit to inflation, as it will not increase real GDP.</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248743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1034</Words>
  <Application>Microsoft Office PowerPoint</Application>
  <PresentationFormat>Widescreen</PresentationFormat>
  <Paragraphs>159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54</cp:revision>
  <dcterms:modified xsi:type="dcterms:W3CDTF">2022-01-17T21:37:04Z</dcterms:modified>
</cp:coreProperties>
</file>