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69" r:id="rId3"/>
    <p:sldId id="409" r:id="rId4"/>
    <p:sldId id="403" r:id="rId5"/>
    <p:sldId id="404" r:id="rId6"/>
    <p:sldId id="405" r:id="rId7"/>
    <p:sldId id="406" r:id="rId8"/>
    <p:sldId id="407" r:id="rId9"/>
    <p:sldId id="356" r:id="rId10"/>
    <p:sldId id="408" r:id="rId11"/>
    <p:sldId id="375" r:id="rId12"/>
    <p:sldId id="410" r:id="rId13"/>
    <p:sldId id="371" r:id="rId14"/>
    <p:sldId id="329" r:id="rId15"/>
    <p:sldId id="367" r:id="rId16"/>
    <p:sldId id="372" r:id="rId17"/>
    <p:sldId id="411" r:id="rId18"/>
    <p:sldId id="373" r:id="rId19"/>
    <p:sldId id="370" r:id="rId20"/>
    <p:sldId id="374" r:id="rId21"/>
    <p:sldId id="412" r:id="rId22"/>
    <p:sldId id="364" r:id="rId23"/>
    <p:sldId id="413" r:id="rId24"/>
    <p:sldId id="379" r:id="rId25"/>
    <p:sldId id="380" r:id="rId26"/>
    <p:sldId id="325" r:id="rId27"/>
    <p:sldId id="414" r:id="rId28"/>
    <p:sldId id="386" r:id="rId29"/>
    <p:sldId id="381" r:id="rId30"/>
    <p:sldId id="382" r:id="rId31"/>
    <p:sldId id="383" r:id="rId32"/>
    <p:sldId id="415" r:id="rId33"/>
    <p:sldId id="416" r:id="rId34"/>
    <p:sldId id="384" r:id="rId35"/>
    <p:sldId id="385" r:id="rId36"/>
    <p:sldId id="378" r:id="rId37"/>
    <p:sldId id="417" r:id="rId38"/>
    <p:sldId id="418" r:id="rId39"/>
    <p:sldId id="361" r:id="rId40"/>
    <p:sldId id="326" r:id="rId41"/>
    <p:sldId id="419" r:id="rId42"/>
    <p:sldId id="420" r:id="rId43"/>
    <p:sldId id="421" r:id="rId44"/>
    <p:sldId id="422" r:id="rId45"/>
    <p:sldId id="423" r:id="rId46"/>
    <p:sldId id="363" r:id="rId47"/>
    <p:sldId id="424"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9" autoAdjust="0"/>
    <p:restoredTop sz="85343" autoAdjust="0"/>
  </p:normalViewPr>
  <p:slideViewPr>
    <p:cSldViewPr snapToGrid="0">
      <p:cViewPr varScale="1">
        <p:scale>
          <a:sx n="108" d="100"/>
          <a:sy n="108" d="100"/>
        </p:scale>
        <p:origin x="402"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ABE60E-086F-464A-98AA-461BE941E99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5F79C90A-D164-4354-9283-C5503257CA75}">
      <dgm:prSet phldrT="[Text]"/>
      <dgm:spPr>
        <a:solidFill>
          <a:srgbClr val="627981"/>
        </a:solidFill>
      </dgm:spPr>
      <dgm:t>
        <a:bodyPr/>
        <a:lstStyle/>
        <a:p>
          <a:r>
            <a:rPr lang="en-US" dirty="0"/>
            <a:t>M1 money supply</a:t>
          </a:r>
        </a:p>
      </dgm:t>
    </dgm:pt>
    <dgm:pt modelId="{6403BBFB-DF4B-4D1C-9064-7E41ABD28393}" type="parTrans" cxnId="{61E0D430-27DB-4F34-87A6-BCE0A608AE21}">
      <dgm:prSet/>
      <dgm:spPr/>
      <dgm:t>
        <a:bodyPr/>
        <a:lstStyle/>
        <a:p>
          <a:endParaRPr lang="en-US"/>
        </a:p>
      </dgm:t>
    </dgm:pt>
    <dgm:pt modelId="{773E9E72-AA55-4FE2-BD35-8522D8AE44D6}" type="sibTrans" cxnId="{61E0D430-27DB-4F34-87A6-BCE0A608AE21}">
      <dgm:prSet/>
      <dgm:spPr/>
      <dgm:t>
        <a:bodyPr/>
        <a:lstStyle/>
        <a:p>
          <a:endParaRPr lang="en-US"/>
        </a:p>
      </dgm:t>
    </dgm:pt>
    <dgm:pt modelId="{700F3A2B-1047-42C0-BE1F-53C309AB2211}">
      <dgm:prSet phldrT="[Text]"/>
      <dgm:spPr>
        <a:ln>
          <a:solidFill>
            <a:srgbClr val="627981"/>
          </a:solidFill>
        </a:ln>
      </dgm:spPr>
      <dgm:t>
        <a:bodyPr/>
        <a:lstStyle/>
        <a:p>
          <a:r>
            <a:rPr lang="en-US" dirty="0"/>
            <a:t>Monies that are very liquid in nature</a:t>
          </a:r>
        </a:p>
      </dgm:t>
    </dgm:pt>
    <dgm:pt modelId="{8B9AB5E3-0E6A-4460-AEEA-7BEE0322414E}" type="parTrans" cxnId="{5531FF68-6FD1-4D68-BFBD-36192BC09CED}">
      <dgm:prSet/>
      <dgm:spPr>
        <a:ln>
          <a:solidFill>
            <a:srgbClr val="627981"/>
          </a:solidFill>
        </a:ln>
      </dgm:spPr>
      <dgm:t>
        <a:bodyPr/>
        <a:lstStyle/>
        <a:p>
          <a:endParaRPr lang="en-US"/>
        </a:p>
      </dgm:t>
    </dgm:pt>
    <dgm:pt modelId="{497E97B4-58A9-4C8A-B9AD-BAE986876299}" type="sibTrans" cxnId="{5531FF68-6FD1-4D68-BFBD-36192BC09CED}">
      <dgm:prSet/>
      <dgm:spPr/>
      <dgm:t>
        <a:bodyPr/>
        <a:lstStyle/>
        <a:p>
          <a:endParaRPr lang="en-US"/>
        </a:p>
      </dgm:t>
    </dgm:pt>
    <dgm:pt modelId="{3DD2B5EA-9516-4E53-B927-7EA85195E25A}">
      <dgm:prSet phldrT="[Text]"/>
      <dgm:spPr>
        <a:ln>
          <a:solidFill>
            <a:srgbClr val="627981"/>
          </a:solidFill>
        </a:ln>
      </dgm:spPr>
      <dgm:t>
        <a:bodyPr/>
        <a:lstStyle/>
        <a:p>
          <a:r>
            <a:rPr lang="en-US" dirty="0"/>
            <a:t>Cash, checkable (demand) deposits, and traveler’s checks</a:t>
          </a:r>
        </a:p>
      </dgm:t>
    </dgm:pt>
    <dgm:pt modelId="{248E4B25-B220-4DE8-8049-6416C9F1B397}" type="parTrans" cxnId="{9F500E12-3FBC-4E4D-A1F4-A4F050841D08}">
      <dgm:prSet/>
      <dgm:spPr>
        <a:ln>
          <a:solidFill>
            <a:srgbClr val="627981"/>
          </a:solidFill>
        </a:ln>
      </dgm:spPr>
      <dgm:t>
        <a:bodyPr/>
        <a:lstStyle/>
        <a:p>
          <a:endParaRPr lang="en-US"/>
        </a:p>
      </dgm:t>
    </dgm:pt>
    <dgm:pt modelId="{33F59D8E-329D-40A4-BD47-666957ED519A}" type="sibTrans" cxnId="{9F500E12-3FBC-4E4D-A1F4-A4F050841D08}">
      <dgm:prSet/>
      <dgm:spPr/>
      <dgm:t>
        <a:bodyPr/>
        <a:lstStyle/>
        <a:p>
          <a:endParaRPr lang="en-US"/>
        </a:p>
      </dgm:t>
    </dgm:pt>
    <dgm:pt modelId="{A9D95715-B548-4871-BA69-1109ADB5E53E}">
      <dgm:prSet phldrT="[Text]"/>
      <dgm:spPr>
        <a:solidFill>
          <a:srgbClr val="627981"/>
        </a:solidFill>
      </dgm:spPr>
      <dgm:t>
        <a:bodyPr/>
        <a:lstStyle/>
        <a:p>
          <a:r>
            <a:rPr lang="en-US" dirty="0"/>
            <a:t>M2 money supply</a:t>
          </a:r>
        </a:p>
      </dgm:t>
    </dgm:pt>
    <dgm:pt modelId="{DDD925B7-9004-4A54-B8DF-FAE1F1307195}" type="parTrans" cxnId="{889C9BD8-D861-4633-9C51-1D54133BB192}">
      <dgm:prSet/>
      <dgm:spPr/>
      <dgm:t>
        <a:bodyPr/>
        <a:lstStyle/>
        <a:p>
          <a:endParaRPr lang="en-US"/>
        </a:p>
      </dgm:t>
    </dgm:pt>
    <dgm:pt modelId="{8DDD4A5B-8C01-4B2D-9784-24F98BBF1AA4}" type="sibTrans" cxnId="{889C9BD8-D861-4633-9C51-1D54133BB192}">
      <dgm:prSet/>
      <dgm:spPr/>
      <dgm:t>
        <a:bodyPr/>
        <a:lstStyle/>
        <a:p>
          <a:endParaRPr lang="en-US"/>
        </a:p>
      </dgm:t>
    </dgm:pt>
    <dgm:pt modelId="{215C40BB-BB93-4AA9-B51E-4806CEFD0F12}">
      <dgm:prSet phldrT="[Text]"/>
      <dgm:spPr>
        <a:ln>
          <a:solidFill>
            <a:srgbClr val="627981"/>
          </a:solidFill>
        </a:ln>
      </dgm:spPr>
      <dgm:t>
        <a:bodyPr/>
        <a:lstStyle/>
        <a:p>
          <a:r>
            <a:rPr lang="en-US" dirty="0"/>
            <a:t>Monies that are less liquid in nature</a:t>
          </a:r>
        </a:p>
      </dgm:t>
    </dgm:pt>
    <dgm:pt modelId="{CB7380C0-5DB5-4AE0-BB61-026931CA8BDA}" type="parTrans" cxnId="{61FDAE5F-7BD1-43A6-AD77-30A8EAC50D0E}">
      <dgm:prSet/>
      <dgm:spPr>
        <a:ln>
          <a:solidFill>
            <a:srgbClr val="627981"/>
          </a:solidFill>
        </a:ln>
      </dgm:spPr>
      <dgm:t>
        <a:bodyPr/>
        <a:lstStyle/>
        <a:p>
          <a:endParaRPr lang="en-US"/>
        </a:p>
      </dgm:t>
    </dgm:pt>
    <dgm:pt modelId="{25E37F00-6B3B-462F-AEF5-B168E4B6C6E8}" type="sibTrans" cxnId="{61FDAE5F-7BD1-43A6-AD77-30A8EAC50D0E}">
      <dgm:prSet/>
      <dgm:spPr/>
      <dgm:t>
        <a:bodyPr/>
        <a:lstStyle/>
        <a:p>
          <a:endParaRPr lang="en-US"/>
        </a:p>
      </dgm:t>
    </dgm:pt>
    <dgm:pt modelId="{57422D77-6DE2-429B-BD1D-952B0FCF53D3}">
      <dgm:prSet phldrT="[Text]"/>
      <dgm:spPr>
        <a:ln>
          <a:solidFill>
            <a:srgbClr val="627981"/>
          </a:solidFill>
        </a:ln>
      </dgm:spPr>
      <dgm:t>
        <a:bodyPr/>
        <a:lstStyle/>
        <a:p>
          <a:r>
            <a:rPr lang="en-US" dirty="0"/>
            <a:t>M1 plus savings and time deposits, certificates of deposits, and money market funds</a:t>
          </a:r>
        </a:p>
      </dgm:t>
    </dgm:pt>
    <dgm:pt modelId="{5B20A5B5-861F-4D1F-9079-2EB5CE28904E}" type="parTrans" cxnId="{A1239009-9DCC-4506-ACC8-32859AE45E59}">
      <dgm:prSet/>
      <dgm:spPr>
        <a:ln>
          <a:solidFill>
            <a:srgbClr val="627981"/>
          </a:solidFill>
        </a:ln>
      </dgm:spPr>
      <dgm:t>
        <a:bodyPr/>
        <a:lstStyle/>
        <a:p>
          <a:endParaRPr lang="en-US"/>
        </a:p>
      </dgm:t>
    </dgm:pt>
    <dgm:pt modelId="{46B8A786-9EFC-49D9-AC24-883303C9590B}" type="sibTrans" cxnId="{A1239009-9DCC-4506-ACC8-32859AE45E59}">
      <dgm:prSet/>
      <dgm:spPr/>
      <dgm:t>
        <a:bodyPr/>
        <a:lstStyle/>
        <a:p>
          <a:endParaRPr lang="en-US"/>
        </a:p>
      </dgm:t>
    </dgm:pt>
    <dgm:pt modelId="{2A66E2C3-2F31-4C22-8B34-D941EFCCABC4}" type="pres">
      <dgm:prSet presAssocID="{3EABE60E-086F-464A-98AA-461BE941E997}" presName="diagram" presStyleCnt="0">
        <dgm:presLayoutVars>
          <dgm:chPref val="1"/>
          <dgm:dir/>
          <dgm:animOne val="branch"/>
          <dgm:animLvl val="lvl"/>
          <dgm:resizeHandles/>
        </dgm:presLayoutVars>
      </dgm:prSet>
      <dgm:spPr/>
    </dgm:pt>
    <dgm:pt modelId="{69B52109-6871-4539-A0F7-AF6501D02A52}" type="pres">
      <dgm:prSet presAssocID="{5F79C90A-D164-4354-9283-C5503257CA75}" presName="root" presStyleCnt="0"/>
      <dgm:spPr/>
    </dgm:pt>
    <dgm:pt modelId="{FC6F429E-806B-4D10-9785-344E20231133}" type="pres">
      <dgm:prSet presAssocID="{5F79C90A-D164-4354-9283-C5503257CA75}" presName="rootComposite" presStyleCnt="0"/>
      <dgm:spPr/>
    </dgm:pt>
    <dgm:pt modelId="{B5CA78E4-5895-4351-967A-3B93966BBD33}" type="pres">
      <dgm:prSet presAssocID="{5F79C90A-D164-4354-9283-C5503257CA75}" presName="rootText" presStyleLbl="node1" presStyleIdx="0" presStyleCnt="2"/>
      <dgm:spPr/>
    </dgm:pt>
    <dgm:pt modelId="{908E70B0-7C3D-412B-A093-F3B93B43B115}" type="pres">
      <dgm:prSet presAssocID="{5F79C90A-D164-4354-9283-C5503257CA75}" presName="rootConnector" presStyleLbl="node1" presStyleIdx="0" presStyleCnt="2"/>
      <dgm:spPr/>
    </dgm:pt>
    <dgm:pt modelId="{BBAE9184-B638-4A4D-BE00-4D9E3583E28D}" type="pres">
      <dgm:prSet presAssocID="{5F79C90A-D164-4354-9283-C5503257CA75}" presName="childShape" presStyleCnt="0"/>
      <dgm:spPr/>
    </dgm:pt>
    <dgm:pt modelId="{F7B7C333-AA61-485D-A678-38F26240F17D}" type="pres">
      <dgm:prSet presAssocID="{8B9AB5E3-0E6A-4460-AEEA-7BEE0322414E}" presName="Name13" presStyleLbl="parChTrans1D2" presStyleIdx="0" presStyleCnt="4"/>
      <dgm:spPr/>
    </dgm:pt>
    <dgm:pt modelId="{87C311C4-B8AC-45BE-B6CE-3D779DCE2152}" type="pres">
      <dgm:prSet presAssocID="{700F3A2B-1047-42C0-BE1F-53C309AB2211}" presName="childText" presStyleLbl="bgAcc1" presStyleIdx="0" presStyleCnt="4" custLinFactNeighborY="0">
        <dgm:presLayoutVars>
          <dgm:bulletEnabled val="1"/>
        </dgm:presLayoutVars>
      </dgm:prSet>
      <dgm:spPr/>
    </dgm:pt>
    <dgm:pt modelId="{7D81D705-E9F7-491E-BBF3-F740FF34417D}" type="pres">
      <dgm:prSet presAssocID="{248E4B25-B220-4DE8-8049-6416C9F1B397}" presName="Name13" presStyleLbl="parChTrans1D2" presStyleIdx="1" presStyleCnt="4"/>
      <dgm:spPr/>
    </dgm:pt>
    <dgm:pt modelId="{039815A8-0D48-426A-ACCC-2C14FB8A485B}" type="pres">
      <dgm:prSet presAssocID="{3DD2B5EA-9516-4E53-B927-7EA85195E25A}" presName="childText" presStyleLbl="bgAcc1" presStyleIdx="1" presStyleCnt="4">
        <dgm:presLayoutVars>
          <dgm:bulletEnabled val="1"/>
        </dgm:presLayoutVars>
      </dgm:prSet>
      <dgm:spPr/>
    </dgm:pt>
    <dgm:pt modelId="{C778E224-6E4B-4979-A297-F6AEE4586C73}" type="pres">
      <dgm:prSet presAssocID="{A9D95715-B548-4871-BA69-1109ADB5E53E}" presName="root" presStyleCnt="0"/>
      <dgm:spPr/>
    </dgm:pt>
    <dgm:pt modelId="{CF15DC55-7734-41A2-858A-434FC38A892E}" type="pres">
      <dgm:prSet presAssocID="{A9D95715-B548-4871-BA69-1109ADB5E53E}" presName="rootComposite" presStyleCnt="0"/>
      <dgm:spPr/>
    </dgm:pt>
    <dgm:pt modelId="{0F27ABEE-D33F-4DC9-B410-B58CD0BEAF6D}" type="pres">
      <dgm:prSet presAssocID="{A9D95715-B548-4871-BA69-1109ADB5E53E}" presName="rootText" presStyleLbl="node1" presStyleIdx="1" presStyleCnt="2"/>
      <dgm:spPr/>
    </dgm:pt>
    <dgm:pt modelId="{FCDBA694-C1BA-4213-9CBE-0B45384073B8}" type="pres">
      <dgm:prSet presAssocID="{A9D95715-B548-4871-BA69-1109ADB5E53E}" presName="rootConnector" presStyleLbl="node1" presStyleIdx="1" presStyleCnt="2"/>
      <dgm:spPr/>
    </dgm:pt>
    <dgm:pt modelId="{54920D19-A2F3-4A7E-9766-56A4F286FAA1}" type="pres">
      <dgm:prSet presAssocID="{A9D95715-B548-4871-BA69-1109ADB5E53E}" presName="childShape" presStyleCnt="0"/>
      <dgm:spPr/>
    </dgm:pt>
    <dgm:pt modelId="{4CECB45C-8109-471D-8980-B5624FCAEE5C}" type="pres">
      <dgm:prSet presAssocID="{CB7380C0-5DB5-4AE0-BB61-026931CA8BDA}" presName="Name13" presStyleLbl="parChTrans1D2" presStyleIdx="2" presStyleCnt="4"/>
      <dgm:spPr/>
    </dgm:pt>
    <dgm:pt modelId="{1E146745-6D64-45D9-AA56-56E66CFD0FD9}" type="pres">
      <dgm:prSet presAssocID="{215C40BB-BB93-4AA9-B51E-4806CEFD0F12}" presName="childText" presStyleLbl="bgAcc1" presStyleIdx="2" presStyleCnt="4">
        <dgm:presLayoutVars>
          <dgm:bulletEnabled val="1"/>
        </dgm:presLayoutVars>
      </dgm:prSet>
      <dgm:spPr/>
    </dgm:pt>
    <dgm:pt modelId="{CECF1AAE-F077-4AAE-B364-46A232D78265}" type="pres">
      <dgm:prSet presAssocID="{5B20A5B5-861F-4D1F-9079-2EB5CE28904E}" presName="Name13" presStyleLbl="parChTrans1D2" presStyleIdx="3" presStyleCnt="4"/>
      <dgm:spPr/>
    </dgm:pt>
    <dgm:pt modelId="{7569A378-65AB-43B5-9671-6187CF1960F3}" type="pres">
      <dgm:prSet presAssocID="{57422D77-6DE2-429B-BD1D-952B0FCF53D3}" presName="childText" presStyleLbl="bgAcc1" presStyleIdx="3" presStyleCnt="4">
        <dgm:presLayoutVars>
          <dgm:bulletEnabled val="1"/>
        </dgm:presLayoutVars>
      </dgm:prSet>
      <dgm:spPr/>
    </dgm:pt>
  </dgm:ptLst>
  <dgm:cxnLst>
    <dgm:cxn modelId="{A1239009-9DCC-4506-ACC8-32859AE45E59}" srcId="{A9D95715-B548-4871-BA69-1109ADB5E53E}" destId="{57422D77-6DE2-429B-BD1D-952B0FCF53D3}" srcOrd="1" destOrd="0" parTransId="{5B20A5B5-861F-4D1F-9079-2EB5CE28904E}" sibTransId="{46B8A786-9EFC-49D9-AC24-883303C9590B}"/>
    <dgm:cxn modelId="{9F500E12-3FBC-4E4D-A1F4-A4F050841D08}" srcId="{5F79C90A-D164-4354-9283-C5503257CA75}" destId="{3DD2B5EA-9516-4E53-B927-7EA85195E25A}" srcOrd="1" destOrd="0" parTransId="{248E4B25-B220-4DE8-8049-6416C9F1B397}" sibTransId="{33F59D8E-329D-40A4-BD47-666957ED519A}"/>
    <dgm:cxn modelId="{FFDB722A-A06D-4FEC-888E-6A51152D60EE}" type="presOf" srcId="{CB7380C0-5DB5-4AE0-BB61-026931CA8BDA}" destId="{4CECB45C-8109-471D-8980-B5624FCAEE5C}" srcOrd="0" destOrd="0" presId="urn:microsoft.com/office/officeart/2005/8/layout/hierarchy3"/>
    <dgm:cxn modelId="{47E30C2C-7E17-48C5-80A1-F8A6424E44CE}" type="presOf" srcId="{8B9AB5E3-0E6A-4460-AEEA-7BEE0322414E}" destId="{F7B7C333-AA61-485D-A678-38F26240F17D}" srcOrd="0" destOrd="0" presId="urn:microsoft.com/office/officeart/2005/8/layout/hierarchy3"/>
    <dgm:cxn modelId="{61E0D430-27DB-4F34-87A6-BCE0A608AE21}" srcId="{3EABE60E-086F-464A-98AA-461BE941E997}" destId="{5F79C90A-D164-4354-9283-C5503257CA75}" srcOrd="0" destOrd="0" parTransId="{6403BBFB-DF4B-4D1C-9064-7E41ABD28393}" sibTransId="{773E9E72-AA55-4FE2-BD35-8522D8AE44D6}"/>
    <dgm:cxn modelId="{B974105B-C27B-475F-A0C0-6B9643439341}" type="presOf" srcId="{5F79C90A-D164-4354-9283-C5503257CA75}" destId="{B5CA78E4-5895-4351-967A-3B93966BBD33}" srcOrd="0" destOrd="0" presId="urn:microsoft.com/office/officeart/2005/8/layout/hierarchy3"/>
    <dgm:cxn modelId="{5A65215E-55A1-4124-9A90-2A044DF81B7B}" type="presOf" srcId="{A9D95715-B548-4871-BA69-1109ADB5E53E}" destId="{0F27ABEE-D33F-4DC9-B410-B58CD0BEAF6D}" srcOrd="0" destOrd="0" presId="urn:microsoft.com/office/officeart/2005/8/layout/hierarchy3"/>
    <dgm:cxn modelId="{61FDAE5F-7BD1-43A6-AD77-30A8EAC50D0E}" srcId="{A9D95715-B548-4871-BA69-1109ADB5E53E}" destId="{215C40BB-BB93-4AA9-B51E-4806CEFD0F12}" srcOrd="0" destOrd="0" parTransId="{CB7380C0-5DB5-4AE0-BB61-026931CA8BDA}" sibTransId="{25E37F00-6B3B-462F-AEF5-B168E4B6C6E8}"/>
    <dgm:cxn modelId="{FE599162-9E0F-41C8-BD26-29A6A44AC0AA}" type="presOf" srcId="{3EABE60E-086F-464A-98AA-461BE941E997}" destId="{2A66E2C3-2F31-4C22-8B34-D941EFCCABC4}" srcOrd="0" destOrd="0" presId="urn:microsoft.com/office/officeart/2005/8/layout/hierarchy3"/>
    <dgm:cxn modelId="{03421C66-F095-4495-B99B-2A92CED5946A}" type="presOf" srcId="{A9D95715-B548-4871-BA69-1109ADB5E53E}" destId="{FCDBA694-C1BA-4213-9CBE-0B45384073B8}" srcOrd="1" destOrd="0" presId="urn:microsoft.com/office/officeart/2005/8/layout/hierarchy3"/>
    <dgm:cxn modelId="{5531FF68-6FD1-4D68-BFBD-36192BC09CED}" srcId="{5F79C90A-D164-4354-9283-C5503257CA75}" destId="{700F3A2B-1047-42C0-BE1F-53C309AB2211}" srcOrd="0" destOrd="0" parTransId="{8B9AB5E3-0E6A-4460-AEEA-7BEE0322414E}" sibTransId="{497E97B4-58A9-4C8A-B9AD-BAE986876299}"/>
    <dgm:cxn modelId="{9B646C4D-BAF0-427B-88B7-638D38B904BE}" type="presOf" srcId="{248E4B25-B220-4DE8-8049-6416C9F1B397}" destId="{7D81D705-E9F7-491E-BBF3-F740FF34417D}" srcOrd="0" destOrd="0" presId="urn:microsoft.com/office/officeart/2005/8/layout/hierarchy3"/>
    <dgm:cxn modelId="{4DB8D59D-5845-4D79-B5ED-74E29E196CD7}" type="presOf" srcId="{700F3A2B-1047-42C0-BE1F-53C309AB2211}" destId="{87C311C4-B8AC-45BE-B6CE-3D779DCE2152}" srcOrd="0" destOrd="0" presId="urn:microsoft.com/office/officeart/2005/8/layout/hierarchy3"/>
    <dgm:cxn modelId="{EDEEF09E-A101-4103-81F9-9A3A3CC16480}" type="presOf" srcId="{5F79C90A-D164-4354-9283-C5503257CA75}" destId="{908E70B0-7C3D-412B-A093-F3B93B43B115}" srcOrd="1" destOrd="0" presId="urn:microsoft.com/office/officeart/2005/8/layout/hierarchy3"/>
    <dgm:cxn modelId="{3E0266B4-EC9A-4521-9A1A-A41F12432A45}" type="presOf" srcId="{215C40BB-BB93-4AA9-B51E-4806CEFD0F12}" destId="{1E146745-6D64-45D9-AA56-56E66CFD0FD9}" srcOrd="0" destOrd="0" presId="urn:microsoft.com/office/officeart/2005/8/layout/hierarchy3"/>
    <dgm:cxn modelId="{889C9BD8-D861-4633-9C51-1D54133BB192}" srcId="{3EABE60E-086F-464A-98AA-461BE941E997}" destId="{A9D95715-B548-4871-BA69-1109ADB5E53E}" srcOrd="1" destOrd="0" parTransId="{DDD925B7-9004-4A54-B8DF-FAE1F1307195}" sibTransId="{8DDD4A5B-8C01-4B2D-9784-24F98BBF1AA4}"/>
    <dgm:cxn modelId="{58AE8AE9-12E9-4E34-AB07-AC16060AEAC7}" type="presOf" srcId="{3DD2B5EA-9516-4E53-B927-7EA85195E25A}" destId="{039815A8-0D48-426A-ACCC-2C14FB8A485B}" srcOrd="0" destOrd="0" presId="urn:microsoft.com/office/officeart/2005/8/layout/hierarchy3"/>
    <dgm:cxn modelId="{30723DF7-55E4-4DCA-ADE6-E5CE93FF2C62}" type="presOf" srcId="{57422D77-6DE2-429B-BD1D-952B0FCF53D3}" destId="{7569A378-65AB-43B5-9671-6187CF1960F3}" srcOrd="0" destOrd="0" presId="urn:microsoft.com/office/officeart/2005/8/layout/hierarchy3"/>
    <dgm:cxn modelId="{1D1A50FA-5C42-470C-B712-6FEE0968C6EC}" type="presOf" srcId="{5B20A5B5-861F-4D1F-9079-2EB5CE28904E}" destId="{CECF1AAE-F077-4AAE-B364-46A232D78265}" srcOrd="0" destOrd="0" presId="urn:microsoft.com/office/officeart/2005/8/layout/hierarchy3"/>
    <dgm:cxn modelId="{42B71A91-B6EE-46F7-8E08-2CCDE94F48E3}" type="presParOf" srcId="{2A66E2C3-2F31-4C22-8B34-D941EFCCABC4}" destId="{69B52109-6871-4539-A0F7-AF6501D02A52}" srcOrd="0" destOrd="0" presId="urn:microsoft.com/office/officeart/2005/8/layout/hierarchy3"/>
    <dgm:cxn modelId="{AC643C55-E7B5-4518-AB4A-875111B438DF}" type="presParOf" srcId="{69B52109-6871-4539-A0F7-AF6501D02A52}" destId="{FC6F429E-806B-4D10-9785-344E20231133}" srcOrd="0" destOrd="0" presId="urn:microsoft.com/office/officeart/2005/8/layout/hierarchy3"/>
    <dgm:cxn modelId="{B78F5E0D-5501-4C38-9E0E-54477CB959EF}" type="presParOf" srcId="{FC6F429E-806B-4D10-9785-344E20231133}" destId="{B5CA78E4-5895-4351-967A-3B93966BBD33}" srcOrd="0" destOrd="0" presId="urn:microsoft.com/office/officeart/2005/8/layout/hierarchy3"/>
    <dgm:cxn modelId="{025F945F-5812-43A6-8805-01C645F4DBAE}" type="presParOf" srcId="{FC6F429E-806B-4D10-9785-344E20231133}" destId="{908E70B0-7C3D-412B-A093-F3B93B43B115}" srcOrd="1" destOrd="0" presId="urn:microsoft.com/office/officeart/2005/8/layout/hierarchy3"/>
    <dgm:cxn modelId="{8DB02CF0-504D-4B67-BCBB-3C162ECB1046}" type="presParOf" srcId="{69B52109-6871-4539-A0F7-AF6501D02A52}" destId="{BBAE9184-B638-4A4D-BE00-4D9E3583E28D}" srcOrd="1" destOrd="0" presId="urn:microsoft.com/office/officeart/2005/8/layout/hierarchy3"/>
    <dgm:cxn modelId="{6E152E87-E5F8-445A-A0C8-363DFB85A6FE}" type="presParOf" srcId="{BBAE9184-B638-4A4D-BE00-4D9E3583E28D}" destId="{F7B7C333-AA61-485D-A678-38F26240F17D}" srcOrd="0" destOrd="0" presId="urn:microsoft.com/office/officeart/2005/8/layout/hierarchy3"/>
    <dgm:cxn modelId="{31E77EB1-9AF9-4796-98CB-42CDEAC6ADF8}" type="presParOf" srcId="{BBAE9184-B638-4A4D-BE00-4D9E3583E28D}" destId="{87C311C4-B8AC-45BE-B6CE-3D779DCE2152}" srcOrd="1" destOrd="0" presId="urn:microsoft.com/office/officeart/2005/8/layout/hierarchy3"/>
    <dgm:cxn modelId="{1A41759E-A8F4-4509-ACB0-E8B39886439C}" type="presParOf" srcId="{BBAE9184-B638-4A4D-BE00-4D9E3583E28D}" destId="{7D81D705-E9F7-491E-BBF3-F740FF34417D}" srcOrd="2" destOrd="0" presId="urn:microsoft.com/office/officeart/2005/8/layout/hierarchy3"/>
    <dgm:cxn modelId="{0CFF5757-D1DB-46DA-892C-0BC2C03B246F}" type="presParOf" srcId="{BBAE9184-B638-4A4D-BE00-4D9E3583E28D}" destId="{039815A8-0D48-426A-ACCC-2C14FB8A485B}" srcOrd="3" destOrd="0" presId="urn:microsoft.com/office/officeart/2005/8/layout/hierarchy3"/>
    <dgm:cxn modelId="{FC8AB14E-8CBE-4F78-95B6-1B369BBDF6C8}" type="presParOf" srcId="{2A66E2C3-2F31-4C22-8B34-D941EFCCABC4}" destId="{C778E224-6E4B-4979-A297-F6AEE4586C73}" srcOrd="1" destOrd="0" presId="urn:microsoft.com/office/officeart/2005/8/layout/hierarchy3"/>
    <dgm:cxn modelId="{475E82E9-264B-4D04-BC32-42B01C24713D}" type="presParOf" srcId="{C778E224-6E4B-4979-A297-F6AEE4586C73}" destId="{CF15DC55-7734-41A2-858A-434FC38A892E}" srcOrd="0" destOrd="0" presId="urn:microsoft.com/office/officeart/2005/8/layout/hierarchy3"/>
    <dgm:cxn modelId="{0BD7C277-F501-4564-B7D2-ECEBF4450D57}" type="presParOf" srcId="{CF15DC55-7734-41A2-858A-434FC38A892E}" destId="{0F27ABEE-D33F-4DC9-B410-B58CD0BEAF6D}" srcOrd="0" destOrd="0" presId="urn:microsoft.com/office/officeart/2005/8/layout/hierarchy3"/>
    <dgm:cxn modelId="{34E7361C-336C-4E21-9224-711A17AE41DA}" type="presParOf" srcId="{CF15DC55-7734-41A2-858A-434FC38A892E}" destId="{FCDBA694-C1BA-4213-9CBE-0B45384073B8}" srcOrd="1" destOrd="0" presId="urn:microsoft.com/office/officeart/2005/8/layout/hierarchy3"/>
    <dgm:cxn modelId="{0F10F764-7815-4903-8EBE-6DF1B7F60E66}" type="presParOf" srcId="{C778E224-6E4B-4979-A297-F6AEE4586C73}" destId="{54920D19-A2F3-4A7E-9766-56A4F286FAA1}" srcOrd="1" destOrd="0" presId="urn:microsoft.com/office/officeart/2005/8/layout/hierarchy3"/>
    <dgm:cxn modelId="{211C0011-C455-473C-ACA4-F0E8860D0A36}" type="presParOf" srcId="{54920D19-A2F3-4A7E-9766-56A4F286FAA1}" destId="{4CECB45C-8109-471D-8980-B5624FCAEE5C}" srcOrd="0" destOrd="0" presId="urn:microsoft.com/office/officeart/2005/8/layout/hierarchy3"/>
    <dgm:cxn modelId="{2E992504-76C6-48EA-B550-8E06EE8DC3A8}" type="presParOf" srcId="{54920D19-A2F3-4A7E-9766-56A4F286FAA1}" destId="{1E146745-6D64-45D9-AA56-56E66CFD0FD9}" srcOrd="1" destOrd="0" presId="urn:microsoft.com/office/officeart/2005/8/layout/hierarchy3"/>
    <dgm:cxn modelId="{0FB853AD-63D8-4557-878F-80294AD5C596}" type="presParOf" srcId="{54920D19-A2F3-4A7E-9766-56A4F286FAA1}" destId="{CECF1AAE-F077-4AAE-B364-46A232D78265}" srcOrd="2" destOrd="0" presId="urn:microsoft.com/office/officeart/2005/8/layout/hierarchy3"/>
    <dgm:cxn modelId="{F2AA6DAC-540D-4957-939C-70E8E227BEF4}" type="presParOf" srcId="{54920D19-A2F3-4A7E-9766-56A4F286FAA1}" destId="{7569A378-65AB-43B5-9671-6187CF1960F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A78E4-5895-4351-967A-3B93966BBD33}">
      <dsp:nvSpPr>
        <dsp:cNvPr id="0" name=""/>
        <dsp:cNvSpPr/>
      </dsp:nvSpPr>
      <dsp:spPr>
        <a:xfrm>
          <a:off x="871735"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M1 money supply</a:t>
          </a:r>
        </a:p>
      </dsp:txBody>
      <dsp:txXfrm>
        <a:off x="903385" y="32634"/>
        <a:ext cx="2097895" cy="1017297"/>
      </dsp:txXfrm>
    </dsp:sp>
    <dsp:sp modelId="{F7B7C333-AA61-485D-A678-38F26240F17D}">
      <dsp:nvSpPr>
        <dsp:cNvPr id="0" name=""/>
        <dsp:cNvSpPr/>
      </dsp:nvSpPr>
      <dsp:spPr>
        <a:xfrm>
          <a:off x="1087855"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87C311C4-B8AC-45BE-B6CE-3D779DCE2152}">
      <dsp:nvSpPr>
        <dsp:cNvPr id="0" name=""/>
        <dsp:cNvSpPr/>
      </dsp:nvSpPr>
      <dsp:spPr>
        <a:xfrm>
          <a:off x="1303974"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very liquid in nature</a:t>
          </a:r>
        </a:p>
      </dsp:txBody>
      <dsp:txXfrm>
        <a:off x="1335624" y="1383381"/>
        <a:ext cx="1665656" cy="1017297"/>
      </dsp:txXfrm>
    </dsp:sp>
    <dsp:sp modelId="{7D81D705-E9F7-491E-BBF3-F740FF34417D}">
      <dsp:nvSpPr>
        <dsp:cNvPr id="0" name=""/>
        <dsp:cNvSpPr/>
      </dsp:nvSpPr>
      <dsp:spPr>
        <a:xfrm>
          <a:off x="1087855"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039815A8-0D48-426A-ACCC-2C14FB8A485B}">
      <dsp:nvSpPr>
        <dsp:cNvPr id="0" name=""/>
        <dsp:cNvSpPr/>
      </dsp:nvSpPr>
      <dsp:spPr>
        <a:xfrm>
          <a:off x="1303974"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Cash, checkable (demand) deposits, and traveler’s checks</a:t>
          </a:r>
        </a:p>
      </dsp:txBody>
      <dsp:txXfrm>
        <a:off x="1335624" y="2734128"/>
        <a:ext cx="1665656" cy="1017297"/>
      </dsp:txXfrm>
    </dsp:sp>
    <dsp:sp modelId="{0F27ABEE-D33F-4DC9-B410-B58CD0BEAF6D}">
      <dsp:nvSpPr>
        <dsp:cNvPr id="0" name=""/>
        <dsp:cNvSpPr/>
      </dsp:nvSpPr>
      <dsp:spPr>
        <a:xfrm>
          <a:off x="3573229"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M2 money supply</a:t>
          </a:r>
        </a:p>
      </dsp:txBody>
      <dsp:txXfrm>
        <a:off x="3604879" y="32634"/>
        <a:ext cx="2097895" cy="1017297"/>
      </dsp:txXfrm>
    </dsp:sp>
    <dsp:sp modelId="{4CECB45C-8109-471D-8980-B5624FCAEE5C}">
      <dsp:nvSpPr>
        <dsp:cNvPr id="0" name=""/>
        <dsp:cNvSpPr/>
      </dsp:nvSpPr>
      <dsp:spPr>
        <a:xfrm>
          <a:off x="3789349"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1E146745-6D64-45D9-AA56-56E66CFD0FD9}">
      <dsp:nvSpPr>
        <dsp:cNvPr id="0" name=""/>
        <dsp:cNvSpPr/>
      </dsp:nvSpPr>
      <dsp:spPr>
        <a:xfrm>
          <a:off x="4005468"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less liquid in nature</a:t>
          </a:r>
        </a:p>
      </dsp:txBody>
      <dsp:txXfrm>
        <a:off x="4037118" y="1383381"/>
        <a:ext cx="1665656" cy="1017297"/>
      </dsp:txXfrm>
    </dsp:sp>
    <dsp:sp modelId="{CECF1AAE-F077-4AAE-B364-46A232D78265}">
      <dsp:nvSpPr>
        <dsp:cNvPr id="0" name=""/>
        <dsp:cNvSpPr/>
      </dsp:nvSpPr>
      <dsp:spPr>
        <a:xfrm>
          <a:off x="3789349"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7569A378-65AB-43B5-9671-6187CF1960F3}">
      <dsp:nvSpPr>
        <dsp:cNvPr id="0" name=""/>
        <dsp:cNvSpPr/>
      </dsp:nvSpPr>
      <dsp:spPr>
        <a:xfrm>
          <a:off x="4005468"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M1 plus savings and time deposits, certificates of deposits, and money market funds</a:t>
          </a:r>
        </a:p>
      </dsp:txBody>
      <dsp:txXfrm>
        <a:off x="4037118" y="2734128"/>
        <a:ext cx="1665656" cy="10172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14</a:t>
            </a:fld>
            <a:endParaRPr lang="en-US"/>
          </a:p>
        </p:txBody>
      </p:sp>
    </p:spTree>
    <p:extLst>
      <p:ext uri="{BB962C8B-B14F-4D97-AF65-F5344CB8AC3E}">
        <p14:creationId xmlns:p14="http://schemas.microsoft.com/office/powerpoint/2010/main" val="294830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15</a:t>
            </a:fld>
            <a:endParaRPr lang="en-US"/>
          </a:p>
        </p:txBody>
      </p:sp>
    </p:spTree>
    <p:extLst>
      <p:ext uri="{BB962C8B-B14F-4D97-AF65-F5344CB8AC3E}">
        <p14:creationId xmlns:p14="http://schemas.microsoft.com/office/powerpoint/2010/main" val="307415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16</a:t>
            </a:fld>
            <a:endParaRPr lang="en-US"/>
          </a:p>
        </p:txBody>
      </p:sp>
    </p:spTree>
    <p:extLst>
      <p:ext uri="{BB962C8B-B14F-4D97-AF65-F5344CB8AC3E}">
        <p14:creationId xmlns:p14="http://schemas.microsoft.com/office/powerpoint/2010/main" val="1465443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17</a:t>
            </a:fld>
            <a:endParaRPr lang="en-US"/>
          </a:p>
        </p:txBody>
      </p:sp>
    </p:spTree>
    <p:extLst>
      <p:ext uri="{BB962C8B-B14F-4D97-AF65-F5344CB8AC3E}">
        <p14:creationId xmlns:p14="http://schemas.microsoft.com/office/powerpoint/2010/main" val="246006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18</a:t>
            </a:fld>
            <a:endParaRPr lang="en-US"/>
          </a:p>
        </p:txBody>
      </p:sp>
    </p:spTree>
    <p:extLst>
      <p:ext uri="{BB962C8B-B14F-4D97-AF65-F5344CB8AC3E}">
        <p14:creationId xmlns:p14="http://schemas.microsoft.com/office/powerpoint/2010/main" val="132019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19</a:t>
            </a:fld>
            <a:endParaRPr lang="en-US"/>
          </a:p>
        </p:txBody>
      </p:sp>
    </p:spTree>
    <p:extLst>
      <p:ext uri="{BB962C8B-B14F-4D97-AF65-F5344CB8AC3E}">
        <p14:creationId xmlns:p14="http://schemas.microsoft.com/office/powerpoint/2010/main" val="373484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20</a:t>
            </a:fld>
            <a:endParaRPr lang="en-US"/>
          </a:p>
        </p:txBody>
      </p:sp>
    </p:spTree>
    <p:extLst>
      <p:ext uri="{BB962C8B-B14F-4D97-AF65-F5344CB8AC3E}">
        <p14:creationId xmlns:p14="http://schemas.microsoft.com/office/powerpoint/2010/main" val="215753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21</a:t>
            </a:fld>
            <a:endParaRPr lang="en-US"/>
          </a:p>
        </p:txBody>
      </p:sp>
    </p:spTree>
    <p:extLst>
      <p:ext uri="{BB962C8B-B14F-4D97-AF65-F5344CB8AC3E}">
        <p14:creationId xmlns:p14="http://schemas.microsoft.com/office/powerpoint/2010/main" val="207601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83002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26</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27</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32</a:t>
            </a:fld>
            <a:endParaRPr lang="en-US"/>
          </a:p>
        </p:txBody>
      </p:sp>
    </p:spTree>
    <p:extLst>
      <p:ext uri="{BB962C8B-B14F-4D97-AF65-F5344CB8AC3E}">
        <p14:creationId xmlns:p14="http://schemas.microsoft.com/office/powerpoint/2010/main" val="35852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33</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3797984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34</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35</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39</a:t>
            </a:fld>
            <a:endParaRPr lang="en-US"/>
          </a:p>
        </p:txBody>
      </p:sp>
    </p:spTree>
    <p:extLst>
      <p:ext uri="{BB962C8B-B14F-4D97-AF65-F5344CB8AC3E}">
        <p14:creationId xmlns:p14="http://schemas.microsoft.com/office/powerpoint/2010/main" val="2891390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40</a:t>
            </a:fld>
            <a:endParaRPr lang="en-US"/>
          </a:p>
        </p:txBody>
      </p:sp>
    </p:spTree>
    <p:extLst>
      <p:ext uri="{BB962C8B-B14F-4D97-AF65-F5344CB8AC3E}">
        <p14:creationId xmlns:p14="http://schemas.microsoft.com/office/powerpoint/2010/main" val="444300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41</a:t>
            </a:fld>
            <a:endParaRPr lang="en-US"/>
          </a:p>
        </p:txBody>
      </p:sp>
    </p:spTree>
    <p:extLst>
      <p:ext uri="{BB962C8B-B14F-4D97-AF65-F5344CB8AC3E}">
        <p14:creationId xmlns:p14="http://schemas.microsoft.com/office/powerpoint/2010/main" val="5379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42</a:t>
            </a:fld>
            <a:endParaRPr lang="en-US"/>
          </a:p>
        </p:txBody>
      </p:sp>
    </p:spTree>
    <p:extLst>
      <p:ext uri="{BB962C8B-B14F-4D97-AF65-F5344CB8AC3E}">
        <p14:creationId xmlns:p14="http://schemas.microsoft.com/office/powerpoint/2010/main" val="216323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43</a:t>
            </a:fld>
            <a:endParaRPr lang="en-US"/>
          </a:p>
        </p:txBody>
      </p:sp>
    </p:spTree>
    <p:extLst>
      <p:ext uri="{BB962C8B-B14F-4D97-AF65-F5344CB8AC3E}">
        <p14:creationId xmlns:p14="http://schemas.microsoft.com/office/powerpoint/2010/main" val="901674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44</a:t>
            </a:fld>
            <a:endParaRPr lang="en-US"/>
          </a:p>
        </p:txBody>
      </p:sp>
    </p:spTree>
    <p:extLst>
      <p:ext uri="{BB962C8B-B14F-4D97-AF65-F5344CB8AC3E}">
        <p14:creationId xmlns:p14="http://schemas.microsoft.com/office/powerpoint/2010/main" val="5142715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45</a:t>
            </a:fld>
            <a:endParaRPr lang="en-US"/>
          </a:p>
        </p:txBody>
      </p:sp>
    </p:spTree>
    <p:extLst>
      <p:ext uri="{BB962C8B-B14F-4D97-AF65-F5344CB8AC3E}">
        <p14:creationId xmlns:p14="http://schemas.microsoft.com/office/powerpoint/2010/main" val="150856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194071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46</a:t>
            </a:fld>
            <a:endParaRPr lang="en-US"/>
          </a:p>
        </p:txBody>
      </p:sp>
    </p:spTree>
    <p:extLst>
      <p:ext uri="{BB962C8B-B14F-4D97-AF65-F5344CB8AC3E}">
        <p14:creationId xmlns:p14="http://schemas.microsoft.com/office/powerpoint/2010/main" val="366599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5.wmf"/><Relationship Id="rId4"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15.wmf"/><Relationship Id="rId4" Type="http://schemas.openxmlformats.org/officeDocument/2006/relationships/oleObject" Target="../embeddings/oleObject2.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6.jpeg"/><Relationship Id="rId5" Type="http://schemas.openxmlformats.org/officeDocument/2006/relationships/image" Target="../media/image15.wmf"/><Relationship Id="rId4" Type="http://schemas.openxmlformats.org/officeDocument/2006/relationships/oleObject" Target="../embeddings/oleObject3.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7.png"/><Relationship Id="rId5" Type="http://schemas.openxmlformats.org/officeDocument/2006/relationships/image" Target="../media/image15.wmf"/><Relationship Id="rId4" Type="http://schemas.openxmlformats.org/officeDocument/2006/relationships/oleObject" Target="../embeddings/oleObject4.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15.wmf"/><Relationship Id="rId4" Type="http://schemas.openxmlformats.org/officeDocument/2006/relationships/oleObject" Target="../embeddings/oleObject5.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5.wmf"/><Relationship Id="rId4" Type="http://schemas.openxmlformats.org/officeDocument/2006/relationships/oleObject" Target="../embeddings/oleObject6.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Defining Money by Its Functions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C8D2593-99ED-42A6-BACA-F19E0687DC20}"/>
              </a:ext>
            </a:extLst>
          </p:cNvPr>
          <p:cNvSpPr txBox="1"/>
          <p:nvPr/>
        </p:nvSpPr>
        <p:spPr>
          <a:xfrm>
            <a:off x="6775049" y="4069647"/>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49946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Money is what people in a society regularly use when purchasing or selling goods and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money was not available, people would have to barter with each other, meaning that each person would need to identify others with whom they have a double coincidence of wants: a specific good or service that the other desires.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Money serves several functions: a medium of exchange, a unit of account, a store of value, and a standard of deferred payment.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Commodity money is an item that is used as money but also has value for other uses.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Fiat money has no intrinsic value but is declared by a government to be a country's legal tender.</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9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Measuring Money: Currency, M1, and M2 </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40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Liquidity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Rather than trying to state a single way of measuring money, economists offer broader definitions of money based on liquidity.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Liquidity</a:t>
              </a:r>
              <a:r>
                <a:rPr lang="en-US" sz="2000" dirty="0">
                  <a:solidFill>
                    <a:schemeClr val="bg1"/>
                  </a:solidFill>
                </a:rPr>
                <a:t> refers to how quickly you can use a financial asset to buy a good or service.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The Federal Reserve Bank, which is the central bank of the United States, is a bank regulator that is responsible for monetary policy and defines money according to its liquidity. There are two definitions of money: </a:t>
              </a:r>
              <a:r>
                <a:rPr lang="en-US" sz="2000" b="1" dirty="0">
                  <a:solidFill>
                    <a:schemeClr val="bg1"/>
                  </a:solidFill>
                </a:rPr>
                <a:t>M1 money supply</a:t>
              </a:r>
              <a:r>
                <a:rPr lang="en-US" sz="2000" dirty="0">
                  <a:solidFill>
                    <a:schemeClr val="bg1"/>
                  </a:solidFill>
                </a:rPr>
                <a:t> and </a:t>
              </a:r>
              <a:r>
                <a:rPr lang="en-US" sz="2000" b="1" dirty="0">
                  <a:solidFill>
                    <a:schemeClr val="bg1"/>
                  </a:solidFill>
                </a:rPr>
                <a:t>M2 money supply</a:t>
              </a:r>
              <a:r>
                <a:rPr lang="en-US" sz="2000" dirty="0">
                  <a:solidFill>
                    <a:schemeClr val="bg1"/>
                  </a:solidFill>
                </a:rPr>
                <a:t>.</a:t>
              </a:r>
            </a:p>
          </p:txBody>
        </p:sp>
      </p:grpSp>
      <p:graphicFrame>
        <p:nvGraphicFramePr>
          <p:cNvPr id="3" name="Diagram 2">
            <a:extLst>
              <a:ext uri="{FF2B5EF4-FFF2-40B4-BE49-F238E27FC236}">
                <a16:creationId xmlns:a16="http://schemas.microsoft.com/office/drawing/2014/main" id="{1DBF87E7-6864-49F8-8659-ECCBB7BBF53A}"/>
              </a:ext>
            </a:extLst>
          </p:cNvPr>
          <p:cNvGraphicFramePr/>
          <p:nvPr/>
        </p:nvGraphicFramePr>
        <p:xfrm>
          <a:off x="2792919" y="2887013"/>
          <a:ext cx="6606161" cy="3784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77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M1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M1 money supply includes </a:t>
              </a:r>
              <a:r>
                <a:rPr lang="en-US" sz="2000" b="1" dirty="0">
                  <a:solidFill>
                    <a:schemeClr val="bg1"/>
                  </a:solidFill>
                </a:rPr>
                <a:t>coins and currency in circulation</a:t>
              </a:r>
              <a:r>
                <a:rPr lang="en-US" sz="2000" dirty="0">
                  <a:solidFill>
                    <a:schemeClr val="bg1"/>
                  </a:solidFill>
                </a:rPr>
                <a:t>: coins and bills that circulate in an economy that the U.S. Treasury does not hold at the Federal Reserve Bank or in vaults.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Closely related to currency are </a:t>
              </a:r>
              <a:r>
                <a:rPr lang="en-US" sz="2000" b="1" dirty="0">
                  <a:solidFill>
                    <a:schemeClr val="bg1"/>
                  </a:solidFill>
                </a:rPr>
                <a:t>checkable deposits </a:t>
              </a:r>
              <a:r>
                <a:rPr lang="en-US" sz="2000" dirty="0">
                  <a:solidFill>
                    <a:schemeClr val="bg1"/>
                  </a:solidFill>
                </a:rPr>
                <a:t>(also known as demand deposits), which are the amounts held in checking accounts.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these items comprise the definition of money known as M1, which the Federal Reserve System measures daily.</a:t>
              </a:r>
            </a:p>
          </p:txBody>
        </p:sp>
      </p:grpSp>
    </p:spTree>
    <p:extLst>
      <p:ext uri="{BB962C8B-B14F-4D97-AF65-F5344CB8AC3E}">
        <p14:creationId xmlns:p14="http://schemas.microsoft.com/office/powerpoint/2010/main" val="423958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M2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is a broader definition of money; it includes everything in M1 as well as other types of deposits.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includes </a:t>
              </a:r>
              <a:r>
                <a:rPr lang="en-US" sz="2000" b="1" dirty="0">
                  <a:solidFill>
                    <a:schemeClr val="bg1"/>
                  </a:solidFill>
                </a:rPr>
                <a:t>savings deposits </a:t>
              </a:r>
              <a:r>
                <a:rPr lang="en-US" sz="2000" dirty="0">
                  <a:solidFill>
                    <a:schemeClr val="bg1"/>
                  </a:solidFill>
                </a:rPr>
                <a:t>in banks.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financial institutions offer a chance to invest in </a:t>
              </a:r>
              <a:r>
                <a:rPr lang="en-US" sz="2000" b="1" dirty="0">
                  <a:solidFill>
                    <a:schemeClr val="bg1"/>
                  </a:solidFill>
                </a:rPr>
                <a:t>money market funds</a:t>
              </a:r>
              <a:r>
                <a:rPr lang="en-US" sz="2000" dirty="0">
                  <a:solidFill>
                    <a:schemeClr val="bg1"/>
                  </a:solidFill>
                </a:rPr>
                <a:t>, where they pool the deposits of investors and safely invest them.</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ingredient of M2 are the relatively small certificates of deposit (CDs) or </a:t>
              </a:r>
              <a:r>
                <a:rPr lang="en-US" sz="2000" b="1" dirty="0">
                  <a:solidFill>
                    <a:schemeClr val="bg1"/>
                  </a:solidFill>
                </a:rPr>
                <a:t>time deposits</a:t>
              </a:r>
              <a:r>
                <a:rPr lang="en-US" sz="2000" dirty="0">
                  <a:solidFill>
                    <a:schemeClr val="bg1"/>
                  </a:solidFill>
                </a:rPr>
                <a:t>, which are accounts that the depositor has committed to leaving in the bank for a certain period of time.</a:t>
              </a:r>
            </a:p>
          </p:txBody>
        </p:sp>
      </p:grpSp>
    </p:spTree>
    <p:extLst>
      <p:ext uri="{BB962C8B-B14F-4D97-AF65-F5344CB8AC3E}">
        <p14:creationId xmlns:p14="http://schemas.microsoft.com/office/powerpoint/2010/main" val="39831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41227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separating M1 and M2 can become a little blurry.</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 businesses will not accept personal checks for large amounts but will accept traveler's checks or cash.</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banking practices and technology have made the savings accounts in M2 more similar to the checking accounts in M1.</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806935"/>
            <a:chOff x="538240" y="1736761"/>
            <a:chExt cx="8062837"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with many other economic terms and statistics, the important point is to know the strengths and limitations of the various definitions.</a:t>
              </a:r>
            </a:p>
          </p:txBody>
        </p:sp>
      </p:grpSp>
      <p:sp>
        <p:nvSpPr>
          <p:cNvPr id="18" name="TextBox 17">
            <a:extLst>
              <a:ext uri="{FF2B5EF4-FFF2-40B4-BE49-F238E27FC236}">
                <a16:creationId xmlns:a16="http://schemas.microsoft.com/office/drawing/2014/main" id="{2E4DEAAC-259E-49D3-9E08-2FEFAFC0BD6C}"/>
              </a:ext>
            </a:extLst>
          </p:cNvPr>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Tree>
    <p:extLst>
      <p:ext uri="{BB962C8B-B14F-4D97-AF65-F5344CB8AC3E}">
        <p14:creationId xmlns:p14="http://schemas.microsoft.com/office/powerpoint/2010/main" val="200346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debit card</a:t>
              </a:r>
              <a:r>
                <a:rPr lang="en-US" sz="2000" dirty="0">
                  <a:solidFill>
                    <a:schemeClr val="bg1"/>
                  </a:solidFill>
                </a:rPr>
                <a:t>, like a check, is an instruction to the user's bank to transfer money directly and immediately from your bank account to the seller.</a:t>
              </a:r>
            </a:p>
          </p:txBody>
        </p:sp>
      </p:grpSp>
      <p:grpSp>
        <p:nvGrpSpPr>
          <p:cNvPr id="20" name="Group 19"/>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you can make a purchase with a </a:t>
              </a:r>
              <a:r>
                <a:rPr lang="en-US" sz="2000" b="1" dirty="0">
                  <a:solidFill>
                    <a:schemeClr val="bg1"/>
                  </a:solidFill>
                </a:rPr>
                <a:t>credit card</a:t>
              </a:r>
              <a:r>
                <a:rPr lang="en-US" sz="2000" dirty="0">
                  <a:solidFill>
                    <a:schemeClr val="bg1"/>
                  </a:solidFill>
                </a:rPr>
                <a:t>, the financial institution does not consider it money but rather a short-term loan from the credit card company to you.</a:t>
              </a:r>
            </a:p>
          </p:txBody>
        </p:sp>
      </p:grpSp>
      <p:grpSp>
        <p:nvGrpSpPr>
          <p:cNvPr id="23" name="Group 22"/>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a:t>
              </a:r>
              <a:r>
                <a:rPr lang="en-US" sz="2000" b="1" dirty="0">
                  <a:solidFill>
                    <a:schemeClr val="bg1"/>
                  </a:solidFill>
                </a:rPr>
                <a:t>smart card</a:t>
              </a:r>
              <a:r>
                <a:rPr lang="en-US" sz="2000" dirty="0">
                  <a:solidFill>
                    <a:schemeClr val="bg1"/>
                  </a:solidFill>
                </a:rPr>
                <a:t>, you can store a certain value of money on a card and then use the card to make purchases.</a:t>
              </a:r>
            </a:p>
          </p:txBody>
        </p:sp>
      </p:grpSp>
    </p:spTree>
    <p:extLst>
      <p:ext uri="{BB962C8B-B14F-4D97-AF65-F5344CB8AC3E}">
        <p14:creationId xmlns:p14="http://schemas.microsoft.com/office/powerpoint/2010/main" val="3519293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Defining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not an end in itself, as you cannot eat dollar bills or wear your bank account.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the usefulness of money is in exchanging it for goods or services.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what people regularly use when purchasing or selling goods and services; thus, both buyers and sellers must widely accept money.</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algn="ctr"/>
              <a:r>
                <a:rPr lang="en-US" sz="2000" dirty="0">
                  <a:solidFill>
                    <a:schemeClr val="bg1"/>
                  </a:solidFill>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46901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Suppose that you receive a $100 Amazon gift card. Does this represent a $100 increase in the M1 money supply? Explain your answer.</a:t>
              </a:r>
            </a:p>
            <a:p>
              <a:pPr algn="ctr"/>
              <a:endParaRPr lang="en-US" sz="2000" dirty="0">
                <a:solidFill>
                  <a:schemeClr val="bg1"/>
                </a:solidFill>
              </a:endParaRPr>
            </a:p>
            <a:p>
              <a:pPr algn="ctr"/>
              <a:r>
                <a:rPr lang="en-US" sz="2000" i="1" dirty="0">
                  <a:solidFill>
                    <a:schemeClr val="bg1"/>
                  </a:solidFill>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algn="ctr"/>
              <a:endParaRPr lang="en-US" sz="2000" dirty="0">
                <a:solidFill>
                  <a:schemeClr val="bg1"/>
                </a:solidFill>
              </a:endParaRPr>
            </a:p>
          </p:txBody>
        </p:sp>
      </p:grpSp>
    </p:spTree>
    <p:extLst>
      <p:ext uri="{BB962C8B-B14F-4D97-AF65-F5344CB8AC3E}">
        <p14:creationId xmlns:p14="http://schemas.microsoft.com/office/powerpoint/2010/main" val="1209260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630427"/>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a:solidFill>
                <a:schemeClr val="bg1"/>
              </a:solidFill>
            </a:endParaRPr>
          </a:p>
          <a:p>
            <a:pPr marL="342900" indent="-342900">
              <a:buFont typeface="Arial" panose="020B0604020202020204" pitchFamily="34" charset="0"/>
              <a:buChar char="•"/>
            </a:pPr>
            <a:r>
              <a:rPr lang="en-US" sz="2000">
                <a:solidFill>
                  <a:schemeClr val="bg1"/>
                </a:solidFill>
              </a:rPr>
              <a:t>M1 </a:t>
            </a:r>
            <a:r>
              <a:rPr lang="en-US" sz="2000" dirty="0">
                <a:solidFill>
                  <a:schemeClr val="bg1"/>
                </a:solidFill>
              </a:rPr>
              <a:t>includes currency in circulation and money in checking accounts accessible by checks and debit and credit cards.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M2 includes all of M1, plus savings deposits, time deposits, and money market funds.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Federal Reserve System is responsible for tracking the amounts of M1 and M2 and releasing information frequently.</a:t>
            </a:r>
          </a:p>
          <a:p>
            <a:br>
              <a:rPr lang="en-US" sz="2000" dirty="0"/>
            </a:br>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The Role of Banks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8598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 to Banks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Banks as Financial Intermediaries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sp>
        <p:nvSpPr>
          <p:cNvPr id="5" name="Arrow: Right 4">
            <a:extLst>
              <a:ext uri="{FF2B5EF4-FFF2-40B4-BE49-F238E27FC236}">
                <a16:creationId xmlns:a16="http://schemas.microsoft.com/office/drawing/2014/main" id="{64564DD3-6363-4F98-BB74-4952CF98EFC0}"/>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11" name="Group 10"/>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grpSp>
        <p:nvGrpSpPr>
          <p:cNvPr id="23" name="Group 22"/>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spTree>
    <p:extLst>
      <p:ext uri="{BB962C8B-B14F-4D97-AF65-F5344CB8AC3E}">
        <p14:creationId xmlns:p14="http://schemas.microsoft.com/office/powerpoint/2010/main" val="1526628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 of a Bank 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3756399"/>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graphicFrame>
        <p:nvGraphicFramePr>
          <p:cNvPr id="5" name="Table 5">
            <a:extLst>
              <a:ext uri="{FF2B5EF4-FFF2-40B4-BE49-F238E27FC236}">
                <a16:creationId xmlns:a16="http://schemas.microsoft.com/office/drawing/2014/main" id="{E4CAE441-1110-B047-9DB0-4B339F05D84B}"/>
              </a:ext>
            </a:extLst>
          </p:cNvPr>
          <p:cNvGraphicFramePr>
            <a:graphicFrameLocks noGrp="1"/>
          </p:cNvGraphicFramePr>
          <p:nvPr/>
        </p:nvGraphicFramePr>
        <p:xfrm>
          <a:off x="2031999" y="1808692"/>
          <a:ext cx="8128000" cy="148336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449352067"/>
                    </a:ext>
                  </a:extLst>
                </a:gridCol>
                <a:gridCol w="4064000">
                  <a:extLst>
                    <a:ext uri="{9D8B030D-6E8A-4147-A177-3AD203B41FA5}">
                      <a16:colId xmlns:a16="http://schemas.microsoft.com/office/drawing/2014/main" val="2600229129"/>
                    </a:ext>
                  </a:extLst>
                </a:gridCol>
              </a:tblGrid>
              <a:tr h="370840">
                <a:tc>
                  <a:txBody>
                    <a:bodyPr/>
                    <a:lstStyle/>
                    <a:p>
                      <a:pPr algn="ctr"/>
                      <a:r>
                        <a:rPr lang="en-US" dirty="0">
                          <a:solidFill>
                            <a:schemeClr val="bg1"/>
                          </a:solidFill>
                        </a:rPr>
                        <a:t>Assets</a:t>
                      </a: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dirty="0">
                          <a:solidFill>
                            <a:schemeClr val="bg1"/>
                          </a:solidFill>
                        </a:rPr>
                        <a:t>Liabilities + Net Worth</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04816906"/>
                  </a:ext>
                </a:extLst>
              </a:tr>
              <a:tr h="370840">
                <a:tc>
                  <a:txBody>
                    <a:bodyPr/>
                    <a:lstStyle/>
                    <a:p>
                      <a:pPr algn="l"/>
                      <a:r>
                        <a:rPr lang="en-US" dirty="0">
                          <a:solidFill>
                            <a:schemeClr val="bg1"/>
                          </a:solidFill>
                        </a:rPr>
                        <a:t>Loans                                            $5 million</a:t>
                      </a:r>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r>
                        <a:rPr lang="en-US" dirty="0">
                          <a:solidFill>
                            <a:schemeClr val="bg1"/>
                          </a:solidFill>
                        </a:rPr>
                        <a:t>Deposits                                      $10 million</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41992394"/>
                  </a:ext>
                </a:extLst>
              </a:tr>
              <a:tr h="370840">
                <a:tc>
                  <a:txBody>
                    <a:bodyPr/>
                    <a:lstStyle/>
                    <a:p>
                      <a:r>
                        <a:rPr lang="en-US" dirty="0">
                          <a:solidFill>
                            <a:schemeClr val="bg1"/>
                          </a:solidFill>
                        </a:rPr>
                        <a:t>U.S. government bonds             $4 million</a:t>
                      </a:r>
                    </a:p>
                  </a:txBody>
                  <a:tcPr>
                    <a:lnR w="12700" cap="flat" cmpd="sng" algn="ctr">
                      <a:solidFill>
                        <a:schemeClr val="bg1"/>
                      </a:solidFill>
                      <a:prstDash val="solid"/>
                      <a:round/>
                      <a:headEnd type="none" w="med" len="med"/>
                      <a:tailEnd type="none" w="med" len="med"/>
                    </a:lnR>
                  </a:tcPr>
                </a:tc>
                <a:tc>
                  <a:txBody>
                    <a:bodyPr/>
                    <a:lstStyle/>
                    <a:p>
                      <a:endParaRPr lang="en-US" dirty="0">
                        <a:solidFill>
                          <a:schemeClr val="bg1"/>
                        </a:solidFill>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5561284"/>
                  </a:ext>
                </a:extLst>
              </a:tr>
              <a:tr h="370840">
                <a:tc>
                  <a:txBody>
                    <a:bodyPr/>
                    <a:lstStyle/>
                    <a:p>
                      <a:r>
                        <a:rPr lang="en-US" dirty="0">
                          <a:solidFill>
                            <a:schemeClr val="bg1"/>
                          </a:solidFill>
                        </a:rPr>
                        <a:t>Reserves                                      $2 million</a:t>
                      </a:r>
                    </a:p>
                  </a:txBody>
                  <a:tcPr>
                    <a:lnR w="12700" cap="flat" cmpd="sng" algn="ctr">
                      <a:solidFill>
                        <a:schemeClr val="bg1"/>
                      </a:solidFill>
                      <a:prstDash val="solid"/>
                      <a:round/>
                      <a:headEnd type="none" w="med" len="med"/>
                      <a:tailEnd type="none" w="med" len="med"/>
                    </a:lnR>
                  </a:tcPr>
                </a:tc>
                <a:tc>
                  <a:txBody>
                    <a:bodyPr/>
                    <a:lstStyle/>
                    <a:p>
                      <a:r>
                        <a:rPr lang="en-US" dirty="0">
                          <a:solidFill>
                            <a:schemeClr val="bg1"/>
                          </a:solidFill>
                        </a:rPr>
                        <a:t>Net worth                                     $1 million</a:t>
                      </a: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00279580"/>
                  </a:ext>
                </a:extLst>
              </a:tr>
            </a:tbl>
          </a:graphicData>
        </a:graphic>
      </p:graphicFrame>
    </p:spTree>
    <p:extLst>
      <p:ext uri="{BB962C8B-B14F-4D97-AF65-F5344CB8AC3E}">
        <p14:creationId xmlns:p14="http://schemas.microsoft.com/office/powerpoint/2010/main" val="930689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Take a few minutes to reflect on what money is to you. What role does it play in your life? How does it impact your daily decisions? To what extent do you prioritize money compared to other values, like time and friendship?</a:t>
              </a:r>
            </a:p>
            <a:p>
              <a:pPr algn="ctr"/>
              <a:endParaRPr lang="en-US" sz="2000" dirty="0">
                <a:solidFill>
                  <a:schemeClr val="bg1"/>
                </a:solidFill>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71354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Banks Go Bankrupt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Can Banks Protect Themselves?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How Banks Create Money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809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algn="ctr"/>
              <a:r>
                <a:rPr lang="en-US" sz="2000" dirty="0">
                  <a:solidFill>
                    <a:schemeClr val="bg1"/>
                  </a:solidFill>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457200" indent="-457200">
              <a:buFont typeface="+mj-lt"/>
              <a:buAutoNum type="arabicPeriod"/>
            </a:pPr>
            <a:r>
              <a:rPr lang="en-US" sz="2000" dirty="0">
                <a:solidFill>
                  <a:schemeClr val="bg1"/>
                </a:solidFill>
              </a:rPr>
              <a:t>Singleton Bank has $10 million in deposits and no loans, so all $10 million is in reserves.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Federal Reserve has a reserve requirement of 10%, so Singleton must keep $1 million in reserves and can loan the rest (to earn interest payments).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Singleton loans $9 million to Rico’s Auto Supply, so the bank now has $10 million in deposits, $1 million in reserves, and $9 million in loans (the loan is an asset because it will generate interest income).</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Rico deposits the loan into an account at First National Bank, whose deposits and reserves now rise by $9 million.</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3042198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Barter and the Double Coincidence of Wants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Barter</a:t>
              </a:r>
              <a:r>
                <a:rPr lang="en-US" sz="2000" dirty="0">
                  <a:solidFill>
                    <a:schemeClr val="bg1"/>
                  </a:solidFill>
                </a:rPr>
                <a:t>—trading one good or service for another—is highly inefficient in a modern, advanced economy.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an economy without money, an exchange between two people must involve a </a:t>
              </a:r>
              <a:r>
                <a:rPr lang="en-US" sz="2000" b="1" dirty="0">
                  <a:solidFill>
                    <a:schemeClr val="bg1"/>
                  </a:solidFill>
                </a:rPr>
                <a:t>double coincidence of wants</a:t>
              </a:r>
              <a:r>
                <a:rPr lang="en-US" sz="2000" dirty="0">
                  <a:solidFill>
                    <a:schemeClr val="bg1"/>
                  </a:solidFill>
                </a:rPr>
                <a:t>: a situation in which two people each want some good or service that the other person can provide.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barter system does not allow participants to easily enter into future contracts for purchasing many goods and services.</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28260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Making loans that are deposited into a demand deposit account increases the M1 money supply.</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supply is now $19 million: $10 million in deposits in Singleton Bank and $9 million in deposits at First National.</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example so far, bank lending has expanded the money supply by $9 million.</a:t>
              </a:r>
            </a:p>
          </p:txBody>
        </p:sp>
      </p:grpSp>
    </p:spTree>
    <p:extLst>
      <p:ext uri="{BB962C8B-B14F-4D97-AF65-F5344CB8AC3E}">
        <p14:creationId xmlns:p14="http://schemas.microsoft.com/office/powerpoint/2010/main" val="4267213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Money Multiplier and a Multibank System</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911085" y="1378489"/>
            <a:ext cx="10369827" cy="48463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2050"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076739" y="1468094"/>
                <a:ext cx="10038520" cy="466711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If all banks loan out their excess reserves, the money supply will expand.</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tells us how many times a loan will be multiplied as it is spent in the economy and redeposited into other banks.</a:t>
                </a:r>
              </a:p>
              <a:p>
                <a:pP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multiplier</m:t>
                      </m:r>
                      <m:r>
                        <a:rPr lang="en-US" sz="2200" b="0" i="0" smtClean="0">
                          <a:solidFill>
                            <a:schemeClr val="bg1"/>
                          </a:solidFill>
                          <a:latin typeface="Cambria Math" panose="02040503050406030204" pitchFamily="18" charset="0"/>
                        </a:rPr>
                        <m:t>= </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oMath>
                  </m:oMathPara>
                </a14:m>
                <a:endParaRPr lang="en-US" sz="2200" dirty="0">
                  <a:solidFill>
                    <a:schemeClr val="bg1"/>
                  </a:solidFill>
                </a:endParaRP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formula determines the amount of money that the system can create.</a:t>
                </a:r>
              </a:p>
              <a:p>
                <a:pPr algn="ct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change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in</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m:t>
                      </m:r>
                      <m:r>
                        <a:rPr lang="en-US" sz="2200" b="0" i="0" smtClean="0">
                          <a:solidFill>
                            <a:schemeClr val="bg1"/>
                          </a:solidFill>
                          <a:latin typeface="Cambria Math" panose="02040503050406030204" pitchFamily="18" charset="0"/>
                        </a:rPr>
                        <m:t>1 </m:t>
                      </m:r>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supply</m:t>
                      </m:r>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r>
                        <a:rPr lang="en-US" sz="2200" b="0" i="1" smtClean="0">
                          <a:solidFill>
                            <a:schemeClr val="bg1"/>
                          </a:solidFill>
                          <a:latin typeface="Cambria Math" panose="02040503050406030204" pitchFamily="18" charset="0"/>
                          <a:ea typeface="Cambria Math" panose="02040503050406030204" pitchFamily="18" charset="0"/>
                        </a:rPr>
                        <m:t>×</m:t>
                      </m:r>
                      <m:r>
                        <m:rPr>
                          <m:sty m:val="p"/>
                        </m:rPr>
                        <a:rPr lang="en-US" sz="2200" b="0" i="0" smtClean="0">
                          <a:solidFill>
                            <a:schemeClr val="bg1"/>
                          </a:solidFill>
                          <a:latin typeface="Cambria Math" panose="02040503050406030204" pitchFamily="18" charset="0"/>
                          <a:ea typeface="Cambria Math" panose="02040503050406030204" pitchFamily="18" charset="0"/>
                        </a:rPr>
                        <m:t>change</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in</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excess</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reserves</m:t>
                      </m:r>
                    </m:oMath>
                  </m:oMathPara>
                </a14:m>
                <a:endParaRPr lang="en-US" sz="2200" b="0" dirty="0">
                  <a:solidFill>
                    <a:schemeClr val="bg1"/>
                  </a:solidFill>
                  <a:ea typeface="Cambria Math" panose="02040503050406030204" pitchFamily="18" charset="0"/>
                </a:endParaRPr>
              </a:p>
              <a:p>
                <a:pPr algn="ct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Singleton Bank example, </a:t>
                </a:r>
                <a14:m>
                  <m:oMath xmlns:m="http://schemas.openxmlformats.org/officeDocument/2006/math">
                    <m:f>
                      <m:fPr>
                        <m:ctrlPr>
                          <a:rPr lang="en-US" sz="220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a:rPr lang="en-US" sz="2200" b="0" i="1" smtClean="0">
                            <a:solidFill>
                              <a:schemeClr val="bg1"/>
                            </a:solidFill>
                            <a:latin typeface="Cambria Math" panose="02040503050406030204" pitchFamily="18" charset="0"/>
                          </a:rPr>
                          <m:t>.10</m:t>
                        </m:r>
                      </m:den>
                    </m:f>
                    <m:r>
                      <a:rPr lang="en-US" sz="2200" b="0" i="1" smtClean="0">
                        <a:solidFill>
                          <a:schemeClr val="bg1"/>
                        </a:solidFill>
                        <a:latin typeface="Cambria Math" panose="02040503050406030204" pitchFamily="18" charset="0"/>
                      </a:rPr>
                      <m:t>=10</m:t>
                    </m:r>
                    <m:r>
                      <a:rPr lang="en-US" sz="2200" b="0" i="1" smtClean="0">
                        <a:solidFill>
                          <a:schemeClr val="bg1"/>
                        </a:solidFill>
                        <a:latin typeface="Cambria Math" panose="02040503050406030204" pitchFamily="18" charset="0"/>
                        <a:ea typeface="Cambria Math" panose="02040503050406030204" pitchFamily="18" charset="0"/>
                      </a:rPr>
                      <m:t>×$9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r>
                      <a:rPr lang="en-US" sz="2200" b="0" i="0" smtClean="0">
                        <a:solidFill>
                          <a:schemeClr val="bg1"/>
                        </a:solidFill>
                        <a:latin typeface="Cambria Math" panose="02040503050406030204" pitchFamily="18" charset="0"/>
                        <a:ea typeface="Cambria Math" panose="02040503050406030204" pitchFamily="18" charset="0"/>
                      </a:rPr>
                      <m:t>=$90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oMath>
                </a14:m>
                <a:r>
                  <a:rPr lang="en-US" sz="2200" dirty="0">
                    <a:solidFill>
                      <a:schemeClr val="bg1"/>
                    </a:solidFill>
                  </a:rPr>
                  <a:t> is generated.</a:t>
                </a: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076739" y="1468094"/>
                <a:ext cx="10038520" cy="4667111"/>
              </a:xfrm>
              <a:prstGeom prst="rect">
                <a:avLst/>
              </a:prstGeom>
              <a:blipFill>
                <a:blip r:embed="rId6"/>
                <a:stretch>
                  <a:fillRect l="-729" t="-392" r="-790" b="-784"/>
                </a:stretch>
              </a:blipFill>
            </p:spPr>
            <p:txBody>
              <a:bodyPr/>
              <a:lstStyle/>
              <a:p>
                <a:r>
                  <a:rPr lang="en-US">
                    <a:noFill/>
                  </a:rPr>
                  <a:t> </a:t>
                </a:r>
              </a:p>
            </p:txBody>
          </p:sp>
        </mc:Fallback>
      </mc:AlternateContent>
    </p:spTree>
    <p:extLst>
      <p:ext uri="{BB962C8B-B14F-4D97-AF65-F5344CB8AC3E}">
        <p14:creationId xmlns:p14="http://schemas.microsoft.com/office/powerpoint/2010/main" val="3483461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3074"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92960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4098"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4112973"/>
            <a:chOff x="542923" y="1736761"/>
            <a:chExt cx="8058154" cy="4112973"/>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4046749"/>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a:p>
                  <a:pPr algn="ctr"/>
                  <a:endParaRPr lang="en-US" sz="2000" dirty="0">
                    <a:solidFill>
                      <a:schemeClr val="bg1"/>
                    </a:solidFill>
                  </a:endParaRPr>
                </a:p>
                <a:p>
                  <a:pPr algn="ctr"/>
                  <a:r>
                    <a:rPr lang="en-US" sz="2000" i="1" dirty="0">
                      <a:solidFill>
                        <a:schemeClr val="bg1"/>
                      </a:solidFill>
                    </a:rPr>
                    <a:t>For deposits of $1,000, with a 20% reserve requirement, $200 are required reserves, and $800 are excess reserves.</a:t>
                  </a: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1" smtClean="0">
                                <a:solidFill>
                                  <a:schemeClr val="bg1"/>
                                </a:solidFill>
                              </a:rPr>
                              <m:t>1</m:t>
                            </m:r>
                          </m:num>
                          <m:den>
                            <m:r>
                              <m:rPr>
                                <m:nor/>
                              </m:rPr>
                              <a:rPr lang="en-US" sz="2000" b="0" i="1" smtClean="0">
                                <a:solidFill>
                                  <a:schemeClr val="bg1"/>
                                </a:solidFill>
                              </a:rPr>
                              <m:t>0.20</m:t>
                            </m:r>
                          </m:den>
                        </m:f>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5 </m:t>
                        </m:r>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$4,000</m:t>
                        </m:r>
                      </m:oMath>
                    </m:oMathPara>
                  </a14:m>
                  <a:endParaRPr lang="en-US" sz="2000" i="1" dirty="0">
                    <a:solidFill>
                      <a:schemeClr val="bg1"/>
                    </a:solidFill>
                  </a:endParaRPr>
                </a:p>
                <a:p>
                  <a:pPr algn="ctr"/>
                  <a:endParaRPr lang="en-US" sz="2000" dirty="0">
                    <a:solidFill>
                      <a:schemeClr val="bg1"/>
                    </a:solidFill>
                  </a:endParaRPr>
                </a:p>
              </p:txBody>
            </p:sp>
          </mc:Choice>
          <mc:Fallback xmlns="">
            <p:sp>
              <p:nvSpPr>
                <p:cNvPr id="18" name="TextBox 17">
                  <a:extLst>
                    <a:ext uri="{FF2B5EF4-FFF2-40B4-BE49-F238E27FC236}">
                      <a16:creationId xmlns:a16="http://schemas.microsoft.com/office/drawing/2014/main" id="{0985BEC4-0A4C-4C84-A9C8-761D6A5AF5BA}"/>
                    </a:ext>
                  </a:extLst>
                </p:cNvPr>
                <p:cNvSpPr txBox="1">
                  <a:spLocks noRot="1" noChangeAspect="1" noMove="1" noResize="1" noEditPoints="1" noAdjustHandles="1" noChangeArrowheads="1" noChangeShapeType="1" noTextEdit="1"/>
                </p:cNvSpPr>
                <p:nvPr/>
              </p:nvSpPr>
              <p:spPr>
                <a:xfrm>
                  <a:off x="542923" y="1802985"/>
                  <a:ext cx="8058154" cy="4046749"/>
                </a:xfrm>
                <a:prstGeom prst="rect">
                  <a:avLst/>
                </a:prstGeom>
                <a:blipFill>
                  <a:blip r:embed="rId6"/>
                  <a:stretch>
                    <a:fillRect t="-753"/>
                  </a:stretch>
                </a:blipFill>
              </p:spPr>
              <p:txBody>
                <a:bodyPr/>
                <a:lstStyle/>
                <a:p>
                  <a:r>
                    <a:rPr lang="en-US">
                      <a:noFill/>
                    </a:rPr>
                    <a:t> </a:t>
                  </a:r>
                </a:p>
              </p:txBody>
            </p:sp>
          </mc:Fallback>
        </mc:AlternateContent>
      </p:grpSp>
    </p:spTree>
    <p:extLst>
      <p:ext uri="{BB962C8B-B14F-4D97-AF65-F5344CB8AC3E}">
        <p14:creationId xmlns:p14="http://schemas.microsoft.com/office/powerpoint/2010/main" val="28719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Cautions about the Money Multiplier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5122"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will depend on the proportion of reserves that the Federal Reserve Bank requires banks to hold.</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banks are likely to hold a higher proportion of reserves because they fear that customers are less likely to repay loans. </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process of how banks create money shows that the quantity of money in an economy is closely linked to the quantity of lending or credit in the economy.</a:t>
              </a:r>
            </a:p>
          </p:txBody>
        </p:sp>
      </p:grpSp>
      <p:grpSp>
        <p:nvGrpSpPr>
          <p:cNvPr id="16" name="Group 15">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depends on people redepositing the money that they receive in the banking system.</a:t>
              </a:r>
            </a:p>
          </p:txBody>
        </p:sp>
      </p:grpSp>
    </p:spTree>
    <p:extLst>
      <p:ext uri="{BB962C8B-B14F-4D97-AF65-F5344CB8AC3E}">
        <p14:creationId xmlns:p14="http://schemas.microsoft.com/office/powerpoint/2010/main" val="265308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Mattress Savings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6146"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24213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and Banks: Benefits and Dangers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1769" y="1943272"/>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vs.</a:t>
                </a:r>
              </a:p>
            </p:txBody>
          </p:sp>
        </p:grpSp>
        <p:sp>
          <p:nvSpPr>
            <p:cNvPr id="11" name="TextBox 10"/>
            <p:cNvSpPr txBox="1"/>
            <p:nvPr/>
          </p:nvSpPr>
          <p:spPr>
            <a:xfrm>
              <a:off x="748359" y="2535345"/>
              <a:ext cx="3325552" cy="1654598"/>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Money helps modern economies function.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Banking makes money more effective.</a:t>
              </a:r>
            </a:p>
          </p:txBody>
        </p:sp>
        <p:sp>
          <p:nvSpPr>
            <p:cNvPr id="12" name="TextBox 11"/>
            <p:cNvSpPr txBox="1"/>
            <p:nvPr/>
          </p:nvSpPr>
          <p:spPr>
            <a:xfrm>
              <a:off x="5049554" y="2266816"/>
              <a:ext cx="3325552" cy="2278974"/>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If banks aren’t working well, there will be a decline in transactions.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banks are under financial stress, loans become less available.</a:t>
              </a:r>
            </a:p>
          </p:txBody>
        </p:sp>
      </p:gr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algn="ctr"/>
            <a:r>
              <a:rPr lang="en-US" sz="2000" dirty="0">
                <a:solidFill>
                  <a:schemeClr val="bg1"/>
                </a:solidFill>
              </a:rPr>
              <a:t>Benefits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algn="ctr"/>
            <a:r>
              <a:rPr lang="en-US" sz="2000" dirty="0">
                <a:solidFill>
                  <a:schemeClr val="bg1"/>
                </a:solidFill>
              </a:rPr>
              <a:t>Dangers</a:t>
            </a:r>
          </a:p>
        </p:txBody>
      </p:sp>
    </p:spTree>
    <p:extLst>
      <p:ext uri="{BB962C8B-B14F-4D97-AF65-F5344CB8AC3E}">
        <p14:creationId xmlns:p14="http://schemas.microsoft.com/office/powerpoint/2010/main" val="305604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We define the money multiplier as the quantity of money that the banking system can generate from each $1 of bank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formula for calculating the multiplier is: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reserve requirement is the fraction of deposits that the bank must hold as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quantity of money in an economy and the quantity of credit for loans are inextricably intertwined. </a:t>
            </a:r>
          </a:p>
          <a:p>
            <a:pPr marL="342900" indent="-342900">
              <a:buFont typeface="Arial" panose="020B0604020202020204" pitchFamily="34" charset="0"/>
              <a:buChar char="•"/>
            </a:pPr>
            <a:endParaRPr lang="en-US" sz="200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network of banks making loans, people making deposits, and banks making more loans creates much of the money in an economy.</a:t>
            </a:r>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8D61227-4CC3-4CC9-AA7F-60D574C6F873}"/>
                  </a:ext>
                </a:extLst>
              </p:cNvPr>
              <p:cNvSpPr txBox="1"/>
              <p:nvPr/>
            </p:nvSpPr>
            <p:spPr>
              <a:xfrm>
                <a:off x="6550572" y="2577657"/>
                <a:ext cx="2096728" cy="56707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m:t>
                          </m:r>
                        </m:num>
                        <m:den>
                          <m:r>
                            <m:rPr>
                              <m:nor/>
                            </m:rPr>
                            <a:rPr lang="en-US" b="0" i="0" smtClean="0">
                              <a:solidFill>
                                <a:schemeClr val="bg1"/>
                              </a:solidFill>
                              <a:latin typeface="Cambria Math" panose="02040503050406030204" pitchFamily="18" charset="0"/>
                            </a:rPr>
                            <m:t>reserve</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libri" panose="020F0502020204030204" pitchFamily="34" charset="0"/>
                              <a:cs typeface="Calibri" panose="020F0502020204030204" pitchFamily="34" charset="0"/>
                            </a:rPr>
                            <m:t>requirement</m:t>
                          </m:r>
                        </m:den>
                      </m:f>
                    </m:oMath>
                  </m:oMathPara>
                </a14:m>
                <a:endParaRPr lang="en-US" dirty="0">
                  <a:solidFill>
                    <a:schemeClr val="bg1"/>
                  </a:solidFill>
                </a:endParaRPr>
              </a:p>
            </p:txBody>
          </p:sp>
        </mc:Choice>
        <mc:Fallback xmlns="">
          <p:sp>
            <p:nvSpPr>
              <p:cNvPr id="3" name="TextBox 2">
                <a:extLst>
                  <a:ext uri="{FF2B5EF4-FFF2-40B4-BE49-F238E27FC236}">
                    <a16:creationId xmlns:a16="http://schemas.microsoft.com/office/drawing/2014/main" id="{58D61227-4CC3-4CC9-AA7F-60D574C6F873}"/>
                  </a:ext>
                </a:extLst>
              </p:cNvPr>
              <p:cNvSpPr txBox="1">
                <a:spLocks noRot="1" noChangeAspect="1" noMove="1" noResize="1" noEditPoints="1" noAdjustHandles="1" noChangeArrowheads="1" noChangeShapeType="1" noTextEdit="1"/>
              </p:cNvSpPr>
              <p:nvPr/>
            </p:nvSpPr>
            <p:spPr>
              <a:xfrm>
                <a:off x="6550572" y="2577657"/>
                <a:ext cx="2096728" cy="567078"/>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94017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Medium of Exchange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Money serves as a </a:t>
              </a:r>
              <a:r>
                <a:rPr lang="en-US" sz="2000" b="1" dirty="0">
                  <a:solidFill>
                    <a:schemeClr val="bg1"/>
                  </a:solidFill>
                </a:rPr>
                <a:t>medium of exchange</a:t>
              </a:r>
              <a:r>
                <a:rPr lang="en-US" sz="2000" dirty="0">
                  <a:solidFill>
                    <a:schemeClr val="bg1"/>
                  </a:solidFill>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606199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Store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Second, money must serve as a </a:t>
              </a:r>
              <a:r>
                <a:rPr lang="en-US" sz="2000" b="1" dirty="0">
                  <a:solidFill>
                    <a:schemeClr val="bg1"/>
                  </a:solidFill>
                </a:rPr>
                <a:t>store of value</a:t>
              </a:r>
              <a:r>
                <a:rPr lang="en-US" sz="2000" dirty="0">
                  <a:solidFill>
                    <a:schemeClr val="bg1"/>
                  </a:solidFill>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21232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Unit of Account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r>
                <a:rPr lang="en-US" sz="2000" dirty="0">
                  <a:solidFill>
                    <a:schemeClr val="bg1"/>
                  </a:solidFill>
                </a:rPr>
                <a:t>Third, money serves as a </a:t>
              </a:r>
              <a:r>
                <a:rPr lang="en-US" sz="2000" b="1" dirty="0">
                  <a:solidFill>
                    <a:schemeClr val="bg1"/>
                  </a:solidFill>
                </a:rPr>
                <a:t>unit of account</a:t>
              </a:r>
              <a:r>
                <a:rPr lang="en-US" sz="2000" dirty="0">
                  <a:solidFill>
                    <a:schemeClr val="bg1"/>
                  </a:solidFill>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12593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Standard of Deferred Payment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algn="ctr"/>
              <a:r>
                <a:rPr lang="en-US" sz="2000" dirty="0">
                  <a:solidFill>
                    <a:schemeClr val="bg1"/>
                  </a:solidFill>
                </a:rPr>
                <a:t>Finally, money serves as a </a:t>
              </a:r>
              <a:r>
                <a:rPr lang="en-US" sz="2000" b="1" dirty="0">
                  <a:solidFill>
                    <a:schemeClr val="bg1"/>
                  </a:solidFill>
                </a:rPr>
                <a:t>standard of deferred payment</a:t>
              </a:r>
              <a:r>
                <a:rPr lang="en-US" sz="2000" dirty="0">
                  <a:solidFill>
                    <a:schemeClr val="bg1"/>
                  </a:solidFill>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371388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Two Types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674803" y="1960709"/>
              <a:ext cx="3506033" cy="733054"/>
            </a:xfrm>
            <a:prstGeom prst="rect">
              <a:avLst/>
            </a:prstGeom>
            <a:grpFill/>
          </p:spPr>
          <p:txBody>
            <a:bodyPr wrap="square" rtlCol="0" anchor="ctr">
              <a:spAutoFit/>
            </a:bodyPr>
            <a:lstStyle/>
            <a:p>
              <a:pPr algn="ctr">
                <a:lnSpc>
                  <a:spcPct val="150000"/>
                </a:lnSpc>
              </a:pPr>
              <a:r>
                <a:rPr lang="en-US" sz="3200" dirty="0">
                  <a:solidFill>
                    <a:schemeClr val="bg1"/>
                  </a:solidFill>
                </a:rPr>
                <a:t>Commodity Money</a:t>
              </a:r>
            </a:p>
          </p:txBody>
        </p:sp>
        <p:sp>
          <p:nvSpPr>
            <p:cNvPr id="12" name="TextBox 11"/>
            <p:cNvSpPr txBox="1"/>
            <p:nvPr/>
          </p:nvSpPr>
          <p:spPr>
            <a:xfrm>
              <a:off x="4992411" y="1960709"/>
              <a:ext cx="3325552" cy="733054"/>
            </a:xfrm>
            <a:prstGeom prst="rect">
              <a:avLst/>
            </a:prstGeom>
            <a:grpFill/>
          </p:spPr>
          <p:txBody>
            <a:bodyPr wrap="square" rtlCol="0" anchor="ctr">
              <a:spAutoFit/>
            </a:bodyPr>
            <a:lstStyle/>
            <a:p>
              <a:pPr algn="ctr">
                <a:lnSpc>
                  <a:spcPct val="150000"/>
                </a:lnSpc>
              </a:pPr>
              <a:r>
                <a:rPr lang="en-US" sz="3200" dirty="0">
                  <a:solidFill>
                    <a:schemeClr val="bg1"/>
                  </a:solidFill>
                </a:rPr>
                <a:t>Fiat Money</a:t>
              </a:r>
            </a:p>
          </p:txBody>
        </p:sp>
      </p:gr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r>
              <a:rPr lang="en-US" dirty="0">
                <a:solidFill>
                  <a:schemeClr val="bg1"/>
                </a:solidFill>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r>
              <a:rPr lang="en-US" sz="2000" b="1" dirty="0">
                <a:solidFill>
                  <a:schemeClr val="bg1"/>
                </a:solidFill>
              </a:rPr>
              <a:t>Commodity-backed currencies</a:t>
            </a:r>
            <a:r>
              <a:rPr lang="en-US" sz="2000" dirty="0">
                <a:solidFill>
                  <a:schemeClr val="bg1"/>
                </a:solidFill>
              </a:rPr>
              <a:t>: </a:t>
            </a:r>
            <a:r>
              <a:rPr lang="en-US" dirty="0">
                <a:solidFill>
                  <a:schemeClr val="bg1"/>
                </a:solidFill>
              </a:rPr>
              <a:t>currencies with values backed up by gold or other commodities held at a bank</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r>
              <a:rPr lang="en-US" dirty="0">
                <a:solidFill>
                  <a:schemeClr val="bg1"/>
                </a:solidFill>
              </a:rPr>
              <a:t>Money that has no intrinsic value but is declared by a government to be a country’s legal tender</a:t>
            </a:r>
          </a:p>
        </p:txBody>
      </p:sp>
    </p:spTree>
    <p:extLst>
      <p:ext uri="{BB962C8B-B14F-4D97-AF65-F5344CB8AC3E}">
        <p14:creationId xmlns:p14="http://schemas.microsoft.com/office/powerpoint/2010/main" val="23929559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5618</TotalTime>
  <Words>6213</Words>
  <Application>Microsoft Office PowerPoint</Application>
  <PresentationFormat>Widescreen</PresentationFormat>
  <Paragraphs>526</Paragraphs>
  <Slides>48</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141</cp:revision>
  <dcterms:created xsi:type="dcterms:W3CDTF">2014-11-06T15:36:04Z</dcterms:created>
  <dcterms:modified xsi:type="dcterms:W3CDTF">2022-01-17T21:39:50Z</dcterms:modified>
</cp:coreProperties>
</file>