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69" r:id="rId3"/>
    <p:sldId id="409" r:id="rId4"/>
    <p:sldId id="403" r:id="rId5"/>
    <p:sldId id="404" r:id="rId6"/>
    <p:sldId id="405" r:id="rId7"/>
    <p:sldId id="406" r:id="rId8"/>
    <p:sldId id="407" r:id="rId9"/>
    <p:sldId id="356" r:id="rId10"/>
    <p:sldId id="408" r:id="rId11"/>
    <p:sldId id="375"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a:srgbClr val="C7D4CB"/>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5343" autoAdjust="0"/>
  </p:normalViewPr>
  <p:slideViewPr>
    <p:cSldViewPr snapToGrid="0">
      <p:cViewPr varScale="1">
        <p:scale>
          <a:sx n="108" d="100"/>
          <a:sy n="108" d="100"/>
        </p:scale>
        <p:origin x="4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9AB8C-6B4F-47BA-B805-5EC80D794FE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F3E7-A070-4DB1-B704-C35643C4A276}" type="slidenum">
              <a:rPr lang="en-US" smtClean="0"/>
              <a:t>‹#›</a:t>
            </a:fld>
            <a:endParaRPr lang="en-US"/>
          </a:p>
        </p:txBody>
      </p:sp>
    </p:spTree>
    <p:extLst>
      <p:ext uri="{BB962C8B-B14F-4D97-AF65-F5344CB8AC3E}">
        <p14:creationId xmlns:p14="http://schemas.microsoft.com/office/powerpoint/2010/main" val="264411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not an end in itself, as you cannot eat dollar bills or wear your bank account. Ultimately, the usefulness of money is in exchanging it for goods or services. Money is what people regularly use when purchasing or selling goods and services; thus, both buyers and sellers must widely accept money. This concept of money is intentionally flexible because money has taken a wide variety of forms in different cultures.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95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few minutes to reflect on what money is to you. What role does it play in your life? How does it impact your daily decisions? To what extent do you prioritize money compared to other values, like time and friendship?</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8300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Barter—trading one good or service for another—is highly inefficient in a modern, advanced economy. In an economy without money, an exchange between two people must involve a double coincidence of wants: a situation in which two people each want some good or service that the other person can provide. The barter system does not allow participants to easily enter into future contracts for purchasing many goods and services. The time that individuals would otherwise spend producing goods and services and enjoying leisure time is spent bartering instead.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7979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serves as a medium of exchange, which means that it acts as an intermediary between the buyer and the seller. For example, instead of exchanging accounting services for shoes, an accountant can exchange accounting services for money.</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19407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money must serve as a store of value, which preserves economic value that one can spend or consume in the future. For example, storing money in shoe purchases is risky, as one risks the shoes going out of style and decreasing in value.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4658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money serves as a unit of account: it is the ruler by which we measure values. For example, an accountant may charge $100 to file your tax return. That $100 can purchase two pairs of shoes at $50 a pair. Money acts as a common denominator, an accounting method that simplifies thinking about tradeoffs.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8765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money serves as a standard of deferred payment. If money is usable today to make purchases, it must also be acceptable to make purchases today that the purchaser will pay in the future. Loans and future agreements are stated in monetary terms, and the standard of deferred payment is what allows us to things today and pay in the future.</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149513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types of money. Commodity money is a type of money that has a use other than as money, like gold. Commodity-backed currencies are currencies with values backed up by gold or other commodities held at a bank. Fiat money is money that has no intrinsic value but is declared by a government to be a country’s legal tender.</a:t>
            </a:r>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4551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are the leader of a country. You are responsible for creating the currency for the country. What would you choose as the currency? How does it satisfy each of the four functions of money? Would you consider it to be commodity or fiat money?</a:t>
            </a:r>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146135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20262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Defining Money by Its Functions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A1CC16-965F-4F7F-B346-2D303D0B5681}"/>
              </a:ext>
            </a:extLst>
          </p:cNvPr>
          <p:cNvSpPr txBox="1"/>
          <p:nvPr/>
        </p:nvSpPr>
        <p:spPr>
          <a:xfrm>
            <a:off x="6775049" y="4069645"/>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Suppose that you are the leader of a country. You are responsible for creating the currency for the country. What would you choose as the currency? How does it satisfy each of the four functions of money? Would you consider it to be commodity or fiat money?</a:t>
              </a:r>
            </a:p>
          </p:txBody>
        </p:sp>
      </p:grpSp>
      <p:pic>
        <p:nvPicPr>
          <p:cNvPr id="9" name="Picture 8" descr="A hand holding representations of several types of currencies">
            <a:extLst>
              <a:ext uri="{FF2B5EF4-FFF2-40B4-BE49-F238E27FC236}">
                <a16:creationId xmlns:a16="http://schemas.microsoft.com/office/drawing/2014/main" id="{9C1238D0-B947-4FC8-9F8A-3C483E52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423" y="3226356"/>
            <a:ext cx="3135153" cy="3394840"/>
          </a:xfrm>
          <a:prstGeom prst="rect">
            <a:avLst/>
          </a:prstGeom>
        </p:spPr>
      </p:pic>
    </p:spTree>
    <p:extLst>
      <p:ext uri="{BB962C8B-B14F-4D97-AF65-F5344CB8AC3E}">
        <p14:creationId xmlns:p14="http://schemas.microsoft.com/office/powerpoint/2010/main" val="149946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51727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Money is what people in a society regularly use when purchasing or selling goods and services.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money was not available, people would have to barter with each other, meaning that each person would need to identify others with whom they have a double coincidence of wants: a specific good or service that the other desires.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Money serves several functions: a medium of exchange, a unit of account, a store of value, and a standard of deferred payment.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Commodity money is an item that is used as money but also has value for other uses.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Fiat money has no intrinsic value but is declared by a government to be a country's legal tender.</a:t>
            </a:r>
          </a:p>
        </p:txBody>
      </p:sp>
    </p:spTree>
    <p:extLst>
      <p:ext uri="{BB962C8B-B14F-4D97-AF65-F5344CB8AC3E}">
        <p14:creationId xmlns:p14="http://schemas.microsoft.com/office/powerpoint/2010/main" val="28658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Defining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not an end in itself, as you cannot eat dollar bills or wear your bank account.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Ultimately, the usefulness of money is in exchanging it for goods or services.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is what people regularly use when purchasing or selling goods and services; thus, both buyers and sellers must widely accept money.</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22518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concept of money is intentionally flexible because money has taken a wide variety of forms in different cultures.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Take a few minutes to reflect on what money is to you. What role does it play in your life? How does it impact your daily decisions? To what extent do you prioritize money compared to other values, like time and friendship?</a:t>
              </a:r>
            </a:p>
            <a:p>
              <a:pPr algn="ctr"/>
              <a:endParaRPr lang="en-US" sz="2000" dirty="0">
                <a:solidFill>
                  <a:schemeClr val="bg1"/>
                </a:solidFill>
              </a:endParaRPr>
            </a:p>
          </p:txBody>
        </p:sp>
      </p:grpSp>
      <p:pic>
        <p:nvPicPr>
          <p:cNvPr id="5" name="Picture 4" descr="Two people exchanging dollar bills">
            <a:extLst>
              <a:ext uri="{FF2B5EF4-FFF2-40B4-BE49-F238E27FC236}">
                <a16:creationId xmlns:a16="http://schemas.microsoft.com/office/drawing/2014/main" id="{33424981-F649-4D66-B0AF-912324A56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21" y="4079225"/>
            <a:ext cx="3177699" cy="1828800"/>
          </a:xfrm>
          <a:prstGeom prst="rect">
            <a:avLst/>
          </a:prstGeom>
        </p:spPr>
      </p:pic>
      <p:pic>
        <p:nvPicPr>
          <p:cNvPr id="7" name="Picture 6" descr="A timeglass containing red sand">
            <a:extLst>
              <a:ext uri="{FF2B5EF4-FFF2-40B4-BE49-F238E27FC236}">
                <a16:creationId xmlns:a16="http://schemas.microsoft.com/office/drawing/2014/main" id="{5EE75D90-BC09-442A-8991-7F36F2560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576" y="4079225"/>
            <a:ext cx="2748060" cy="1828800"/>
          </a:xfrm>
          <a:prstGeom prst="rect">
            <a:avLst/>
          </a:prstGeom>
        </p:spPr>
      </p:pic>
      <p:pic>
        <p:nvPicPr>
          <p:cNvPr id="13" name="Picture 12" descr="Four people hugging">
            <a:extLst>
              <a:ext uri="{FF2B5EF4-FFF2-40B4-BE49-F238E27FC236}">
                <a16:creationId xmlns:a16="http://schemas.microsoft.com/office/drawing/2014/main" id="{07AC83CC-A9B8-4CFE-BF7C-143D91599F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6939" y="4079801"/>
            <a:ext cx="2748840" cy="1828800"/>
          </a:xfrm>
          <a:prstGeom prst="rect">
            <a:avLst/>
          </a:prstGeom>
        </p:spPr>
      </p:pic>
    </p:spTree>
    <p:extLst>
      <p:ext uri="{BB962C8B-B14F-4D97-AF65-F5344CB8AC3E}">
        <p14:creationId xmlns:p14="http://schemas.microsoft.com/office/powerpoint/2010/main" val="17135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Barter and the Double Coincidence of Wants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Barter</a:t>
              </a:r>
              <a:r>
                <a:rPr lang="en-US" sz="2000" dirty="0">
                  <a:solidFill>
                    <a:schemeClr val="bg1"/>
                  </a:solidFill>
                </a:rPr>
                <a:t>—trading one good or service for another—is highly inefficient in a modern, advanced economy.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an economy without money, an exchange between two people must involve a </a:t>
              </a:r>
              <a:r>
                <a:rPr lang="en-US" sz="2000" b="1" dirty="0">
                  <a:solidFill>
                    <a:schemeClr val="bg1"/>
                  </a:solidFill>
                </a:rPr>
                <a:t>double coincidence of wants</a:t>
              </a:r>
              <a:r>
                <a:rPr lang="en-US" sz="2000" dirty="0">
                  <a:solidFill>
                    <a:schemeClr val="bg1"/>
                  </a:solidFill>
                </a:rPr>
                <a:t>: a situation in which two people each want some good or service that the other person can provide.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1730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83186"/>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barter system does not allow participants to easily enter into future contracts for purchasing many goods and services.</a:t>
              </a:r>
            </a:p>
          </p:txBody>
        </p:sp>
      </p:grpSp>
      <p:grpSp>
        <p:nvGrpSpPr>
          <p:cNvPr id="19" name="Group 18">
            <a:extLst>
              <a:ext uri="{FF2B5EF4-FFF2-40B4-BE49-F238E27FC236}">
                <a16:creationId xmlns:a16="http://schemas.microsoft.com/office/drawing/2014/main" id="{3590DCE6-4E48-4F71-AF13-150FAAE76D17}"/>
              </a:ext>
            </a:extLst>
          </p:cNvPr>
          <p:cNvGrpSpPr/>
          <p:nvPr/>
        </p:nvGrpSpPr>
        <p:grpSpPr>
          <a:xfrm>
            <a:off x="2066922" y="450615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F5EEF10-7048-439E-8661-AF4C88BAF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F980928-00B0-4912-8588-3FEFE50C3010}"/>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time that individuals would otherwise spend producing goods and services and enjoying leisure time is spent bartering instead.</a:t>
              </a:r>
            </a:p>
          </p:txBody>
        </p:sp>
      </p:grpSp>
    </p:spTree>
    <p:extLst>
      <p:ext uri="{BB962C8B-B14F-4D97-AF65-F5344CB8AC3E}">
        <p14:creationId xmlns:p14="http://schemas.microsoft.com/office/powerpoint/2010/main" val="282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Medium of Exchange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Money serves as a </a:t>
              </a:r>
              <a:r>
                <a:rPr lang="en-US" sz="2000" b="1" dirty="0">
                  <a:solidFill>
                    <a:schemeClr val="bg1"/>
                  </a:solidFill>
                </a:rPr>
                <a:t>medium of exchange</a:t>
              </a:r>
              <a:r>
                <a:rPr lang="en-US" sz="2000" dirty="0">
                  <a:solidFill>
                    <a:schemeClr val="bg1"/>
                  </a:solidFill>
                </a:rPr>
                <a:t>, which means that it acts as an intermediary between the buyer and the seller. For example, instead of exchanging accounting services for shoes, an accountant can exchange accounting services for money.</a:t>
              </a:r>
            </a:p>
          </p:txBody>
        </p:sp>
      </p:grpSp>
      <p:pic>
        <p:nvPicPr>
          <p:cNvPr id="5" name="Picture 4" descr="Dollar bills and writing utensils beside a calculator">
            <a:extLst>
              <a:ext uri="{FF2B5EF4-FFF2-40B4-BE49-F238E27FC236}">
                <a16:creationId xmlns:a16="http://schemas.microsoft.com/office/drawing/2014/main" id="{92FE5929-4EC7-4123-A5CC-A8BF12F73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518" y="3254157"/>
            <a:ext cx="3666961" cy="3090040"/>
          </a:xfrm>
          <a:prstGeom prst="rect">
            <a:avLst/>
          </a:prstGeom>
        </p:spPr>
      </p:pic>
    </p:spTree>
    <p:extLst>
      <p:ext uri="{BB962C8B-B14F-4D97-AF65-F5344CB8AC3E}">
        <p14:creationId xmlns:p14="http://schemas.microsoft.com/office/powerpoint/2010/main" val="16061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Store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358131"/>
            <a:chOff x="542923" y="1736761"/>
            <a:chExt cx="8058154" cy="135813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323439"/>
            </a:xfrm>
            <a:prstGeom prst="rect">
              <a:avLst/>
            </a:prstGeom>
            <a:grpFill/>
          </p:spPr>
          <p:txBody>
            <a:bodyPr wrap="square" rtlCol="0">
              <a:spAutoFit/>
            </a:bodyPr>
            <a:lstStyle/>
            <a:p>
              <a:pPr algn="ctr"/>
              <a:r>
                <a:rPr lang="en-US" sz="2000" dirty="0">
                  <a:solidFill>
                    <a:schemeClr val="bg1"/>
                  </a:solidFill>
                </a:rPr>
                <a:t>Second, money must serve as a </a:t>
              </a:r>
              <a:r>
                <a:rPr lang="en-US" sz="2000" b="1" dirty="0">
                  <a:solidFill>
                    <a:schemeClr val="bg1"/>
                  </a:solidFill>
                </a:rPr>
                <a:t>store of value</a:t>
              </a:r>
              <a:r>
                <a:rPr lang="en-US" sz="2000" dirty="0">
                  <a:solidFill>
                    <a:schemeClr val="bg1"/>
                  </a:solidFill>
                </a:rPr>
                <a:t>, which preserves economic value that one can spend or consume in the future. For example, storing money by purchasing shoes is risky, as one risks the shoes going out of style and decreasing in value.</a:t>
              </a:r>
            </a:p>
          </p:txBody>
        </p:sp>
      </p:grpSp>
      <p:pic>
        <p:nvPicPr>
          <p:cNvPr id="6" name="Picture 5" descr="A piggy bank surrounded by coins">
            <a:extLst>
              <a:ext uri="{FF2B5EF4-FFF2-40B4-BE49-F238E27FC236}">
                <a16:creationId xmlns:a16="http://schemas.microsoft.com/office/drawing/2014/main" id="{5A75377B-459D-4845-B9D5-E4431D39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474" y="3155182"/>
            <a:ext cx="2271052" cy="3414250"/>
          </a:xfrm>
          <a:prstGeom prst="rect">
            <a:avLst/>
          </a:prstGeom>
        </p:spPr>
      </p:pic>
    </p:spTree>
    <p:extLst>
      <p:ext uri="{BB962C8B-B14F-4D97-AF65-F5344CB8AC3E}">
        <p14:creationId xmlns:p14="http://schemas.microsoft.com/office/powerpoint/2010/main" val="21232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Unit of Account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665908"/>
            <a:chOff x="542923" y="1736761"/>
            <a:chExt cx="8058154" cy="166590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631216"/>
            </a:xfrm>
            <a:prstGeom prst="rect">
              <a:avLst/>
            </a:prstGeom>
            <a:grpFill/>
          </p:spPr>
          <p:txBody>
            <a:bodyPr wrap="square" rtlCol="0">
              <a:spAutoFit/>
            </a:bodyPr>
            <a:lstStyle/>
            <a:p>
              <a:pPr algn="ctr"/>
              <a:r>
                <a:rPr lang="en-US" sz="2000" dirty="0">
                  <a:solidFill>
                    <a:schemeClr val="bg1"/>
                  </a:solidFill>
                </a:rPr>
                <a:t>Third, money serves as a </a:t>
              </a:r>
              <a:r>
                <a:rPr lang="en-US" sz="2000" b="1" dirty="0">
                  <a:solidFill>
                    <a:schemeClr val="bg1"/>
                  </a:solidFill>
                </a:rPr>
                <a:t>unit of account</a:t>
              </a:r>
              <a:r>
                <a:rPr lang="en-US" sz="2000" dirty="0">
                  <a:solidFill>
                    <a:schemeClr val="bg1"/>
                  </a:solidFill>
                </a:rPr>
                <a:t>: it is the ruler by which we measure values. For example, an accountant may charge $100 to file your tax return. That $100 can purchase two pairs of shoes at $50 a pair. Money acts as a common denominator, an accounting method that simplifies thinking about tradeoffs.</a:t>
              </a:r>
            </a:p>
          </p:txBody>
        </p:sp>
      </p:grpSp>
      <p:pic>
        <p:nvPicPr>
          <p:cNvPr id="3" name="Picture 2" descr="A pair of brown leather shoes">
            <a:extLst>
              <a:ext uri="{FF2B5EF4-FFF2-40B4-BE49-F238E27FC236}">
                <a16:creationId xmlns:a16="http://schemas.microsoft.com/office/drawing/2014/main" id="{3C53469E-2220-43EA-A068-C486E7C05A51}"/>
              </a:ext>
            </a:extLst>
          </p:cNvPr>
          <p:cNvPicPr>
            <a:picLocks noChangeAspect="1"/>
          </p:cNvPicPr>
          <p:nvPr/>
        </p:nvPicPr>
        <p:blipFill>
          <a:blip r:embed="rId3"/>
          <a:stretch>
            <a:fillRect/>
          </a:stretch>
        </p:blipFill>
        <p:spPr>
          <a:xfrm>
            <a:off x="3721409" y="3455077"/>
            <a:ext cx="4749179" cy="3166119"/>
          </a:xfrm>
          <a:prstGeom prst="rect">
            <a:avLst/>
          </a:prstGeom>
        </p:spPr>
      </p:pic>
    </p:spTree>
    <p:extLst>
      <p:ext uri="{BB962C8B-B14F-4D97-AF65-F5344CB8AC3E}">
        <p14:creationId xmlns:p14="http://schemas.microsoft.com/office/powerpoint/2010/main" val="125934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29710" y="356360"/>
            <a:ext cx="9732578" cy="6264836"/>
            <a:chOff x="-294292" y="530924"/>
            <a:chExt cx="9732578" cy="6264836"/>
          </a:xfrm>
        </p:grpSpPr>
        <p:sp>
          <p:nvSpPr>
            <p:cNvPr id="26" name="TextBox 25"/>
            <p:cNvSpPr txBox="1"/>
            <p:nvPr/>
          </p:nvSpPr>
          <p:spPr>
            <a:xfrm>
              <a:off x="-294292" y="530924"/>
              <a:ext cx="9732578" cy="553998"/>
            </a:xfrm>
            <a:prstGeom prst="rect">
              <a:avLst/>
            </a:prstGeom>
            <a:noFill/>
          </p:spPr>
          <p:txBody>
            <a:bodyPr wrap="square" rtlCol="0">
              <a:spAutoFit/>
            </a:bodyPr>
            <a:lstStyle/>
            <a:p>
              <a:pPr algn="ctr"/>
              <a:r>
                <a:rPr lang="en-US" sz="3000" dirty="0">
                  <a:latin typeface="Century Gothic" panose="020B0502020202020204" pitchFamily="34" charset="0"/>
                </a:rPr>
                <a:t>Functions of Money: Standard of Deferred Payment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7" y="1580911"/>
            <a:ext cx="8429624" cy="1754221"/>
            <a:chOff x="542923" y="1736761"/>
            <a:chExt cx="8058154" cy="197368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1453"/>
              <a:ext cx="8058154" cy="1938992"/>
            </a:xfrm>
            <a:prstGeom prst="rect">
              <a:avLst/>
            </a:prstGeom>
            <a:grpFill/>
          </p:spPr>
          <p:txBody>
            <a:bodyPr wrap="square" rtlCol="0">
              <a:spAutoFit/>
            </a:bodyPr>
            <a:lstStyle/>
            <a:p>
              <a:pPr algn="ctr"/>
              <a:r>
                <a:rPr lang="en-US" sz="2000" dirty="0">
                  <a:solidFill>
                    <a:schemeClr val="bg1"/>
                  </a:solidFill>
                </a:rPr>
                <a:t>Finally, money serves as a </a:t>
              </a:r>
              <a:r>
                <a:rPr lang="en-US" sz="2000" b="1" dirty="0">
                  <a:solidFill>
                    <a:schemeClr val="bg1"/>
                  </a:solidFill>
                </a:rPr>
                <a:t>standard of deferred payment</a:t>
              </a:r>
              <a:r>
                <a:rPr lang="en-US" sz="2000" dirty="0">
                  <a:solidFill>
                    <a:schemeClr val="bg1"/>
                  </a:solidFill>
                </a:rPr>
                <a:t>. If money is usable today to make purchases, it must also be acceptable to make purchases today that the purchaser will pay in the future. Loans and future agreements are stated in monetary terms, and the standard of deferred payment is what allows us to buy goods and services today and pay in the future.</a:t>
              </a:r>
            </a:p>
          </p:txBody>
        </p:sp>
      </p:grpSp>
      <p:pic>
        <p:nvPicPr>
          <p:cNvPr id="6" name="Picture 5" descr="A handshake between two people wearing business attire">
            <a:extLst>
              <a:ext uri="{FF2B5EF4-FFF2-40B4-BE49-F238E27FC236}">
                <a16:creationId xmlns:a16="http://schemas.microsoft.com/office/drawing/2014/main" id="{3C841367-E672-4ADD-A792-5775D36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590" y="3562686"/>
            <a:ext cx="3704818" cy="3058510"/>
          </a:xfrm>
          <a:prstGeom prst="rect">
            <a:avLst/>
          </a:prstGeom>
        </p:spPr>
      </p:pic>
    </p:spTree>
    <p:extLst>
      <p:ext uri="{BB962C8B-B14F-4D97-AF65-F5344CB8AC3E}">
        <p14:creationId xmlns:p14="http://schemas.microsoft.com/office/powerpoint/2010/main" val="37138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Two Types of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9"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881187" y="1612191"/>
            <a:ext cx="8429626" cy="3395744"/>
            <a:chOff x="365111" y="1821206"/>
            <a:chExt cx="8443024" cy="3298655"/>
          </a:xfrm>
          <a:solidFill>
            <a:srgbClr val="627981"/>
          </a:solidFill>
        </p:grpSpPr>
        <p:grpSp>
          <p:nvGrpSpPr>
            <p:cNvPr id="9" name="Group 8"/>
            <p:cNvGrpSpPr/>
            <p:nvPr/>
          </p:nvGrpSpPr>
          <p:grpSpPr>
            <a:xfrm>
              <a:off x="365111" y="1821206"/>
              <a:ext cx="8443024" cy="3298655"/>
              <a:chOff x="365111" y="1821206"/>
              <a:chExt cx="8443024" cy="3298655"/>
            </a:xfrm>
            <a:grp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80836" y="3026405"/>
                <a:ext cx="811575" cy="87914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&amp;</a:t>
                </a:r>
                <a:endParaRPr lang="en-US" sz="4800" b="1" dirty="0">
                  <a:solidFill>
                    <a:schemeClr val="bg1"/>
                  </a:solidFill>
                </a:endParaRPr>
              </a:p>
            </p:txBody>
          </p:sp>
        </p:grpSp>
        <p:sp>
          <p:nvSpPr>
            <p:cNvPr id="11" name="TextBox 10"/>
            <p:cNvSpPr txBox="1"/>
            <p:nvPr/>
          </p:nvSpPr>
          <p:spPr>
            <a:xfrm>
              <a:off x="674803" y="1960709"/>
              <a:ext cx="3506033" cy="733054"/>
            </a:xfrm>
            <a:prstGeom prst="rect">
              <a:avLst/>
            </a:prstGeom>
            <a:grpFill/>
          </p:spPr>
          <p:txBody>
            <a:bodyPr wrap="square" rtlCol="0" anchor="ctr">
              <a:spAutoFit/>
            </a:bodyPr>
            <a:lstStyle/>
            <a:p>
              <a:pPr algn="ctr">
                <a:lnSpc>
                  <a:spcPct val="150000"/>
                </a:lnSpc>
              </a:pPr>
              <a:r>
                <a:rPr lang="en-US" sz="3200" dirty="0">
                  <a:solidFill>
                    <a:schemeClr val="bg1"/>
                  </a:solidFill>
                </a:rPr>
                <a:t>Commodity Money</a:t>
              </a:r>
            </a:p>
          </p:txBody>
        </p:sp>
        <p:sp>
          <p:nvSpPr>
            <p:cNvPr id="12" name="TextBox 11"/>
            <p:cNvSpPr txBox="1"/>
            <p:nvPr/>
          </p:nvSpPr>
          <p:spPr>
            <a:xfrm>
              <a:off x="4992411" y="1960709"/>
              <a:ext cx="3325552" cy="733054"/>
            </a:xfrm>
            <a:prstGeom prst="rect">
              <a:avLst/>
            </a:prstGeom>
            <a:grpFill/>
          </p:spPr>
          <p:txBody>
            <a:bodyPr wrap="square" rtlCol="0" anchor="ctr">
              <a:spAutoFit/>
            </a:bodyPr>
            <a:lstStyle/>
            <a:p>
              <a:pPr algn="ctr">
                <a:lnSpc>
                  <a:spcPct val="150000"/>
                </a:lnSpc>
              </a:pPr>
              <a:r>
                <a:rPr lang="en-US" sz="3200" dirty="0">
                  <a:solidFill>
                    <a:schemeClr val="bg1"/>
                  </a:solidFill>
                </a:rPr>
                <a:t>Fiat Money</a:t>
              </a:r>
            </a:p>
          </p:txBody>
        </p:sp>
      </p:grpSp>
      <p:sp>
        <p:nvSpPr>
          <p:cNvPr id="3" name="TextBox 2">
            <a:extLst>
              <a:ext uri="{FF2B5EF4-FFF2-40B4-BE49-F238E27FC236}">
                <a16:creationId xmlns:a16="http://schemas.microsoft.com/office/drawing/2014/main" id="{4857D258-2E16-8E4D-95FB-ED2726EB4C88}"/>
              </a:ext>
            </a:extLst>
          </p:cNvPr>
          <p:cNvSpPr txBox="1"/>
          <p:nvPr/>
        </p:nvSpPr>
        <p:spPr>
          <a:xfrm>
            <a:off x="2292616" y="2510430"/>
            <a:ext cx="3296012" cy="646331"/>
          </a:xfrm>
          <a:prstGeom prst="rect">
            <a:avLst/>
          </a:prstGeom>
          <a:noFill/>
        </p:spPr>
        <p:txBody>
          <a:bodyPr wrap="square" rtlCol="0">
            <a:spAutoFit/>
          </a:bodyPr>
          <a:lstStyle/>
          <a:p>
            <a:r>
              <a:rPr lang="en-US" dirty="0">
                <a:solidFill>
                  <a:schemeClr val="bg1"/>
                </a:solidFill>
              </a:rPr>
              <a:t>Type of money that has a use other than as money, like gold</a:t>
            </a:r>
          </a:p>
        </p:txBody>
      </p:sp>
      <p:sp>
        <p:nvSpPr>
          <p:cNvPr id="5" name="TextBox 4">
            <a:extLst>
              <a:ext uri="{FF2B5EF4-FFF2-40B4-BE49-F238E27FC236}">
                <a16:creationId xmlns:a16="http://schemas.microsoft.com/office/drawing/2014/main" id="{6D4C22A4-5835-AD4E-A919-947DA378B9AF}"/>
              </a:ext>
            </a:extLst>
          </p:cNvPr>
          <p:cNvSpPr txBox="1"/>
          <p:nvPr/>
        </p:nvSpPr>
        <p:spPr>
          <a:xfrm>
            <a:off x="2261197" y="3429000"/>
            <a:ext cx="3500469" cy="1261884"/>
          </a:xfrm>
          <a:prstGeom prst="rect">
            <a:avLst/>
          </a:prstGeom>
          <a:noFill/>
        </p:spPr>
        <p:txBody>
          <a:bodyPr wrap="square" rtlCol="0">
            <a:spAutoFit/>
          </a:bodyPr>
          <a:lstStyle/>
          <a:p>
            <a:r>
              <a:rPr lang="en-US" sz="2000" b="1" dirty="0">
                <a:solidFill>
                  <a:schemeClr val="bg1"/>
                </a:solidFill>
              </a:rPr>
              <a:t>Commodity-backed currencies</a:t>
            </a:r>
            <a:r>
              <a:rPr lang="en-US" sz="2000" dirty="0">
                <a:solidFill>
                  <a:schemeClr val="bg1"/>
                </a:solidFill>
              </a:rPr>
              <a:t>: </a:t>
            </a:r>
            <a:r>
              <a:rPr lang="en-US" dirty="0">
                <a:solidFill>
                  <a:schemeClr val="bg1"/>
                </a:solidFill>
              </a:rPr>
              <a:t>currencies with values backed up by gold or other commodities held at a bank</a:t>
            </a:r>
          </a:p>
        </p:txBody>
      </p:sp>
      <p:sp>
        <p:nvSpPr>
          <p:cNvPr id="6" name="TextBox 5">
            <a:extLst>
              <a:ext uri="{FF2B5EF4-FFF2-40B4-BE49-F238E27FC236}">
                <a16:creationId xmlns:a16="http://schemas.microsoft.com/office/drawing/2014/main" id="{3028E1BC-BFB4-C646-A962-D657BCEEF0DC}"/>
              </a:ext>
            </a:extLst>
          </p:cNvPr>
          <p:cNvSpPr txBox="1"/>
          <p:nvPr/>
        </p:nvSpPr>
        <p:spPr>
          <a:xfrm>
            <a:off x="6715928" y="2505670"/>
            <a:ext cx="3380101" cy="923330"/>
          </a:xfrm>
          <a:prstGeom prst="rect">
            <a:avLst/>
          </a:prstGeom>
          <a:noFill/>
        </p:spPr>
        <p:txBody>
          <a:bodyPr wrap="square" rtlCol="0">
            <a:spAutoFit/>
          </a:bodyPr>
          <a:lstStyle/>
          <a:p>
            <a:r>
              <a:rPr lang="en-US" dirty="0">
                <a:solidFill>
                  <a:schemeClr val="bg1"/>
                </a:solidFill>
              </a:rPr>
              <a:t>Money that has no intrinsic value but is declared by a government to be a country’s legal tender</a:t>
            </a:r>
          </a:p>
        </p:txBody>
      </p:sp>
    </p:spTree>
    <p:extLst>
      <p:ext uri="{BB962C8B-B14F-4D97-AF65-F5344CB8AC3E}">
        <p14:creationId xmlns:p14="http://schemas.microsoft.com/office/powerpoint/2010/main" val="2392955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5617</TotalTime>
  <Words>1345</Words>
  <Application>Microsoft Office PowerPoint</Application>
  <PresentationFormat>Widescreen</PresentationFormat>
  <Paragraphs>97</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140</cp:revision>
  <dcterms:created xsi:type="dcterms:W3CDTF">2014-11-06T15:36:04Z</dcterms:created>
  <dcterms:modified xsi:type="dcterms:W3CDTF">2022-01-17T21:40:24Z</dcterms:modified>
</cp:coreProperties>
</file>