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71" r:id="rId3"/>
    <p:sldId id="329" r:id="rId4"/>
    <p:sldId id="367" r:id="rId5"/>
    <p:sldId id="372" r:id="rId6"/>
    <p:sldId id="369" r:id="rId7"/>
    <p:sldId id="373" r:id="rId8"/>
    <p:sldId id="370" r:id="rId9"/>
    <p:sldId id="374" r:id="rId10"/>
    <p:sldId id="375" r:id="rId11"/>
    <p:sldId id="364"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Gamel" initials="KG" lastIdx="1" clrIdx="0">
    <p:extLst>
      <p:ext uri="{19B8F6BF-5375-455C-9EA6-DF929625EA0E}">
        <p15:presenceInfo xmlns:p15="http://schemas.microsoft.com/office/powerpoint/2012/main" userId="S::kgamel@hawkeslearning.com::b02d3798-865a-4383-8058-d3082266da49" providerId="AD"/>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CA49C"/>
    <a:srgbClr val="F3EDE7"/>
    <a:srgbClr val="5A7E83"/>
    <a:srgbClr val="386546"/>
    <a:srgbClr val="C7D4CB"/>
    <a:srgbClr val="314C57"/>
    <a:srgbClr val="F2E2D2"/>
    <a:srgbClr val="318295"/>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86085" autoAdjust="0"/>
  </p:normalViewPr>
  <p:slideViewPr>
    <p:cSldViewPr snapToGrid="0">
      <p:cViewPr varScale="1">
        <p:scale>
          <a:sx n="109" d="100"/>
          <a:sy n="109" d="100"/>
        </p:scale>
        <p:origin x="3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BE60E-086F-464A-98AA-461BE941E9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F79C90A-D164-4354-9283-C5503257CA75}">
      <dgm:prSet phldrT="[Text]"/>
      <dgm:spPr>
        <a:solidFill>
          <a:srgbClr val="627981"/>
        </a:solidFill>
      </dgm:spPr>
      <dgm:t>
        <a:bodyPr/>
        <a:lstStyle/>
        <a:p>
          <a:r>
            <a:rPr lang="en-US" dirty="0"/>
            <a:t>M1 money supply</a:t>
          </a:r>
        </a:p>
      </dgm:t>
    </dgm:pt>
    <dgm:pt modelId="{6403BBFB-DF4B-4D1C-9064-7E41ABD28393}" type="parTrans" cxnId="{61E0D430-27DB-4F34-87A6-BCE0A608AE21}">
      <dgm:prSet/>
      <dgm:spPr/>
      <dgm:t>
        <a:bodyPr/>
        <a:lstStyle/>
        <a:p>
          <a:endParaRPr lang="en-US"/>
        </a:p>
      </dgm:t>
    </dgm:pt>
    <dgm:pt modelId="{773E9E72-AA55-4FE2-BD35-8522D8AE44D6}" type="sibTrans" cxnId="{61E0D430-27DB-4F34-87A6-BCE0A608AE21}">
      <dgm:prSet/>
      <dgm:spPr/>
      <dgm:t>
        <a:bodyPr/>
        <a:lstStyle/>
        <a:p>
          <a:endParaRPr lang="en-US"/>
        </a:p>
      </dgm:t>
    </dgm:pt>
    <dgm:pt modelId="{700F3A2B-1047-42C0-BE1F-53C309AB2211}">
      <dgm:prSet phldrT="[Text]"/>
      <dgm:spPr>
        <a:ln>
          <a:solidFill>
            <a:srgbClr val="627981"/>
          </a:solidFill>
        </a:ln>
      </dgm:spPr>
      <dgm:t>
        <a:bodyPr/>
        <a:lstStyle/>
        <a:p>
          <a:r>
            <a:rPr lang="en-US" dirty="0"/>
            <a:t>Monies that are very liquid in nature</a:t>
          </a:r>
        </a:p>
      </dgm:t>
    </dgm:pt>
    <dgm:pt modelId="{8B9AB5E3-0E6A-4460-AEEA-7BEE0322414E}" type="parTrans" cxnId="{5531FF68-6FD1-4D68-BFBD-36192BC09CED}">
      <dgm:prSet/>
      <dgm:spPr>
        <a:ln>
          <a:solidFill>
            <a:srgbClr val="627981"/>
          </a:solidFill>
        </a:ln>
      </dgm:spPr>
      <dgm:t>
        <a:bodyPr/>
        <a:lstStyle/>
        <a:p>
          <a:endParaRPr lang="en-US"/>
        </a:p>
      </dgm:t>
    </dgm:pt>
    <dgm:pt modelId="{497E97B4-58A9-4C8A-B9AD-BAE986876299}" type="sibTrans" cxnId="{5531FF68-6FD1-4D68-BFBD-36192BC09CED}">
      <dgm:prSet/>
      <dgm:spPr/>
      <dgm:t>
        <a:bodyPr/>
        <a:lstStyle/>
        <a:p>
          <a:endParaRPr lang="en-US"/>
        </a:p>
      </dgm:t>
    </dgm:pt>
    <dgm:pt modelId="{3DD2B5EA-9516-4E53-B927-7EA85195E25A}">
      <dgm:prSet phldrT="[Text]"/>
      <dgm:spPr>
        <a:ln>
          <a:solidFill>
            <a:srgbClr val="627981"/>
          </a:solidFill>
        </a:ln>
      </dgm:spPr>
      <dgm:t>
        <a:bodyPr/>
        <a:lstStyle/>
        <a:p>
          <a:r>
            <a:rPr lang="en-US" dirty="0"/>
            <a:t>Cash, checkable (demand) deposits, and traveler’s checks</a:t>
          </a:r>
        </a:p>
      </dgm:t>
    </dgm:pt>
    <dgm:pt modelId="{248E4B25-B220-4DE8-8049-6416C9F1B397}" type="parTrans" cxnId="{9F500E12-3FBC-4E4D-A1F4-A4F050841D08}">
      <dgm:prSet/>
      <dgm:spPr>
        <a:ln>
          <a:solidFill>
            <a:srgbClr val="627981"/>
          </a:solidFill>
        </a:ln>
      </dgm:spPr>
      <dgm:t>
        <a:bodyPr/>
        <a:lstStyle/>
        <a:p>
          <a:endParaRPr lang="en-US"/>
        </a:p>
      </dgm:t>
    </dgm:pt>
    <dgm:pt modelId="{33F59D8E-329D-40A4-BD47-666957ED519A}" type="sibTrans" cxnId="{9F500E12-3FBC-4E4D-A1F4-A4F050841D08}">
      <dgm:prSet/>
      <dgm:spPr/>
      <dgm:t>
        <a:bodyPr/>
        <a:lstStyle/>
        <a:p>
          <a:endParaRPr lang="en-US"/>
        </a:p>
      </dgm:t>
    </dgm:pt>
    <dgm:pt modelId="{A9D95715-B548-4871-BA69-1109ADB5E53E}">
      <dgm:prSet phldrT="[Text]"/>
      <dgm:spPr>
        <a:solidFill>
          <a:srgbClr val="627981"/>
        </a:solidFill>
      </dgm:spPr>
      <dgm:t>
        <a:bodyPr/>
        <a:lstStyle/>
        <a:p>
          <a:r>
            <a:rPr lang="en-US" dirty="0"/>
            <a:t>M2 money supply</a:t>
          </a:r>
        </a:p>
      </dgm:t>
    </dgm:pt>
    <dgm:pt modelId="{DDD925B7-9004-4A54-B8DF-FAE1F1307195}" type="parTrans" cxnId="{889C9BD8-D861-4633-9C51-1D54133BB192}">
      <dgm:prSet/>
      <dgm:spPr/>
      <dgm:t>
        <a:bodyPr/>
        <a:lstStyle/>
        <a:p>
          <a:endParaRPr lang="en-US"/>
        </a:p>
      </dgm:t>
    </dgm:pt>
    <dgm:pt modelId="{8DDD4A5B-8C01-4B2D-9784-24F98BBF1AA4}" type="sibTrans" cxnId="{889C9BD8-D861-4633-9C51-1D54133BB192}">
      <dgm:prSet/>
      <dgm:spPr/>
      <dgm:t>
        <a:bodyPr/>
        <a:lstStyle/>
        <a:p>
          <a:endParaRPr lang="en-US"/>
        </a:p>
      </dgm:t>
    </dgm:pt>
    <dgm:pt modelId="{215C40BB-BB93-4AA9-B51E-4806CEFD0F12}">
      <dgm:prSet phldrT="[Text]"/>
      <dgm:spPr>
        <a:ln>
          <a:solidFill>
            <a:srgbClr val="627981"/>
          </a:solidFill>
        </a:ln>
      </dgm:spPr>
      <dgm:t>
        <a:bodyPr/>
        <a:lstStyle/>
        <a:p>
          <a:r>
            <a:rPr lang="en-US" dirty="0"/>
            <a:t>Monies that are less liquid in nature</a:t>
          </a:r>
        </a:p>
      </dgm:t>
    </dgm:pt>
    <dgm:pt modelId="{CB7380C0-5DB5-4AE0-BB61-026931CA8BDA}" type="parTrans" cxnId="{61FDAE5F-7BD1-43A6-AD77-30A8EAC50D0E}">
      <dgm:prSet/>
      <dgm:spPr>
        <a:ln>
          <a:solidFill>
            <a:srgbClr val="627981"/>
          </a:solidFill>
        </a:ln>
      </dgm:spPr>
      <dgm:t>
        <a:bodyPr/>
        <a:lstStyle/>
        <a:p>
          <a:endParaRPr lang="en-US"/>
        </a:p>
      </dgm:t>
    </dgm:pt>
    <dgm:pt modelId="{25E37F00-6B3B-462F-AEF5-B168E4B6C6E8}" type="sibTrans" cxnId="{61FDAE5F-7BD1-43A6-AD77-30A8EAC50D0E}">
      <dgm:prSet/>
      <dgm:spPr/>
      <dgm:t>
        <a:bodyPr/>
        <a:lstStyle/>
        <a:p>
          <a:endParaRPr lang="en-US"/>
        </a:p>
      </dgm:t>
    </dgm:pt>
    <dgm:pt modelId="{57422D77-6DE2-429B-BD1D-952B0FCF53D3}">
      <dgm:prSet phldrT="[Text]"/>
      <dgm:spPr>
        <a:ln>
          <a:solidFill>
            <a:srgbClr val="627981"/>
          </a:solidFill>
        </a:ln>
      </dgm:spPr>
      <dgm:t>
        <a:bodyPr/>
        <a:lstStyle/>
        <a:p>
          <a:r>
            <a:rPr lang="en-US" dirty="0"/>
            <a:t>M1 plus savings and time deposits, certificates of deposits, and money market funds</a:t>
          </a:r>
        </a:p>
      </dgm:t>
    </dgm:pt>
    <dgm:pt modelId="{5B20A5B5-861F-4D1F-9079-2EB5CE28904E}" type="parTrans" cxnId="{A1239009-9DCC-4506-ACC8-32859AE45E59}">
      <dgm:prSet/>
      <dgm:spPr>
        <a:ln>
          <a:solidFill>
            <a:srgbClr val="627981"/>
          </a:solidFill>
        </a:ln>
      </dgm:spPr>
      <dgm:t>
        <a:bodyPr/>
        <a:lstStyle/>
        <a:p>
          <a:endParaRPr lang="en-US"/>
        </a:p>
      </dgm:t>
    </dgm:pt>
    <dgm:pt modelId="{46B8A786-9EFC-49D9-AC24-883303C9590B}" type="sibTrans" cxnId="{A1239009-9DCC-4506-ACC8-32859AE45E59}">
      <dgm:prSet/>
      <dgm:spPr/>
      <dgm:t>
        <a:bodyPr/>
        <a:lstStyle/>
        <a:p>
          <a:endParaRPr lang="en-US"/>
        </a:p>
      </dgm:t>
    </dgm:pt>
    <dgm:pt modelId="{2A66E2C3-2F31-4C22-8B34-D941EFCCABC4}" type="pres">
      <dgm:prSet presAssocID="{3EABE60E-086F-464A-98AA-461BE941E997}" presName="diagram" presStyleCnt="0">
        <dgm:presLayoutVars>
          <dgm:chPref val="1"/>
          <dgm:dir/>
          <dgm:animOne val="branch"/>
          <dgm:animLvl val="lvl"/>
          <dgm:resizeHandles/>
        </dgm:presLayoutVars>
      </dgm:prSet>
      <dgm:spPr/>
    </dgm:pt>
    <dgm:pt modelId="{69B52109-6871-4539-A0F7-AF6501D02A52}" type="pres">
      <dgm:prSet presAssocID="{5F79C90A-D164-4354-9283-C5503257CA75}" presName="root" presStyleCnt="0"/>
      <dgm:spPr/>
    </dgm:pt>
    <dgm:pt modelId="{FC6F429E-806B-4D10-9785-344E20231133}" type="pres">
      <dgm:prSet presAssocID="{5F79C90A-D164-4354-9283-C5503257CA75}" presName="rootComposite" presStyleCnt="0"/>
      <dgm:spPr/>
    </dgm:pt>
    <dgm:pt modelId="{B5CA78E4-5895-4351-967A-3B93966BBD33}" type="pres">
      <dgm:prSet presAssocID="{5F79C90A-D164-4354-9283-C5503257CA75}" presName="rootText" presStyleLbl="node1" presStyleIdx="0" presStyleCnt="2"/>
      <dgm:spPr/>
    </dgm:pt>
    <dgm:pt modelId="{908E70B0-7C3D-412B-A093-F3B93B43B115}" type="pres">
      <dgm:prSet presAssocID="{5F79C90A-D164-4354-9283-C5503257CA75}" presName="rootConnector" presStyleLbl="node1" presStyleIdx="0" presStyleCnt="2"/>
      <dgm:spPr/>
    </dgm:pt>
    <dgm:pt modelId="{BBAE9184-B638-4A4D-BE00-4D9E3583E28D}" type="pres">
      <dgm:prSet presAssocID="{5F79C90A-D164-4354-9283-C5503257CA75}" presName="childShape" presStyleCnt="0"/>
      <dgm:spPr/>
    </dgm:pt>
    <dgm:pt modelId="{F7B7C333-AA61-485D-A678-38F26240F17D}" type="pres">
      <dgm:prSet presAssocID="{8B9AB5E3-0E6A-4460-AEEA-7BEE0322414E}" presName="Name13" presStyleLbl="parChTrans1D2" presStyleIdx="0" presStyleCnt="4"/>
      <dgm:spPr/>
    </dgm:pt>
    <dgm:pt modelId="{87C311C4-B8AC-45BE-B6CE-3D779DCE2152}" type="pres">
      <dgm:prSet presAssocID="{700F3A2B-1047-42C0-BE1F-53C309AB2211}" presName="childText" presStyleLbl="bgAcc1" presStyleIdx="0" presStyleCnt="4" custLinFactNeighborY="0">
        <dgm:presLayoutVars>
          <dgm:bulletEnabled val="1"/>
        </dgm:presLayoutVars>
      </dgm:prSet>
      <dgm:spPr/>
    </dgm:pt>
    <dgm:pt modelId="{7D81D705-E9F7-491E-BBF3-F740FF34417D}" type="pres">
      <dgm:prSet presAssocID="{248E4B25-B220-4DE8-8049-6416C9F1B397}" presName="Name13" presStyleLbl="parChTrans1D2" presStyleIdx="1" presStyleCnt="4"/>
      <dgm:spPr/>
    </dgm:pt>
    <dgm:pt modelId="{039815A8-0D48-426A-ACCC-2C14FB8A485B}" type="pres">
      <dgm:prSet presAssocID="{3DD2B5EA-9516-4E53-B927-7EA85195E25A}" presName="childText" presStyleLbl="bgAcc1" presStyleIdx="1" presStyleCnt="4">
        <dgm:presLayoutVars>
          <dgm:bulletEnabled val="1"/>
        </dgm:presLayoutVars>
      </dgm:prSet>
      <dgm:spPr/>
    </dgm:pt>
    <dgm:pt modelId="{C778E224-6E4B-4979-A297-F6AEE4586C73}" type="pres">
      <dgm:prSet presAssocID="{A9D95715-B548-4871-BA69-1109ADB5E53E}" presName="root" presStyleCnt="0"/>
      <dgm:spPr/>
    </dgm:pt>
    <dgm:pt modelId="{CF15DC55-7734-41A2-858A-434FC38A892E}" type="pres">
      <dgm:prSet presAssocID="{A9D95715-B548-4871-BA69-1109ADB5E53E}" presName="rootComposite" presStyleCnt="0"/>
      <dgm:spPr/>
    </dgm:pt>
    <dgm:pt modelId="{0F27ABEE-D33F-4DC9-B410-B58CD0BEAF6D}" type="pres">
      <dgm:prSet presAssocID="{A9D95715-B548-4871-BA69-1109ADB5E53E}" presName="rootText" presStyleLbl="node1" presStyleIdx="1" presStyleCnt="2"/>
      <dgm:spPr/>
    </dgm:pt>
    <dgm:pt modelId="{FCDBA694-C1BA-4213-9CBE-0B45384073B8}" type="pres">
      <dgm:prSet presAssocID="{A9D95715-B548-4871-BA69-1109ADB5E53E}" presName="rootConnector" presStyleLbl="node1" presStyleIdx="1" presStyleCnt="2"/>
      <dgm:spPr/>
    </dgm:pt>
    <dgm:pt modelId="{54920D19-A2F3-4A7E-9766-56A4F286FAA1}" type="pres">
      <dgm:prSet presAssocID="{A9D95715-B548-4871-BA69-1109ADB5E53E}" presName="childShape" presStyleCnt="0"/>
      <dgm:spPr/>
    </dgm:pt>
    <dgm:pt modelId="{4CECB45C-8109-471D-8980-B5624FCAEE5C}" type="pres">
      <dgm:prSet presAssocID="{CB7380C0-5DB5-4AE0-BB61-026931CA8BDA}" presName="Name13" presStyleLbl="parChTrans1D2" presStyleIdx="2" presStyleCnt="4"/>
      <dgm:spPr/>
    </dgm:pt>
    <dgm:pt modelId="{1E146745-6D64-45D9-AA56-56E66CFD0FD9}" type="pres">
      <dgm:prSet presAssocID="{215C40BB-BB93-4AA9-B51E-4806CEFD0F12}" presName="childText" presStyleLbl="bgAcc1" presStyleIdx="2" presStyleCnt="4">
        <dgm:presLayoutVars>
          <dgm:bulletEnabled val="1"/>
        </dgm:presLayoutVars>
      </dgm:prSet>
      <dgm:spPr/>
    </dgm:pt>
    <dgm:pt modelId="{CECF1AAE-F077-4AAE-B364-46A232D78265}" type="pres">
      <dgm:prSet presAssocID="{5B20A5B5-861F-4D1F-9079-2EB5CE28904E}" presName="Name13" presStyleLbl="parChTrans1D2" presStyleIdx="3" presStyleCnt="4"/>
      <dgm:spPr/>
    </dgm:pt>
    <dgm:pt modelId="{7569A378-65AB-43B5-9671-6187CF1960F3}" type="pres">
      <dgm:prSet presAssocID="{57422D77-6DE2-429B-BD1D-952B0FCF53D3}" presName="childText" presStyleLbl="bgAcc1" presStyleIdx="3" presStyleCnt="4">
        <dgm:presLayoutVars>
          <dgm:bulletEnabled val="1"/>
        </dgm:presLayoutVars>
      </dgm:prSet>
      <dgm:spPr/>
    </dgm:pt>
  </dgm:ptLst>
  <dgm:cxnLst>
    <dgm:cxn modelId="{A1239009-9DCC-4506-ACC8-32859AE45E59}" srcId="{A9D95715-B548-4871-BA69-1109ADB5E53E}" destId="{57422D77-6DE2-429B-BD1D-952B0FCF53D3}" srcOrd="1" destOrd="0" parTransId="{5B20A5B5-861F-4D1F-9079-2EB5CE28904E}" sibTransId="{46B8A786-9EFC-49D9-AC24-883303C9590B}"/>
    <dgm:cxn modelId="{9F500E12-3FBC-4E4D-A1F4-A4F050841D08}" srcId="{5F79C90A-D164-4354-9283-C5503257CA75}" destId="{3DD2B5EA-9516-4E53-B927-7EA85195E25A}" srcOrd="1" destOrd="0" parTransId="{248E4B25-B220-4DE8-8049-6416C9F1B397}" sibTransId="{33F59D8E-329D-40A4-BD47-666957ED519A}"/>
    <dgm:cxn modelId="{FFDB722A-A06D-4FEC-888E-6A51152D60EE}" type="presOf" srcId="{CB7380C0-5DB5-4AE0-BB61-026931CA8BDA}" destId="{4CECB45C-8109-471D-8980-B5624FCAEE5C}" srcOrd="0" destOrd="0" presId="urn:microsoft.com/office/officeart/2005/8/layout/hierarchy3"/>
    <dgm:cxn modelId="{47E30C2C-7E17-48C5-80A1-F8A6424E44CE}" type="presOf" srcId="{8B9AB5E3-0E6A-4460-AEEA-7BEE0322414E}" destId="{F7B7C333-AA61-485D-A678-38F26240F17D}" srcOrd="0" destOrd="0" presId="urn:microsoft.com/office/officeart/2005/8/layout/hierarchy3"/>
    <dgm:cxn modelId="{61E0D430-27DB-4F34-87A6-BCE0A608AE21}" srcId="{3EABE60E-086F-464A-98AA-461BE941E997}" destId="{5F79C90A-D164-4354-9283-C5503257CA75}" srcOrd="0" destOrd="0" parTransId="{6403BBFB-DF4B-4D1C-9064-7E41ABD28393}" sibTransId="{773E9E72-AA55-4FE2-BD35-8522D8AE44D6}"/>
    <dgm:cxn modelId="{B974105B-C27B-475F-A0C0-6B9643439341}" type="presOf" srcId="{5F79C90A-D164-4354-9283-C5503257CA75}" destId="{B5CA78E4-5895-4351-967A-3B93966BBD33}" srcOrd="0" destOrd="0" presId="urn:microsoft.com/office/officeart/2005/8/layout/hierarchy3"/>
    <dgm:cxn modelId="{5A65215E-55A1-4124-9A90-2A044DF81B7B}" type="presOf" srcId="{A9D95715-B548-4871-BA69-1109ADB5E53E}" destId="{0F27ABEE-D33F-4DC9-B410-B58CD0BEAF6D}" srcOrd="0" destOrd="0" presId="urn:microsoft.com/office/officeart/2005/8/layout/hierarchy3"/>
    <dgm:cxn modelId="{61FDAE5F-7BD1-43A6-AD77-30A8EAC50D0E}" srcId="{A9D95715-B548-4871-BA69-1109ADB5E53E}" destId="{215C40BB-BB93-4AA9-B51E-4806CEFD0F12}" srcOrd="0" destOrd="0" parTransId="{CB7380C0-5DB5-4AE0-BB61-026931CA8BDA}" sibTransId="{25E37F00-6B3B-462F-AEF5-B168E4B6C6E8}"/>
    <dgm:cxn modelId="{FE599162-9E0F-41C8-BD26-29A6A44AC0AA}" type="presOf" srcId="{3EABE60E-086F-464A-98AA-461BE941E997}" destId="{2A66E2C3-2F31-4C22-8B34-D941EFCCABC4}" srcOrd="0" destOrd="0" presId="urn:microsoft.com/office/officeart/2005/8/layout/hierarchy3"/>
    <dgm:cxn modelId="{03421C66-F095-4495-B99B-2A92CED5946A}" type="presOf" srcId="{A9D95715-B548-4871-BA69-1109ADB5E53E}" destId="{FCDBA694-C1BA-4213-9CBE-0B45384073B8}" srcOrd="1" destOrd="0" presId="urn:microsoft.com/office/officeart/2005/8/layout/hierarchy3"/>
    <dgm:cxn modelId="{5531FF68-6FD1-4D68-BFBD-36192BC09CED}" srcId="{5F79C90A-D164-4354-9283-C5503257CA75}" destId="{700F3A2B-1047-42C0-BE1F-53C309AB2211}" srcOrd="0" destOrd="0" parTransId="{8B9AB5E3-0E6A-4460-AEEA-7BEE0322414E}" sibTransId="{497E97B4-58A9-4C8A-B9AD-BAE986876299}"/>
    <dgm:cxn modelId="{9B646C4D-BAF0-427B-88B7-638D38B904BE}" type="presOf" srcId="{248E4B25-B220-4DE8-8049-6416C9F1B397}" destId="{7D81D705-E9F7-491E-BBF3-F740FF34417D}" srcOrd="0" destOrd="0" presId="urn:microsoft.com/office/officeart/2005/8/layout/hierarchy3"/>
    <dgm:cxn modelId="{4DB8D59D-5845-4D79-B5ED-74E29E196CD7}" type="presOf" srcId="{700F3A2B-1047-42C0-BE1F-53C309AB2211}" destId="{87C311C4-B8AC-45BE-B6CE-3D779DCE2152}" srcOrd="0" destOrd="0" presId="urn:microsoft.com/office/officeart/2005/8/layout/hierarchy3"/>
    <dgm:cxn modelId="{EDEEF09E-A101-4103-81F9-9A3A3CC16480}" type="presOf" srcId="{5F79C90A-D164-4354-9283-C5503257CA75}" destId="{908E70B0-7C3D-412B-A093-F3B93B43B115}" srcOrd="1" destOrd="0" presId="urn:microsoft.com/office/officeart/2005/8/layout/hierarchy3"/>
    <dgm:cxn modelId="{3E0266B4-EC9A-4521-9A1A-A41F12432A45}" type="presOf" srcId="{215C40BB-BB93-4AA9-B51E-4806CEFD0F12}" destId="{1E146745-6D64-45D9-AA56-56E66CFD0FD9}" srcOrd="0" destOrd="0" presId="urn:microsoft.com/office/officeart/2005/8/layout/hierarchy3"/>
    <dgm:cxn modelId="{889C9BD8-D861-4633-9C51-1D54133BB192}" srcId="{3EABE60E-086F-464A-98AA-461BE941E997}" destId="{A9D95715-B548-4871-BA69-1109ADB5E53E}" srcOrd="1" destOrd="0" parTransId="{DDD925B7-9004-4A54-B8DF-FAE1F1307195}" sibTransId="{8DDD4A5B-8C01-4B2D-9784-24F98BBF1AA4}"/>
    <dgm:cxn modelId="{58AE8AE9-12E9-4E34-AB07-AC16060AEAC7}" type="presOf" srcId="{3DD2B5EA-9516-4E53-B927-7EA85195E25A}" destId="{039815A8-0D48-426A-ACCC-2C14FB8A485B}" srcOrd="0" destOrd="0" presId="urn:microsoft.com/office/officeart/2005/8/layout/hierarchy3"/>
    <dgm:cxn modelId="{30723DF7-55E4-4DCA-ADE6-E5CE93FF2C62}" type="presOf" srcId="{57422D77-6DE2-429B-BD1D-952B0FCF53D3}" destId="{7569A378-65AB-43B5-9671-6187CF1960F3}" srcOrd="0" destOrd="0" presId="urn:microsoft.com/office/officeart/2005/8/layout/hierarchy3"/>
    <dgm:cxn modelId="{1D1A50FA-5C42-470C-B712-6FEE0968C6EC}" type="presOf" srcId="{5B20A5B5-861F-4D1F-9079-2EB5CE28904E}" destId="{CECF1AAE-F077-4AAE-B364-46A232D78265}" srcOrd="0" destOrd="0" presId="urn:microsoft.com/office/officeart/2005/8/layout/hierarchy3"/>
    <dgm:cxn modelId="{42B71A91-B6EE-46F7-8E08-2CCDE94F48E3}" type="presParOf" srcId="{2A66E2C3-2F31-4C22-8B34-D941EFCCABC4}" destId="{69B52109-6871-4539-A0F7-AF6501D02A52}" srcOrd="0" destOrd="0" presId="urn:microsoft.com/office/officeart/2005/8/layout/hierarchy3"/>
    <dgm:cxn modelId="{AC643C55-E7B5-4518-AB4A-875111B438DF}" type="presParOf" srcId="{69B52109-6871-4539-A0F7-AF6501D02A52}" destId="{FC6F429E-806B-4D10-9785-344E20231133}" srcOrd="0" destOrd="0" presId="urn:microsoft.com/office/officeart/2005/8/layout/hierarchy3"/>
    <dgm:cxn modelId="{B78F5E0D-5501-4C38-9E0E-54477CB959EF}" type="presParOf" srcId="{FC6F429E-806B-4D10-9785-344E20231133}" destId="{B5CA78E4-5895-4351-967A-3B93966BBD33}" srcOrd="0" destOrd="0" presId="urn:microsoft.com/office/officeart/2005/8/layout/hierarchy3"/>
    <dgm:cxn modelId="{025F945F-5812-43A6-8805-01C645F4DBAE}" type="presParOf" srcId="{FC6F429E-806B-4D10-9785-344E20231133}" destId="{908E70B0-7C3D-412B-A093-F3B93B43B115}" srcOrd="1" destOrd="0" presId="urn:microsoft.com/office/officeart/2005/8/layout/hierarchy3"/>
    <dgm:cxn modelId="{8DB02CF0-504D-4B67-BCBB-3C162ECB1046}" type="presParOf" srcId="{69B52109-6871-4539-A0F7-AF6501D02A52}" destId="{BBAE9184-B638-4A4D-BE00-4D9E3583E28D}" srcOrd="1" destOrd="0" presId="urn:microsoft.com/office/officeart/2005/8/layout/hierarchy3"/>
    <dgm:cxn modelId="{6E152E87-E5F8-445A-A0C8-363DFB85A6FE}" type="presParOf" srcId="{BBAE9184-B638-4A4D-BE00-4D9E3583E28D}" destId="{F7B7C333-AA61-485D-A678-38F26240F17D}" srcOrd="0" destOrd="0" presId="urn:microsoft.com/office/officeart/2005/8/layout/hierarchy3"/>
    <dgm:cxn modelId="{31E77EB1-9AF9-4796-98CB-42CDEAC6ADF8}" type="presParOf" srcId="{BBAE9184-B638-4A4D-BE00-4D9E3583E28D}" destId="{87C311C4-B8AC-45BE-B6CE-3D779DCE2152}" srcOrd="1" destOrd="0" presId="urn:microsoft.com/office/officeart/2005/8/layout/hierarchy3"/>
    <dgm:cxn modelId="{1A41759E-A8F4-4509-ACB0-E8B39886439C}" type="presParOf" srcId="{BBAE9184-B638-4A4D-BE00-4D9E3583E28D}" destId="{7D81D705-E9F7-491E-BBF3-F740FF34417D}" srcOrd="2" destOrd="0" presId="urn:microsoft.com/office/officeart/2005/8/layout/hierarchy3"/>
    <dgm:cxn modelId="{0CFF5757-D1DB-46DA-892C-0BC2C03B246F}" type="presParOf" srcId="{BBAE9184-B638-4A4D-BE00-4D9E3583E28D}" destId="{039815A8-0D48-426A-ACCC-2C14FB8A485B}" srcOrd="3" destOrd="0" presId="urn:microsoft.com/office/officeart/2005/8/layout/hierarchy3"/>
    <dgm:cxn modelId="{FC8AB14E-8CBE-4F78-95B6-1B369BBDF6C8}" type="presParOf" srcId="{2A66E2C3-2F31-4C22-8B34-D941EFCCABC4}" destId="{C778E224-6E4B-4979-A297-F6AEE4586C73}" srcOrd="1" destOrd="0" presId="urn:microsoft.com/office/officeart/2005/8/layout/hierarchy3"/>
    <dgm:cxn modelId="{475E82E9-264B-4D04-BC32-42B01C24713D}" type="presParOf" srcId="{C778E224-6E4B-4979-A297-F6AEE4586C73}" destId="{CF15DC55-7734-41A2-858A-434FC38A892E}" srcOrd="0" destOrd="0" presId="urn:microsoft.com/office/officeart/2005/8/layout/hierarchy3"/>
    <dgm:cxn modelId="{0BD7C277-F501-4564-B7D2-ECEBF4450D57}" type="presParOf" srcId="{CF15DC55-7734-41A2-858A-434FC38A892E}" destId="{0F27ABEE-D33F-4DC9-B410-B58CD0BEAF6D}" srcOrd="0" destOrd="0" presId="urn:microsoft.com/office/officeart/2005/8/layout/hierarchy3"/>
    <dgm:cxn modelId="{34E7361C-336C-4E21-9224-711A17AE41DA}" type="presParOf" srcId="{CF15DC55-7734-41A2-858A-434FC38A892E}" destId="{FCDBA694-C1BA-4213-9CBE-0B45384073B8}" srcOrd="1" destOrd="0" presId="urn:microsoft.com/office/officeart/2005/8/layout/hierarchy3"/>
    <dgm:cxn modelId="{0F10F764-7815-4903-8EBE-6DF1B7F60E66}" type="presParOf" srcId="{C778E224-6E4B-4979-A297-F6AEE4586C73}" destId="{54920D19-A2F3-4A7E-9766-56A4F286FAA1}" srcOrd="1" destOrd="0" presId="urn:microsoft.com/office/officeart/2005/8/layout/hierarchy3"/>
    <dgm:cxn modelId="{211C0011-C455-473C-ACA4-F0E8860D0A36}" type="presParOf" srcId="{54920D19-A2F3-4A7E-9766-56A4F286FAA1}" destId="{4CECB45C-8109-471D-8980-B5624FCAEE5C}" srcOrd="0" destOrd="0" presId="urn:microsoft.com/office/officeart/2005/8/layout/hierarchy3"/>
    <dgm:cxn modelId="{2E992504-76C6-48EA-B550-8E06EE8DC3A8}" type="presParOf" srcId="{54920D19-A2F3-4A7E-9766-56A4F286FAA1}" destId="{1E146745-6D64-45D9-AA56-56E66CFD0FD9}" srcOrd="1" destOrd="0" presId="urn:microsoft.com/office/officeart/2005/8/layout/hierarchy3"/>
    <dgm:cxn modelId="{0FB853AD-63D8-4557-878F-80294AD5C596}" type="presParOf" srcId="{54920D19-A2F3-4A7E-9766-56A4F286FAA1}" destId="{CECF1AAE-F077-4AAE-B364-46A232D78265}" srcOrd="2" destOrd="0" presId="urn:microsoft.com/office/officeart/2005/8/layout/hierarchy3"/>
    <dgm:cxn modelId="{F2AA6DAC-540D-4957-939C-70E8E227BEF4}" type="presParOf" srcId="{54920D19-A2F3-4A7E-9766-56A4F286FAA1}" destId="{7569A378-65AB-43B5-9671-6187CF1960F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78E4-5895-4351-967A-3B93966BBD33}">
      <dsp:nvSpPr>
        <dsp:cNvPr id="0" name=""/>
        <dsp:cNvSpPr/>
      </dsp:nvSpPr>
      <dsp:spPr>
        <a:xfrm>
          <a:off x="871735"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M1 money supply</a:t>
          </a:r>
        </a:p>
      </dsp:txBody>
      <dsp:txXfrm>
        <a:off x="903385" y="32634"/>
        <a:ext cx="2097895" cy="1017297"/>
      </dsp:txXfrm>
    </dsp:sp>
    <dsp:sp modelId="{F7B7C333-AA61-485D-A678-38F26240F17D}">
      <dsp:nvSpPr>
        <dsp:cNvPr id="0" name=""/>
        <dsp:cNvSpPr/>
      </dsp:nvSpPr>
      <dsp:spPr>
        <a:xfrm>
          <a:off x="1087855"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87C311C4-B8AC-45BE-B6CE-3D779DCE2152}">
      <dsp:nvSpPr>
        <dsp:cNvPr id="0" name=""/>
        <dsp:cNvSpPr/>
      </dsp:nvSpPr>
      <dsp:spPr>
        <a:xfrm>
          <a:off x="1303974"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very liquid in nature</a:t>
          </a:r>
        </a:p>
      </dsp:txBody>
      <dsp:txXfrm>
        <a:off x="1335624" y="1383381"/>
        <a:ext cx="1665656" cy="1017297"/>
      </dsp:txXfrm>
    </dsp:sp>
    <dsp:sp modelId="{7D81D705-E9F7-491E-BBF3-F740FF34417D}">
      <dsp:nvSpPr>
        <dsp:cNvPr id="0" name=""/>
        <dsp:cNvSpPr/>
      </dsp:nvSpPr>
      <dsp:spPr>
        <a:xfrm>
          <a:off x="1087855"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039815A8-0D48-426A-ACCC-2C14FB8A485B}">
      <dsp:nvSpPr>
        <dsp:cNvPr id="0" name=""/>
        <dsp:cNvSpPr/>
      </dsp:nvSpPr>
      <dsp:spPr>
        <a:xfrm>
          <a:off x="1303974"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Cash, checkable (demand) deposits, and traveler’s checks</a:t>
          </a:r>
        </a:p>
      </dsp:txBody>
      <dsp:txXfrm>
        <a:off x="1335624" y="2734128"/>
        <a:ext cx="1665656" cy="1017297"/>
      </dsp:txXfrm>
    </dsp:sp>
    <dsp:sp modelId="{0F27ABEE-D33F-4DC9-B410-B58CD0BEAF6D}">
      <dsp:nvSpPr>
        <dsp:cNvPr id="0" name=""/>
        <dsp:cNvSpPr/>
      </dsp:nvSpPr>
      <dsp:spPr>
        <a:xfrm>
          <a:off x="3573229"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M2 money supply</a:t>
          </a:r>
        </a:p>
      </dsp:txBody>
      <dsp:txXfrm>
        <a:off x="3604879" y="32634"/>
        <a:ext cx="2097895" cy="1017297"/>
      </dsp:txXfrm>
    </dsp:sp>
    <dsp:sp modelId="{4CECB45C-8109-471D-8980-B5624FCAEE5C}">
      <dsp:nvSpPr>
        <dsp:cNvPr id="0" name=""/>
        <dsp:cNvSpPr/>
      </dsp:nvSpPr>
      <dsp:spPr>
        <a:xfrm>
          <a:off x="3789349"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1E146745-6D64-45D9-AA56-56E66CFD0FD9}">
      <dsp:nvSpPr>
        <dsp:cNvPr id="0" name=""/>
        <dsp:cNvSpPr/>
      </dsp:nvSpPr>
      <dsp:spPr>
        <a:xfrm>
          <a:off x="4005468"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less liquid in nature</a:t>
          </a:r>
        </a:p>
      </dsp:txBody>
      <dsp:txXfrm>
        <a:off x="4037118" y="1383381"/>
        <a:ext cx="1665656" cy="1017297"/>
      </dsp:txXfrm>
    </dsp:sp>
    <dsp:sp modelId="{CECF1AAE-F077-4AAE-B364-46A232D78265}">
      <dsp:nvSpPr>
        <dsp:cNvPr id="0" name=""/>
        <dsp:cNvSpPr/>
      </dsp:nvSpPr>
      <dsp:spPr>
        <a:xfrm>
          <a:off x="3789349"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7569A378-65AB-43B5-9671-6187CF1960F3}">
      <dsp:nvSpPr>
        <dsp:cNvPr id="0" name=""/>
        <dsp:cNvSpPr/>
      </dsp:nvSpPr>
      <dsp:spPr>
        <a:xfrm>
          <a:off x="4005468"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M1 plus savings and time deposits, certificates of deposits, and money market funds</a:t>
          </a:r>
        </a:p>
      </dsp:txBody>
      <dsp:txXfrm>
        <a:off x="4037118" y="2734128"/>
        <a:ext cx="1665656" cy="1017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F59B-439F-44EF-9D4C-79C75BA56694}"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AEE0C-5445-4B08-8277-D0880C98BE77}" type="slidenum">
              <a:rPr lang="en-US" smtClean="0"/>
              <a:t>‹#›</a:t>
            </a:fld>
            <a:endParaRPr lang="en-US"/>
          </a:p>
        </p:txBody>
      </p:sp>
    </p:spTree>
    <p:extLst>
      <p:ext uri="{BB962C8B-B14F-4D97-AF65-F5344CB8AC3E}">
        <p14:creationId xmlns:p14="http://schemas.microsoft.com/office/powerpoint/2010/main" val="397145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trying to state a single way of measuring money, economists offer broader definitions of money based on liquidity. Liquidity refers to how quickly you can use a financial asset to buy a good or service. Cash is extremely liquid while money in a savings account is less liquid, since a savings account is more difficult to immediately access.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Reserve Bank, which is the central bank of the United States, is a bank regulator that is responsible for monetary policy and defines money according to its liquidity. There are two definitions of money: M1 money supply and M2 money supply.</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3</a:t>
            </a:fld>
            <a:endParaRPr lang="en-US"/>
          </a:p>
        </p:txBody>
      </p:sp>
    </p:spTree>
    <p:extLst>
      <p:ext uri="{BB962C8B-B14F-4D97-AF65-F5344CB8AC3E}">
        <p14:creationId xmlns:p14="http://schemas.microsoft.com/office/powerpoint/2010/main" val="29483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M1 money supply includes coins and currency in circulation: coins and bills that circulate in an economy that the U.S. Treasury does not hold at the Federal Reserve Bank or in vaults. Closely related to currency are checkable deposits (also known as demand deposits), which are the amounts held in checking accounts. Together, these items comprise the definition of money known as M1, which the Federal Reserve System measures daily.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4</a:t>
            </a:fld>
            <a:endParaRPr lang="en-US"/>
          </a:p>
        </p:txBody>
      </p:sp>
    </p:spTree>
    <p:extLst>
      <p:ext uri="{BB962C8B-B14F-4D97-AF65-F5344CB8AC3E}">
        <p14:creationId xmlns:p14="http://schemas.microsoft.com/office/powerpoint/2010/main" val="307415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 is a broader definition of money; it includes everything in M1 as well as other types of deposits. M2 includes savings deposits in banks. Many financial institutions offer a chance to invest in money market funds, where they pool the deposits of investors and safely invest them. </a:t>
            </a:r>
            <a:r>
              <a:rPr lang="en-US" sz="1200" dirty="0">
                <a:solidFill>
                  <a:schemeClr val="bg1"/>
                </a:solidFill>
              </a:rPr>
              <a:t>Another ingredient of M2 are the relatively small certificates of deposit (CDs) or </a:t>
            </a:r>
            <a:r>
              <a:rPr lang="en-US" sz="1200" b="1" dirty="0">
                <a:solidFill>
                  <a:schemeClr val="bg1"/>
                </a:solidFill>
              </a:rPr>
              <a:t>time deposits</a:t>
            </a:r>
            <a:r>
              <a:rPr lang="en-US" sz="1200" dirty="0">
                <a:solidFill>
                  <a:schemeClr val="bg1"/>
                </a:solidFill>
              </a:rPr>
              <a:t>, which are accounts that the depositor has committed to leaving in the bank for a certain period of time.</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5</a:t>
            </a:fld>
            <a:endParaRPr lang="en-US"/>
          </a:p>
        </p:txBody>
      </p:sp>
    </p:spTree>
    <p:extLst>
      <p:ext uri="{BB962C8B-B14F-4D97-AF65-F5344CB8AC3E}">
        <p14:creationId xmlns:p14="http://schemas.microsoft.com/office/powerpoint/2010/main" val="14654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all the M2 types of deposits are money that require a greater effort to access and spend than M1.</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6</a:t>
            </a:fld>
            <a:endParaRPr lang="en-US"/>
          </a:p>
        </p:txBody>
      </p:sp>
    </p:spTree>
    <p:extLst>
      <p:ext uri="{BB962C8B-B14F-4D97-AF65-F5344CB8AC3E}">
        <p14:creationId xmlns:p14="http://schemas.microsoft.com/office/powerpoint/2010/main" val="246006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lines separating M1 and M2 can become a little blurry. For example, some businesses will not accept personal checks for large amounts but will accept traveler's checks or cash. Changes in banking practices and technology have made the savings accounts in M2 more similar to the checking accounts in M1. As with many other economic terms and statistics, the important point is to know the strengths and limitations of the various definitions.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7</a:t>
            </a:fld>
            <a:endParaRPr lang="en-US"/>
          </a:p>
        </p:txBody>
      </p:sp>
    </p:spTree>
    <p:extLst>
      <p:ext uri="{BB962C8B-B14F-4D97-AF65-F5344CB8AC3E}">
        <p14:creationId xmlns:p14="http://schemas.microsoft.com/office/powerpoint/2010/main" val="13201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debit card, like a check, is an instruction to the user's bank to transfer money directly and immediately from your bank account to the seller. Although you can make a purchase with a credit card, the financial institution does not consider it money but rather a short-term loan from the credit card company to you. With a smart card, you can store a certain value of money on a card and then use the card to make purchases.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8</a:t>
            </a:fld>
            <a:endParaRPr lang="en-US"/>
          </a:p>
        </p:txBody>
      </p:sp>
    </p:spTree>
    <p:extLst>
      <p:ext uri="{BB962C8B-B14F-4D97-AF65-F5344CB8AC3E}">
        <p14:creationId xmlns:p14="http://schemas.microsoft.com/office/powerpoint/2010/main" val="373484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9</a:t>
            </a:fld>
            <a:endParaRPr lang="en-US"/>
          </a:p>
        </p:txBody>
      </p:sp>
    </p:spTree>
    <p:extLst>
      <p:ext uri="{BB962C8B-B14F-4D97-AF65-F5344CB8AC3E}">
        <p14:creationId xmlns:p14="http://schemas.microsoft.com/office/powerpoint/2010/main" val="215753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 </a:t>
            </a:r>
          </a:p>
          <a:p>
            <a:endParaRPr lang="en-US" dirty="0"/>
          </a:p>
          <a:p>
            <a:r>
              <a:rPr lang="en-US" dirty="0"/>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10</a:t>
            </a:fld>
            <a:endParaRPr lang="en-US"/>
          </a:p>
        </p:txBody>
      </p:sp>
    </p:spTree>
    <p:extLst>
      <p:ext uri="{BB962C8B-B14F-4D97-AF65-F5344CB8AC3E}">
        <p14:creationId xmlns:p14="http://schemas.microsoft.com/office/powerpoint/2010/main" val="207601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18129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Measuring Money: Currency, M1, and M2 </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A63D60-7075-4855-9B07-A2E8EE18FAE9}"/>
              </a:ext>
            </a:extLst>
          </p:cNvPr>
          <p:cNvSpPr txBox="1"/>
          <p:nvPr/>
        </p:nvSpPr>
        <p:spPr>
          <a:xfrm>
            <a:off x="6766085" y="4072631"/>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2912114"/>
            <a:chOff x="542923" y="1736761"/>
            <a:chExt cx="8058154" cy="291211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786553"/>
              <a:ext cx="8058153" cy="2862322"/>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Suppose that you receive a $100 Amazon gift card. Does this represent a $100 increase in the M1 money supply? Explain your answer.</a:t>
              </a:r>
            </a:p>
            <a:p>
              <a:pPr algn="ctr"/>
              <a:endParaRPr lang="en-US" sz="2000" dirty="0">
                <a:solidFill>
                  <a:schemeClr val="bg1"/>
                </a:solidFill>
              </a:endParaRPr>
            </a:p>
            <a:p>
              <a:pPr algn="ctr"/>
              <a:r>
                <a:rPr lang="en-US" sz="2000" i="1" dirty="0">
                  <a:solidFill>
                    <a:schemeClr val="bg1"/>
                  </a:solidFill>
                </a:rPr>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pPr algn="ctr"/>
              <a:endParaRPr lang="en-US" sz="2000" dirty="0">
                <a:solidFill>
                  <a:schemeClr val="bg1"/>
                </a:solidFill>
              </a:endParaRPr>
            </a:p>
          </p:txBody>
        </p:sp>
      </p:grpSp>
    </p:spTree>
    <p:extLst>
      <p:ext uri="{BB962C8B-B14F-4D97-AF65-F5344CB8AC3E}">
        <p14:creationId xmlns:p14="http://schemas.microsoft.com/office/powerpoint/2010/main" val="12092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683023" y="1630427"/>
            <a:ext cx="8627790" cy="3477875"/>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a:solidFill>
                  <a:schemeClr val="bg1"/>
                </a:solidFill>
              </a:rPr>
              <a:t>M1 </a:t>
            </a:r>
            <a:r>
              <a:rPr lang="en-US" sz="2000" dirty="0">
                <a:solidFill>
                  <a:schemeClr val="bg1"/>
                </a:solidFill>
              </a:rPr>
              <a:t>includes currency in circulation and money in checking accounts accessible by checks and debit and credit cards.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M2 includes all of M1, plus savings deposits, time deposits, and money market funds.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Federal Reserve System is responsible for tracking the amounts of M1 and M2 and releasing information frequently.</a:t>
            </a:r>
          </a:p>
          <a:p>
            <a:br>
              <a:rPr lang="en-US" sz="2000" dirty="0"/>
            </a:b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Liquidity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Rather than trying to state a single way of measuring money, economists offer broader definitions of money based on liquidity.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Liquidity</a:t>
              </a:r>
              <a:r>
                <a:rPr lang="en-US" sz="2000" dirty="0">
                  <a:solidFill>
                    <a:schemeClr val="bg1"/>
                  </a:solidFill>
                </a:rPr>
                <a:t> refers to how quickly you can use a financial asset to buy a good or service.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Cash is extremely liquid while money in a savings account is less liquid, since a savings account is more difficult to immediately access.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AB7F42-2C4B-4252-8B1B-CCC62CBA4F0F}"/>
              </a:ext>
            </a:extLst>
          </p:cNvPr>
          <p:cNvGrpSpPr/>
          <p:nvPr/>
        </p:nvGrpSpPr>
        <p:grpSpPr>
          <a:xfrm>
            <a:off x="2066922" y="1317629"/>
            <a:ext cx="8058154" cy="1389663"/>
            <a:chOff x="542923" y="1736761"/>
            <a:chExt cx="8058154" cy="1389663"/>
          </a:xfrm>
          <a:solidFill>
            <a:srgbClr val="627981"/>
          </a:solidFill>
        </p:grpSpPr>
        <p:sp>
          <p:nvSpPr>
            <p:cNvPr id="14" name="Rectangle 13">
              <a:extLst>
                <a:ext uri="{FF2B5EF4-FFF2-40B4-BE49-F238E27FC236}">
                  <a16:creationId xmlns:a16="http://schemas.microsoft.com/office/drawing/2014/main" id="{DA8A5F90-55E0-4092-84BD-C62586DE41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D4C74D8-48C3-46F6-8BD0-40E36B001D67}"/>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The Federal Reserve Bank, which is the central bank of the United States, is a bank regulator that is responsible for monetary policy and defines money according to its liquidity. There are two definitions of money: </a:t>
              </a:r>
              <a:r>
                <a:rPr lang="en-US" sz="2000" b="1" dirty="0">
                  <a:solidFill>
                    <a:schemeClr val="bg1"/>
                  </a:solidFill>
                </a:rPr>
                <a:t>M1 money supply</a:t>
              </a:r>
              <a:r>
                <a:rPr lang="en-US" sz="2000" dirty="0">
                  <a:solidFill>
                    <a:schemeClr val="bg1"/>
                  </a:solidFill>
                </a:rPr>
                <a:t> and </a:t>
              </a:r>
              <a:r>
                <a:rPr lang="en-US" sz="2000" b="1" dirty="0">
                  <a:solidFill>
                    <a:schemeClr val="bg1"/>
                  </a:solidFill>
                </a:rPr>
                <a:t>M2 money supply</a:t>
              </a:r>
              <a:r>
                <a:rPr lang="en-US" sz="2000" dirty="0">
                  <a:solidFill>
                    <a:schemeClr val="bg1"/>
                  </a:solidFill>
                </a:rPr>
                <a:t>.</a:t>
              </a:r>
            </a:p>
          </p:txBody>
        </p:sp>
      </p:grpSp>
      <p:graphicFrame>
        <p:nvGraphicFramePr>
          <p:cNvPr id="3" name="Diagram 2">
            <a:extLst>
              <a:ext uri="{FF2B5EF4-FFF2-40B4-BE49-F238E27FC236}">
                <a16:creationId xmlns:a16="http://schemas.microsoft.com/office/drawing/2014/main" id="{1DBF87E7-6864-49F8-8659-ECCBB7BBF53A}"/>
              </a:ext>
            </a:extLst>
          </p:cNvPr>
          <p:cNvGraphicFramePr/>
          <p:nvPr>
            <p:extLst>
              <p:ext uri="{D42A27DB-BD31-4B8C-83A1-F6EECF244321}">
                <p14:modId xmlns:p14="http://schemas.microsoft.com/office/powerpoint/2010/main" val="4228647649"/>
              </p:ext>
            </p:extLst>
          </p:nvPr>
        </p:nvGraphicFramePr>
        <p:xfrm>
          <a:off x="2792919" y="2887013"/>
          <a:ext cx="6606161" cy="378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M1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1081887"/>
            <a:chOff x="542923" y="1736761"/>
            <a:chExt cx="8058154" cy="1081887"/>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M1 money supply includes </a:t>
              </a:r>
              <a:r>
                <a:rPr lang="en-US" sz="2000" b="1" dirty="0">
                  <a:solidFill>
                    <a:schemeClr val="bg1"/>
                  </a:solidFill>
                </a:rPr>
                <a:t>coins and currency in circulation</a:t>
              </a:r>
              <a:r>
                <a:rPr lang="en-US" sz="2000" dirty="0">
                  <a:solidFill>
                    <a:schemeClr val="bg1"/>
                  </a:solidFill>
                </a:rPr>
                <a:t>: coins and bills that circulate in an economy that the U.S. Treasury does not hold at the Federal Reserve Bank or in vaults.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74356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Closely related to currency are </a:t>
              </a:r>
              <a:r>
                <a:rPr lang="en-US" sz="2000" b="1" dirty="0">
                  <a:solidFill>
                    <a:schemeClr val="bg1"/>
                  </a:solidFill>
                </a:rPr>
                <a:t>checkable deposits </a:t>
              </a:r>
              <a:r>
                <a:rPr lang="en-US" sz="2000" dirty="0">
                  <a:solidFill>
                    <a:schemeClr val="bg1"/>
                  </a:solidFill>
                </a:rPr>
                <a:t>(also known as demand deposits), which are the amounts held in checking accounts.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63126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these items comprise the definition of money known as M1, which the Federal Reserve System measures daily.</a:t>
              </a:r>
            </a:p>
          </p:txBody>
        </p:sp>
      </p:grpSp>
    </p:spTree>
    <p:extLst>
      <p:ext uri="{BB962C8B-B14F-4D97-AF65-F5344CB8AC3E}">
        <p14:creationId xmlns:p14="http://schemas.microsoft.com/office/powerpoint/2010/main" val="423958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M2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is a broader definition of money; it includes everything in M1 as well as other types of deposits.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928983"/>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includes </a:t>
              </a:r>
              <a:r>
                <a:rPr lang="en-US" sz="2000" b="1" dirty="0">
                  <a:solidFill>
                    <a:schemeClr val="bg1"/>
                  </a:solidFill>
                </a:rPr>
                <a:t>savings deposits </a:t>
              </a:r>
              <a:r>
                <a:rPr lang="en-US" sz="2000" dirty="0">
                  <a:solidFill>
                    <a:schemeClr val="bg1"/>
                  </a:solidFill>
                </a:rPr>
                <a:t>in banks.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financial institutions offer a chance to invest in </a:t>
              </a:r>
              <a:r>
                <a:rPr lang="en-US" sz="2000" b="1" dirty="0">
                  <a:solidFill>
                    <a:schemeClr val="bg1"/>
                  </a:solidFill>
                </a:rPr>
                <a:t>money market funds</a:t>
              </a:r>
              <a:r>
                <a:rPr lang="en-US" sz="2000" dirty="0">
                  <a:solidFill>
                    <a:schemeClr val="bg1"/>
                  </a:solidFill>
                </a:rPr>
                <a:t>, where they pool the deposits of investors and safely invest them.</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1046322"/>
            <a:chOff x="538240" y="1736761"/>
            <a:chExt cx="8062837" cy="1046322"/>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ingredient of M2 are the relatively small certificates of deposit (CDs) or </a:t>
              </a:r>
              <a:r>
                <a:rPr lang="en-US" sz="2000" b="1" dirty="0">
                  <a:solidFill>
                    <a:schemeClr val="bg1"/>
                  </a:solidFill>
                </a:rPr>
                <a:t>time deposits</a:t>
              </a:r>
              <a:r>
                <a:rPr lang="en-US" sz="2000" dirty="0">
                  <a:solidFill>
                    <a:schemeClr val="bg1"/>
                  </a:solidFill>
                </a:rPr>
                <a:t>, which are accounts that the depositor has committed to leaving in the bank for a certain period of time.</a:t>
              </a:r>
            </a:p>
          </p:txBody>
        </p:sp>
      </p:grpSp>
    </p:spTree>
    <p:extLst>
      <p:ext uri="{BB962C8B-B14F-4D97-AF65-F5344CB8AC3E}">
        <p14:creationId xmlns:p14="http://schemas.microsoft.com/office/powerpoint/2010/main" val="398316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2A9B415-B269-4AC5-ABAA-C43635A40D8D}"/>
              </a:ext>
            </a:extLst>
          </p:cNvPr>
          <p:cNvGrpSpPr/>
          <p:nvPr/>
        </p:nvGrpSpPr>
        <p:grpSpPr>
          <a:xfrm>
            <a:off x="2066923" y="143038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1577C927-7C06-40D8-8FC1-65E971BFA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A548DC5-0C2E-4367-9D14-059732168D4F}"/>
                </a:ext>
              </a:extLst>
            </p:cNvPr>
            <p:cNvSpPr txBox="1"/>
            <p:nvPr/>
          </p:nvSpPr>
          <p:spPr>
            <a:xfrm>
              <a:off x="542923" y="1802985"/>
              <a:ext cx="8058154" cy="707886"/>
            </a:xfrm>
            <a:prstGeom prst="rect">
              <a:avLst/>
            </a:prstGeom>
            <a:grpFill/>
          </p:spPr>
          <p:txBody>
            <a:bodyPr wrap="square" rtlCol="0">
              <a:spAutoFit/>
            </a:bodyPr>
            <a:lstStyle/>
            <a:p>
              <a:pPr algn="ctr"/>
              <a:r>
                <a:rPr lang="en-US" sz="2000" dirty="0">
                  <a:solidFill>
                    <a:schemeClr val="bg1"/>
                  </a:solidFill>
                </a:rPr>
                <a:t>In short, all the M2 types of deposits are money that require a greater effort to access and spend than M1.</a:t>
              </a:r>
            </a:p>
          </p:txBody>
        </p:sp>
      </p:grpSp>
      <p:pic>
        <p:nvPicPr>
          <p:cNvPr id="6" name="Picture 5" descr="An image that demonstrates the relationship between M1 and M2 and their components.">
            <a:extLst>
              <a:ext uri="{FF2B5EF4-FFF2-40B4-BE49-F238E27FC236}">
                <a16:creationId xmlns:a16="http://schemas.microsoft.com/office/drawing/2014/main" id="{14C0BFE0-7D28-4D8B-934E-B26C68D9FDE6}"/>
              </a:ext>
            </a:extLst>
          </p:cNvPr>
          <p:cNvPicPr>
            <a:picLocks noChangeAspect="1"/>
          </p:cNvPicPr>
          <p:nvPr/>
        </p:nvPicPr>
        <p:blipFill>
          <a:blip r:embed="rId3"/>
          <a:stretch>
            <a:fillRect/>
          </a:stretch>
        </p:blipFill>
        <p:spPr>
          <a:xfrm>
            <a:off x="2066923" y="2411105"/>
            <a:ext cx="8137674" cy="4108450"/>
          </a:xfrm>
          <a:prstGeom prst="rect">
            <a:avLst/>
          </a:prstGeom>
        </p:spPr>
      </p:pic>
    </p:spTree>
    <p:extLst>
      <p:ext uri="{BB962C8B-B14F-4D97-AF65-F5344CB8AC3E}">
        <p14:creationId xmlns:p14="http://schemas.microsoft.com/office/powerpoint/2010/main" val="41227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1041" y="6117075"/>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58421" y="1954451"/>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separating M1 and M2 can become a little blurry.</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016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some businesses will not accept personal checks for large amounts but will accept traveler's checks or cash.</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banking practices and technology have made the savings accounts in M2 more similar to the checking accounts in M1.</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806935"/>
            <a:chOff x="538240" y="1736761"/>
            <a:chExt cx="8062837" cy="806935"/>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with many other economic terms and statistics, the important point is to know the strengths and limitations of the various definitions.</a:t>
              </a:r>
            </a:p>
          </p:txBody>
        </p:sp>
      </p:grpSp>
      <p:sp>
        <p:nvSpPr>
          <p:cNvPr id="18" name="TextBox 17">
            <a:extLst>
              <a:ext uri="{FF2B5EF4-FFF2-40B4-BE49-F238E27FC236}">
                <a16:creationId xmlns:a16="http://schemas.microsoft.com/office/drawing/2014/main" id="{2E4DEAAC-259E-49D3-9E08-2FEFAFC0BD6C}"/>
              </a:ext>
            </a:extLst>
          </p:cNvPr>
          <p:cNvSpPr txBox="1"/>
          <p:nvPr/>
        </p:nvSpPr>
        <p:spPr>
          <a:xfrm>
            <a:off x="1524001" y="3384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Tree>
    <p:extLst>
      <p:ext uri="{BB962C8B-B14F-4D97-AF65-F5344CB8AC3E}">
        <p14:creationId xmlns:p14="http://schemas.microsoft.com/office/powerpoint/2010/main" val="200346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817549"/>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debit card</a:t>
              </a:r>
              <a:r>
                <a:rPr lang="en-US" sz="2000" dirty="0">
                  <a:solidFill>
                    <a:schemeClr val="bg1"/>
                  </a:solidFill>
                </a:rPr>
                <a:t>, like a check, is an instruction to the user's bank to transfer money directly and immediately from your bank account to the seller.</a:t>
              </a:r>
            </a:p>
          </p:txBody>
        </p:sp>
      </p:grpSp>
      <p:grpSp>
        <p:nvGrpSpPr>
          <p:cNvPr id="20" name="Group 19"/>
          <p:cNvGrpSpPr/>
          <p:nvPr/>
        </p:nvGrpSpPr>
        <p:grpSpPr>
          <a:xfrm>
            <a:off x="2066922" y="2456766"/>
            <a:ext cx="8058154" cy="1072557"/>
            <a:chOff x="542923" y="1736761"/>
            <a:chExt cx="8058154" cy="1072557"/>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365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you can make a purchase with a </a:t>
              </a:r>
              <a:r>
                <a:rPr lang="en-US" sz="2000" b="1" dirty="0">
                  <a:solidFill>
                    <a:schemeClr val="bg1"/>
                  </a:solidFill>
                </a:rPr>
                <a:t>credit card</a:t>
              </a:r>
              <a:r>
                <a:rPr lang="en-US" sz="2000" dirty="0">
                  <a:solidFill>
                    <a:schemeClr val="bg1"/>
                  </a:solidFill>
                </a:rPr>
                <a:t>, the financial institution does not consider it money but rather a short-term loan from the credit card company to you.</a:t>
              </a:r>
            </a:p>
          </p:txBody>
        </p:sp>
      </p:grpSp>
      <p:grpSp>
        <p:nvGrpSpPr>
          <p:cNvPr id="23" name="Group 22"/>
          <p:cNvGrpSpPr/>
          <p:nvPr/>
        </p:nvGrpSpPr>
        <p:grpSpPr>
          <a:xfrm>
            <a:off x="2066922" y="3609589"/>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93091"/>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a:t>
              </a:r>
              <a:r>
                <a:rPr lang="en-US" sz="2000" b="1" dirty="0">
                  <a:solidFill>
                    <a:schemeClr val="bg1"/>
                  </a:solidFill>
                </a:rPr>
                <a:t>smart card</a:t>
              </a:r>
              <a:r>
                <a:rPr lang="en-US" sz="2000" dirty="0">
                  <a:solidFill>
                    <a:schemeClr val="bg1"/>
                  </a:solidFill>
                </a:rPr>
                <a:t>, you can store a certain value of money on a card and then use the card to make purchases.</a:t>
              </a:r>
            </a:p>
          </p:txBody>
        </p:sp>
      </p:grpSp>
    </p:spTree>
    <p:extLst>
      <p:ext uri="{BB962C8B-B14F-4D97-AF65-F5344CB8AC3E}">
        <p14:creationId xmlns:p14="http://schemas.microsoft.com/office/powerpoint/2010/main" val="351929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786553"/>
              <a:ext cx="7968032" cy="707886"/>
            </a:xfrm>
            <a:prstGeom prst="rect">
              <a:avLst/>
            </a:prstGeom>
            <a:grpFill/>
          </p:spPr>
          <p:txBody>
            <a:bodyPr wrap="square" rtlCol="0">
              <a:spAutoFit/>
            </a:bodyPr>
            <a:lstStyle/>
            <a:p>
              <a:pPr algn="ctr"/>
              <a:r>
                <a:rPr lang="en-US" sz="2000" dirty="0">
                  <a:solidFill>
                    <a:schemeClr val="bg1"/>
                  </a:solidFill>
                </a:rPr>
                <a:t>Suppose that you receive a $100 Amazon gift card. Does this represent a $100 increase in the M1 money supply? Explain your answer.</a:t>
              </a:r>
            </a:p>
          </p:txBody>
        </p:sp>
      </p:grpSp>
      <p:pic>
        <p:nvPicPr>
          <p:cNvPr id="3" name="Picture 2" descr="A person looking at their laptop holding a plastic card">
            <a:extLst>
              <a:ext uri="{FF2B5EF4-FFF2-40B4-BE49-F238E27FC236}">
                <a16:creationId xmlns:a16="http://schemas.microsoft.com/office/drawing/2014/main" id="{E681449D-2F58-4AFD-81FC-11D93EC4DD69}"/>
              </a:ext>
            </a:extLst>
          </p:cNvPr>
          <p:cNvPicPr>
            <a:picLocks noChangeAspect="1"/>
          </p:cNvPicPr>
          <p:nvPr/>
        </p:nvPicPr>
        <p:blipFill>
          <a:blip r:embed="rId3"/>
          <a:stretch>
            <a:fillRect/>
          </a:stretch>
        </p:blipFill>
        <p:spPr>
          <a:xfrm>
            <a:off x="3579541" y="2753782"/>
            <a:ext cx="5032916" cy="3314036"/>
          </a:xfrm>
          <a:prstGeom prst="rect">
            <a:avLst/>
          </a:prstGeom>
        </p:spPr>
      </p:pic>
    </p:spTree>
    <p:extLst>
      <p:ext uri="{BB962C8B-B14F-4D97-AF65-F5344CB8AC3E}">
        <p14:creationId xmlns:p14="http://schemas.microsoft.com/office/powerpoint/2010/main" val="469013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1901</TotalTime>
  <Words>1346</Words>
  <Application>Microsoft Office PowerPoint</Application>
  <PresentationFormat>Widescreen</PresentationFormat>
  <Paragraphs>96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Sarah Claus</cp:lastModifiedBy>
  <cp:revision>161</cp:revision>
  <dcterms:created xsi:type="dcterms:W3CDTF">2014-11-06T15:36:04Z</dcterms:created>
  <dcterms:modified xsi:type="dcterms:W3CDTF">2022-01-17T21:41:05Z</dcterms:modified>
</cp:coreProperties>
</file>