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79" r:id="rId3"/>
    <p:sldId id="361" r:id="rId4"/>
    <p:sldId id="326" r:id="rId5"/>
    <p:sldId id="384" r:id="rId6"/>
    <p:sldId id="380" r:id="rId7"/>
    <p:sldId id="383" r:id="rId8"/>
    <p:sldId id="382" r:id="rId9"/>
    <p:sldId id="381" r:id="rId10"/>
    <p:sldId id="363" r:id="rId11"/>
    <p:sldId id="378"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7"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601" autoAdjust="0"/>
  </p:normalViewPr>
  <p:slideViewPr>
    <p:cSldViewPr snapToGrid="0">
      <p:cViewPr varScale="1">
        <p:scale>
          <a:sx n="107" d="100"/>
          <a:sy n="107" d="100"/>
        </p:scale>
        <p:origin x="438"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86B15-2192-4A04-96C3-17AAFD40741D}"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23A9B-3E48-4386-96AE-B160FF95BAFF}" type="slidenum">
              <a:rPr lang="en-US" smtClean="0"/>
              <a:t>‹#›</a:t>
            </a:fld>
            <a:endParaRPr lang="en-US"/>
          </a:p>
        </p:txBody>
      </p:sp>
    </p:spTree>
    <p:extLst>
      <p:ext uri="{BB962C8B-B14F-4D97-AF65-F5344CB8AC3E}">
        <p14:creationId xmlns:p14="http://schemas.microsoft.com/office/powerpoint/2010/main" val="2346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Banks and money are intertwined. Most money is not just in the form of bank accounts; the banking system can literally create money through the process of making loans.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a:p>
        </p:txBody>
      </p:sp>
    </p:spTree>
    <p:extLst>
      <p:ext uri="{BB962C8B-B14F-4D97-AF65-F5344CB8AC3E}">
        <p14:creationId xmlns:p14="http://schemas.microsoft.com/office/powerpoint/2010/main" val="3295823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Singleton Bank has $10 million in deposits and no loans, so all $10 million is in reserves. Federal Reserve has a reserve requirement of 10%, so Singleton must keep $1 million in reserves and can loan the rest (to earn interest payments). Singleton loans $9 million to Rico’s Auto Supply, so the bank now has $10 million in deposits, $1 million in reserves and $9 million in assets (the loan is an asset because it will generate interest income).  Rico deposits the loan into an account at First National Bank, whose deposits and reserves now rise by $9 million.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3</a:t>
            </a:fld>
            <a:endParaRPr lang="en-US"/>
          </a:p>
        </p:txBody>
      </p:sp>
    </p:spTree>
    <p:extLst>
      <p:ext uri="{BB962C8B-B14F-4D97-AF65-F5344CB8AC3E}">
        <p14:creationId xmlns:p14="http://schemas.microsoft.com/office/powerpoint/2010/main" val="289139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loans that are deposited into a demand deposit account increases the M1 money supply. The money supply is now $19 million: $10 million in deposits in Singleton Bank and $9 million in deposits at First National. In this example so far, bank lending has expanded the money supply by $9 million.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4</a:t>
            </a:fld>
            <a:endParaRPr lang="en-US"/>
          </a:p>
        </p:txBody>
      </p:sp>
    </p:spTree>
    <p:extLst>
      <p:ext uri="{BB962C8B-B14F-4D97-AF65-F5344CB8AC3E}">
        <p14:creationId xmlns:p14="http://schemas.microsoft.com/office/powerpoint/2010/main" val="44430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all banks loan out their excess reserves, the money supply will expand. The money multiplier tells us how many times a loan will be multiplied as it is spent in the economy and redeposited into other banks. Money multiplier = 1/reserve requirement</a:t>
            </a:r>
          </a:p>
          <a:p>
            <a:r>
              <a:rPr lang="en-US" dirty="0"/>
              <a:t>The money multiplier formula determines the amount of money that the system can create. Change in money supply= 1/reserve requirement*change in excess reserves. In the Singleton Bank example, 1/.10 = 10 x $9 million = $90 million is generated.</a:t>
            </a:r>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5</a:t>
            </a:fld>
            <a:endParaRPr lang="en-US"/>
          </a:p>
        </p:txBody>
      </p:sp>
    </p:spTree>
    <p:extLst>
      <p:ext uri="{BB962C8B-B14F-4D97-AF65-F5344CB8AC3E}">
        <p14:creationId xmlns:p14="http://schemas.microsoft.com/office/powerpoint/2010/main" val="53791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6</a:t>
            </a:fld>
            <a:endParaRPr lang="en-US"/>
          </a:p>
        </p:txBody>
      </p:sp>
    </p:spTree>
    <p:extLst>
      <p:ext uri="{BB962C8B-B14F-4D97-AF65-F5344CB8AC3E}">
        <p14:creationId xmlns:p14="http://schemas.microsoft.com/office/powerpoint/2010/main" val="216323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r>
              <a:rPr lang="en-US" dirty="0"/>
              <a:t>For deposits of $1,000, with a 20% reserve requirement, $200 are required reserves, and $800 are excess reserves. The change in the M1 money supply is $4,000.</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7</a:t>
            </a:fld>
            <a:endParaRPr lang="en-US"/>
          </a:p>
        </p:txBody>
      </p:sp>
    </p:spTree>
    <p:extLst>
      <p:ext uri="{BB962C8B-B14F-4D97-AF65-F5344CB8AC3E}">
        <p14:creationId xmlns:p14="http://schemas.microsoft.com/office/powerpoint/2010/main" val="9016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money multiplier will depend on the proportion of reserves that the Federal Reserve Bank requires banks to hold. During recessions, banks are likely to hold a higher proportion of reserves because they fear that customers are less likely to repay loans. The process of how banks create money shows that the quantity of money in an economy is closely linked to the quantity of lending or credit in the economy. The money multiplier depends on people redepositing the money that they receive in the banking system.</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8</a:t>
            </a:fld>
            <a:endParaRPr lang="en-US"/>
          </a:p>
        </p:txBody>
      </p:sp>
    </p:spTree>
    <p:extLst>
      <p:ext uri="{BB962C8B-B14F-4D97-AF65-F5344CB8AC3E}">
        <p14:creationId xmlns:p14="http://schemas.microsoft.com/office/powerpoint/2010/main" val="514271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9</a:t>
            </a:fld>
            <a:endParaRPr lang="en-US"/>
          </a:p>
        </p:txBody>
      </p:sp>
    </p:spTree>
    <p:extLst>
      <p:ext uri="{BB962C8B-B14F-4D97-AF65-F5344CB8AC3E}">
        <p14:creationId xmlns:p14="http://schemas.microsoft.com/office/powerpoint/2010/main" val="150856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923A9B-3E48-4386-96AE-B160FF95BAFF}" type="slidenum">
              <a:rPr lang="en-US" smtClean="0"/>
              <a:t>10</a:t>
            </a:fld>
            <a:endParaRPr lang="en-US"/>
          </a:p>
        </p:txBody>
      </p:sp>
    </p:spTree>
    <p:extLst>
      <p:ext uri="{BB962C8B-B14F-4D97-AF65-F5344CB8AC3E}">
        <p14:creationId xmlns:p14="http://schemas.microsoft.com/office/powerpoint/2010/main" val="366599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3.png"/><Relationship Id="rId5" Type="http://schemas.openxmlformats.org/officeDocument/2006/relationships/image" Target="../media/image2.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3.jpeg"/><Relationship Id="rId5" Type="http://schemas.openxmlformats.org/officeDocument/2006/relationships/image" Target="../media/image2.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4.png"/><Relationship Id="rId5" Type="http://schemas.openxmlformats.org/officeDocument/2006/relationships/image" Target="../media/image2.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2.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image" Target="../media/image2.w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How Banks Create Money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09A2BC9-F749-4053-867E-4790085E1A2C}"/>
              </a:ext>
            </a:extLst>
          </p:cNvPr>
          <p:cNvSpPr txBox="1"/>
          <p:nvPr/>
        </p:nvSpPr>
        <p:spPr>
          <a:xfrm>
            <a:off x="6775223" y="4066602"/>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and Banks: Benefits and Dangers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9" y="1943272"/>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bg1"/>
                    </a:solidFill>
                  </a:rPr>
                  <a:t>vs.</a:t>
                </a:r>
              </a:p>
            </p:txBody>
          </p:sp>
        </p:grpSp>
        <p:sp>
          <p:nvSpPr>
            <p:cNvPr id="11" name="TextBox 10"/>
            <p:cNvSpPr txBox="1"/>
            <p:nvPr/>
          </p:nvSpPr>
          <p:spPr>
            <a:xfrm>
              <a:off x="748359" y="2535345"/>
              <a:ext cx="3325552" cy="1654598"/>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Money helps modern economies function.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Banking makes money more effective.</a:t>
              </a:r>
            </a:p>
          </p:txBody>
        </p:sp>
        <p:sp>
          <p:nvSpPr>
            <p:cNvPr id="12" name="TextBox 11"/>
            <p:cNvSpPr txBox="1"/>
            <p:nvPr/>
          </p:nvSpPr>
          <p:spPr>
            <a:xfrm>
              <a:off x="5049554" y="2266816"/>
              <a:ext cx="3325552" cy="2278974"/>
            </a:xfrm>
            <a:prstGeom prst="rect">
              <a:avLst/>
            </a:prstGeom>
            <a:grpFill/>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If banks aren’t working well, there will be a decline in transactions.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banks are under financial stress, loans become less available.</a:t>
              </a:r>
            </a:p>
          </p:txBody>
        </p:sp>
      </p:grpSp>
      <p:sp>
        <p:nvSpPr>
          <p:cNvPr id="3" name="TextBox 2">
            <a:extLst>
              <a:ext uri="{FF2B5EF4-FFF2-40B4-BE49-F238E27FC236}">
                <a16:creationId xmlns:a16="http://schemas.microsoft.com/office/drawing/2014/main" id="{022538EE-C251-4F73-ADD2-C5FD8C8B2AFD}"/>
              </a:ext>
            </a:extLst>
          </p:cNvPr>
          <p:cNvSpPr txBox="1"/>
          <p:nvPr/>
        </p:nvSpPr>
        <p:spPr>
          <a:xfrm>
            <a:off x="3606753" y="1450453"/>
            <a:ext cx="1133033" cy="400110"/>
          </a:xfrm>
          <a:prstGeom prst="rect">
            <a:avLst/>
          </a:prstGeom>
          <a:solidFill>
            <a:srgbClr val="627981"/>
          </a:solidFill>
        </p:spPr>
        <p:txBody>
          <a:bodyPr wrap="square" rtlCol="0">
            <a:spAutoFit/>
          </a:bodyPr>
          <a:lstStyle/>
          <a:p>
            <a:pPr algn="ctr"/>
            <a:r>
              <a:rPr lang="en-US" sz="2000" dirty="0">
                <a:solidFill>
                  <a:schemeClr val="bg1"/>
                </a:solidFill>
              </a:rPr>
              <a:t>Benefits</a:t>
            </a:r>
          </a:p>
        </p:txBody>
      </p:sp>
      <p:sp>
        <p:nvSpPr>
          <p:cNvPr id="15" name="TextBox 14">
            <a:extLst>
              <a:ext uri="{FF2B5EF4-FFF2-40B4-BE49-F238E27FC236}">
                <a16:creationId xmlns:a16="http://schemas.microsoft.com/office/drawing/2014/main" id="{EE0CC65E-A91F-4827-B833-5335026341CF}"/>
              </a:ext>
            </a:extLst>
          </p:cNvPr>
          <p:cNvSpPr txBox="1"/>
          <p:nvPr/>
        </p:nvSpPr>
        <p:spPr>
          <a:xfrm>
            <a:off x="7452216" y="1446982"/>
            <a:ext cx="1133033" cy="400110"/>
          </a:xfrm>
          <a:prstGeom prst="rect">
            <a:avLst/>
          </a:prstGeom>
          <a:solidFill>
            <a:srgbClr val="627981"/>
          </a:solidFill>
        </p:spPr>
        <p:txBody>
          <a:bodyPr wrap="square" rtlCol="0">
            <a:spAutoFit/>
          </a:bodyPr>
          <a:lstStyle/>
          <a:p>
            <a:pPr algn="ctr"/>
            <a:r>
              <a:rPr lang="en-US" sz="2000" dirty="0">
                <a:solidFill>
                  <a:schemeClr val="bg1"/>
                </a:solidFill>
              </a:rPr>
              <a:t>Dangers</a:t>
            </a:r>
          </a:p>
        </p:txBody>
      </p:sp>
    </p:spTree>
    <p:extLst>
      <p:ext uri="{BB962C8B-B14F-4D97-AF65-F5344CB8AC3E}">
        <p14:creationId xmlns:p14="http://schemas.microsoft.com/office/powerpoint/2010/main" val="305604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b="0" dirty="0">
                <a:solidFill>
                  <a:schemeClr val="bg1"/>
                </a:solidFill>
                <a:ea typeface="Cambria Math" panose="02040503050406030204" pitchFamily="18" charset="0"/>
              </a:rPr>
              <a:t>We define the money multiplier as the quantity of money that the banking system can generate from each $1 of bank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formula for calculating the multiplier is: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reserve requirement is the fraction of deposits that the bank must hold as reserves.</a:t>
            </a:r>
          </a:p>
          <a:p>
            <a:endParaRPr lang="en-US" sz="2000" b="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quantity of money in an economy and the quantity of credit for loans are inextricably intertwined. </a:t>
            </a:r>
          </a:p>
          <a:p>
            <a:pPr marL="342900" indent="-342900">
              <a:buFont typeface="Arial" panose="020B0604020202020204" pitchFamily="34" charset="0"/>
              <a:buChar char="•"/>
            </a:pPr>
            <a:endParaRPr lang="en-US" sz="2000" dirty="0">
              <a:solidFill>
                <a:schemeClr val="bg1"/>
              </a:solidFill>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ea typeface="Cambria Math" panose="02040503050406030204" pitchFamily="18" charset="0"/>
              </a:rPr>
              <a:t>The network of banks making loans, people making deposits, and banks making more loans creates much of the money in an economy.</a:t>
            </a:r>
            <a:endParaRPr lang="en-US" sz="2000" b="0" dirty="0">
              <a:solidFill>
                <a:schemeClr val="bg1"/>
              </a:solidFill>
              <a:ea typeface="Cambria Math" panose="02040503050406030204" pitchFamily="18" charset="0"/>
            </a:endParaRPr>
          </a:p>
          <a:p>
            <a:endParaRPr lang="en-US" sz="2000" b="0" dirty="0">
              <a:solidFill>
                <a:schemeClr val="bg1"/>
              </a:solidFill>
              <a:ea typeface="Cambria Math" panose="02040503050406030204" pitchFamily="18" charset="0"/>
            </a:endParaRP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58D61227-4CC3-4CC9-AA7F-60D574C6F873}"/>
                  </a:ext>
                </a:extLst>
              </p:cNvPr>
              <p:cNvSpPr txBox="1"/>
              <p:nvPr/>
            </p:nvSpPr>
            <p:spPr>
              <a:xfrm>
                <a:off x="6550572" y="2577657"/>
                <a:ext cx="2096728" cy="5670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i="1" smtClean="0">
                              <a:solidFill>
                                <a:schemeClr val="bg1"/>
                              </a:solidFill>
                              <a:latin typeface="Cambria Math" panose="02040503050406030204" pitchFamily="18" charset="0"/>
                            </a:rPr>
                          </m:ctrlPr>
                        </m:fPr>
                        <m:num>
                          <m:r>
                            <m:rPr>
                              <m:nor/>
                            </m:rPr>
                            <a:rPr lang="en-US" b="0" i="0" smtClean="0">
                              <a:solidFill>
                                <a:schemeClr val="bg1"/>
                              </a:solidFill>
                              <a:latin typeface="Cambria Math" panose="02040503050406030204" pitchFamily="18" charset="0"/>
                            </a:rPr>
                            <m:t>1</m:t>
                          </m:r>
                        </m:num>
                        <m:den>
                          <m:r>
                            <m:rPr>
                              <m:nor/>
                            </m:rPr>
                            <a:rPr lang="en-US" b="0" i="0" smtClean="0">
                              <a:solidFill>
                                <a:schemeClr val="bg1"/>
                              </a:solidFill>
                              <a:latin typeface="Cambria Math" panose="02040503050406030204" pitchFamily="18" charset="0"/>
                            </a:rPr>
                            <m:t>reserve</m:t>
                          </m:r>
                          <m:r>
                            <m:rPr>
                              <m:nor/>
                            </m:rPr>
                            <a:rPr lang="en-US" b="0" i="0" smtClean="0">
                              <a:solidFill>
                                <a:schemeClr val="bg1"/>
                              </a:solidFill>
                              <a:latin typeface="Cambria Math" panose="02040503050406030204" pitchFamily="18" charset="0"/>
                            </a:rPr>
                            <m:t> </m:t>
                          </m:r>
                          <m:r>
                            <m:rPr>
                              <m:nor/>
                            </m:rPr>
                            <a:rPr lang="en-US" b="0" i="0" smtClean="0">
                              <a:solidFill>
                                <a:schemeClr val="bg1"/>
                              </a:solidFill>
                              <a:latin typeface="Calibri" panose="020F0502020204030204" pitchFamily="34" charset="0"/>
                              <a:cs typeface="Calibri" panose="020F0502020204030204" pitchFamily="34" charset="0"/>
                            </a:rPr>
                            <m:t>requirement</m:t>
                          </m:r>
                        </m:den>
                      </m:f>
                    </m:oMath>
                  </m:oMathPara>
                </a14:m>
                <a:endParaRPr lang="en-US" dirty="0">
                  <a:solidFill>
                    <a:schemeClr val="bg1"/>
                  </a:solidFill>
                </a:endParaRPr>
              </a:p>
            </p:txBody>
          </p:sp>
        </mc:Choice>
        <mc:Fallback xmlns="">
          <p:sp>
            <p:nvSpPr>
              <p:cNvPr id="3" name="TextBox 2">
                <a:extLst>
                  <a:ext uri="{FF2B5EF4-FFF2-40B4-BE49-F238E27FC236}">
                    <a16:creationId xmlns:a16="http://schemas.microsoft.com/office/drawing/2014/main" id="{58D61227-4CC3-4CC9-AA7F-60D574C6F873}"/>
                  </a:ext>
                </a:extLst>
              </p:cNvPr>
              <p:cNvSpPr txBox="1">
                <a:spLocks noRot="1" noChangeAspect="1" noMove="1" noResize="1" noEditPoints="1" noAdjustHandles="1" noChangeArrowheads="1" noChangeShapeType="1" noTextEdit="1"/>
              </p:cNvSpPr>
              <p:nvPr/>
            </p:nvSpPr>
            <p:spPr>
              <a:xfrm>
                <a:off x="6550572" y="2577657"/>
                <a:ext cx="2096728" cy="56707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71939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921" y="1433251"/>
            <a:ext cx="8058154" cy="1050355"/>
            <a:chOff x="542923" y="1736761"/>
            <a:chExt cx="8058154" cy="105035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1453"/>
              <a:ext cx="8058154" cy="1015663"/>
            </a:xfrm>
            <a:prstGeom prst="rect">
              <a:avLst/>
            </a:prstGeom>
            <a:grpFill/>
          </p:spPr>
          <p:txBody>
            <a:bodyPr wrap="square" rtlCol="0">
              <a:spAutoFit/>
            </a:bodyPr>
            <a:lstStyle/>
            <a:p>
              <a:pPr algn="ctr"/>
              <a:r>
                <a:rPr lang="en-US" sz="2000" dirty="0">
                  <a:solidFill>
                    <a:schemeClr val="bg1"/>
                  </a:solidFill>
                </a:rPr>
                <a:t>Banks and money are intertwined. Most money is not just in the form of bank accounts; the banking system can literally create money through the process of making loans.</a:t>
              </a:r>
            </a:p>
          </p:txBody>
        </p:sp>
      </p:grpSp>
      <p:pic>
        <p:nvPicPr>
          <p:cNvPr id="5" name="Picture 4" descr="A man and a woman shaking hands in an office wearing business attire">
            <a:extLst>
              <a:ext uri="{FF2B5EF4-FFF2-40B4-BE49-F238E27FC236}">
                <a16:creationId xmlns:a16="http://schemas.microsoft.com/office/drawing/2014/main" id="{CD1092E0-0A43-4E77-AC1D-20F33C141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1337" y="2729213"/>
            <a:ext cx="5469321" cy="3646214"/>
          </a:xfrm>
          <a:prstGeom prst="rect">
            <a:avLst/>
          </a:prstGeom>
        </p:spPr>
      </p:pic>
    </p:spTree>
    <p:extLst>
      <p:ext uri="{BB962C8B-B14F-4D97-AF65-F5344CB8AC3E}">
        <p14:creationId xmlns:p14="http://schemas.microsoft.com/office/powerpoint/2010/main" val="10514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64324" y="1491587"/>
            <a:ext cx="10263351" cy="409342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457200" indent="-457200">
              <a:buFont typeface="+mj-lt"/>
              <a:buAutoNum type="arabicPeriod"/>
            </a:pPr>
            <a:r>
              <a:rPr lang="en-US" sz="2000" dirty="0">
                <a:solidFill>
                  <a:schemeClr val="bg1"/>
                </a:solidFill>
              </a:rPr>
              <a:t>Singleton Bank has $10 million in deposits and no loans, so all $10 million is in reserves.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Federal Reserve has a reserve requirement of 10%, so Singleton must keep $1 million in reserves and can loan the rest (to earn interest payments).</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Singleton loans $9 million to Rico’s Auto Supply, so the bank now has $10 million in deposits, $1 million in reserves, and $9 million in loans (the loan is an asset because it will generate interest income).</a:t>
            </a:r>
          </a:p>
          <a:p>
            <a:pPr marL="457200" indent="-457200">
              <a:buFont typeface="+mj-lt"/>
              <a:buAutoNum type="arabicPeriod"/>
            </a:pPr>
            <a:endParaRPr lang="en-US" sz="2000" dirty="0">
              <a:solidFill>
                <a:schemeClr val="bg1"/>
              </a:solidFill>
            </a:endParaRPr>
          </a:p>
          <a:p>
            <a:pPr marL="457200" indent="-457200">
              <a:buFont typeface="+mj-lt"/>
              <a:buAutoNum type="arabicPeriod"/>
            </a:pPr>
            <a:r>
              <a:rPr lang="en-US" sz="2000" dirty="0">
                <a:solidFill>
                  <a:schemeClr val="bg1"/>
                </a:solidFill>
              </a:rPr>
              <a:t>Rico deposits the loan into an account at First National Bank, whose deposits and reserves now rise by $9 million.</a:t>
            </a:r>
          </a:p>
          <a:p>
            <a:pPr marL="342900" indent="-342900">
              <a:buFont typeface="Arial" panose="020B0604020202020204" pitchFamily="34" charset="0"/>
              <a:buChar char="•"/>
            </a:pPr>
            <a:endParaRPr lang="en-US" sz="2000" dirty="0">
              <a:solidFill>
                <a:schemeClr val="bg1"/>
              </a:solidFill>
            </a:endParaRPr>
          </a:p>
        </p:txBody>
      </p:sp>
    </p:spTree>
    <p:extLst>
      <p:ext uri="{BB962C8B-B14F-4D97-AF65-F5344CB8AC3E}">
        <p14:creationId xmlns:p14="http://schemas.microsoft.com/office/powerpoint/2010/main" val="30421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Money Creation by a Single Bank</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1026"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Making loans that are deposited into a demand deposit account increases the M1 money supply.</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supply is now $19 million: $10 million in deposits in Singleton Bank and $9 million in deposits at First National.</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example so far, bank lending has expanded the money supply by $9 million.</a:t>
              </a:r>
            </a:p>
          </p:txBody>
        </p:sp>
      </p:grpSp>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Money Multiplier and a Multibank System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911085" y="1378489"/>
            <a:ext cx="10369827" cy="4846320"/>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2050"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7E8372D-36D2-456F-8C12-2DB123C1456A}"/>
                  </a:ext>
                </a:extLst>
              </p:cNvPr>
              <p:cNvSpPr txBox="1"/>
              <p:nvPr/>
            </p:nvSpPr>
            <p:spPr>
              <a:xfrm>
                <a:off x="1076739" y="1468094"/>
                <a:ext cx="10038520" cy="4667111"/>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If all banks loan out their excess reserves, the money supply will expand.</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tells us how many times a loan will be multiplied as it is spent in the economy and redeposited into other banks.</a:t>
                </a:r>
              </a:p>
              <a:p>
                <a:pP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multiplier</m:t>
                      </m:r>
                      <m:r>
                        <a:rPr lang="en-US" sz="2200" b="0" i="0" smtClean="0">
                          <a:solidFill>
                            <a:schemeClr val="bg1"/>
                          </a:solidFill>
                          <a:latin typeface="Cambria Math" panose="02040503050406030204" pitchFamily="18" charset="0"/>
                        </a:rPr>
                        <m:t>= </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oMath>
                  </m:oMathPara>
                </a14:m>
                <a:endParaRPr lang="en-US" sz="2200" dirty="0">
                  <a:solidFill>
                    <a:schemeClr val="bg1"/>
                  </a:solidFill>
                </a:endParaRPr>
              </a:p>
              <a:p>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The money multiplier formula determines the amount of money that the system can create.</a:t>
                </a:r>
              </a:p>
              <a:p>
                <a:pPr algn="ctr"/>
                <a14:m>
                  <m:oMathPara xmlns:m="http://schemas.openxmlformats.org/officeDocument/2006/math">
                    <m:oMathParaPr>
                      <m:jc m:val="centerGroup"/>
                    </m:oMathParaPr>
                    <m:oMath xmlns:m="http://schemas.openxmlformats.org/officeDocument/2006/math">
                      <m:r>
                        <m:rPr>
                          <m:sty m:val="p"/>
                        </m:rPr>
                        <a:rPr lang="en-US" sz="2200" b="0" i="0" smtClean="0">
                          <a:solidFill>
                            <a:schemeClr val="bg1"/>
                          </a:solidFill>
                          <a:latin typeface="Cambria Math" panose="02040503050406030204" pitchFamily="18" charset="0"/>
                        </a:rPr>
                        <m:t>change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in</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M</m:t>
                      </m:r>
                      <m:r>
                        <a:rPr lang="en-US" sz="2200" b="0" i="0" smtClean="0">
                          <a:solidFill>
                            <a:schemeClr val="bg1"/>
                          </a:solidFill>
                          <a:latin typeface="Cambria Math" panose="02040503050406030204" pitchFamily="18" charset="0"/>
                        </a:rPr>
                        <m:t>1 </m:t>
                      </m:r>
                      <m:r>
                        <m:rPr>
                          <m:sty m:val="p"/>
                        </m:rPr>
                        <a:rPr lang="en-US" sz="2200" b="0" i="0" smtClean="0">
                          <a:solidFill>
                            <a:schemeClr val="bg1"/>
                          </a:solidFill>
                          <a:latin typeface="Cambria Math" panose="02040503050406030204" pitchFamily="18" charset="0"/>
                        </a:rPr>
                        <m:t>money</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supply</m:t>
                      </m:r>
                      <m:r>
                        <a:rPr lang="en-US" sz="2200" b="0" i="0" smtClean="0">
                          <a:solidFill>
                            <a:schemeClr val="bg1"/>
                          </a:solidFill>
                          <a:latin typeface="Cambria Math" panose="02040503050406030204" pitchFamily="18" charset="0"/>
                        </a:rPr>
                        <m:t>=</m:t>
                      </m:r>
                      <m:f>
                        <m:fPr>
                          <m:ctrlPr>
                            <a:rPr lang="en-US" sz="2200" b="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m:rPr>
                              <m:sty m:val="p"/>
                            </m:rPr>
                            <a:rPr lang="en-US" sz="2200" b="0" i="0" smtClean="0">
                              <a:solidFill>
                                <a:schemeClr val="bg1"/>
                              </a:solidFill>
                              <a:latin typeface="Cambria Math" panose="02040503050406030204" pitchFamily="18" charset="0"/>
                            </a:rPr>
                            <m:t>reserve</m:t>
                          </m:r>
                          <m:r>
                            <a:rPr lang="en-US" sz="2200" b="0" i="0" smtClean="0">
                              <a:solidFill>
                                <a:schemeClr val="bg1"/>
                              </a:solidFill>
                              <a:latin typeface="Cambria Math" panose="02040503050406030204" pitchFamily="18" charset="0"/>
                            </a:rPr>
                            <m:t> </m:t>
                          </m:r>
                          <m:r>
                            <m:rPr>
                              <m:sty m:val="p"/>
                            </m:rPr>
                            <a:rPr lang="en-US" sz="2200" b="0" i="0" smtClean="0">
                              <a:solidFill>
                                <a:schemeClr val="bg1"/>
                              </a:solidFill>
                              <a:latin typeface="Cambria Math" panose="02040503050406030204" pitchFamily="18" charset="0"/>
                            </a:rPr>
                            <m:t>requirement</m:t>
                          </m:r>
                        </m:den>
                      </m:f>
                      <m:r>
                        <a:rPr lang="en-US" sz="2200" b="0" i="1" smtClean="0">
                          <a:solidFill>
                            <a:schemeClr val="bg1"/>
                          </a:solidFill>
                          <a:latin typeface="Cambria Math" panose="02040503050406030204" pitchFamily="18" charset="0"/>
                          <a:ea typeface="Cambria Math" panose="02040503050406030204" pitchFamily="18" charset="0"/>
                        </a:rPr>
                        <m:t>×</m:t>
                      </m:r>
                      <m:r>
                        <m:rPr>
                          <m:sty m:val="p"/>
                        </m:rPr>
                        <a:rPr lang="en-US" sz="2200" b="0" i="0" smtClean="0">
                          <a:solidFill>
                            <a:schemeClr val="bg1"/>
                          </a:solidFill>
                          <a:latin typeface="Cambria Math" panose="02040503050406030204" pitchFamily="18" charset="0"/>
                          <a:ea typeface="Cambria Math" panose="02040503050406030204" pitchFamily="18" charset="0"/>
                        </a:rPr>
                        <m:t>change</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in</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excess</m:t>
                      </m:r>
                      <m:r>
                        <a:rPr lang="en-US" sz="2200" b="0" i="0" smtClean="0">
                          <a:solidFill>
                            <a:schemeClr val="bg1"/>
                          </a:solidFill>
                          <a:latin typeface="Cambria Math" panose="02040503050406030204" pitchFamily="18" charset="0"/>
                          <a:ea typeface="Cambria Math" panose="02040503050406030204" pitchFamily="18" charset="0"/>
                        </a:rPr>
                        <m:t> </m:t>
                      </m:r>
                      <m:r>
                        <m:rPr>
                          <m:sty m:val="p"/>
                        </m:rPr>
                        <a:rPr lang="en-US" sz="2200" b="0" i="0" smtClean="0">
                          <a:solidFill>
                            <a:schemeClr val="bg1"/>
                          </a:solidFill>
                          <a:latin typeface="Cambria Math" panose="02040503050406030204" pitchFamily="18" charset="0"/>
                          <a:ea typeface="Cambria Math" panose="02040503050406030204" pitchFamily="18" charset="0"/>
                        </a:rPr>
                        <m:t>reserves</m:t>
                      </m:r>
                    </m:oMath>
                  </m:oMathPara>
                </a14:m>
                <a:endParaRPr lang="en-US" sz="2200" b="0" dirty="0">
                  <a:solidFill>
                    <a:schemeClr val="bg1"/>
                  </a:solidFill>
                  <a:ea typeface="Cambria Math" panose="02040503050406030204" pitchFamily="18" charset="0"/>
                </a:endParaRPr>
              </a:p>
              <a:p>
                <a:pPr algn="ct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 the Singleton Bank example, </a:t>
                </a:r>
                <a14:m>
                  <m:oMath xmlns:m="http://schemas.openxmlformats.org/officeDocument/2006/math">
                    <m:f>
                      <m:fPr>
                        <m:ctrlPr>
                          <a:rPr lang="en-US" sz="2200" i="1" smtClean="0">
                            <a:solidFill>
                              <a:schemeClr val="bg1"/>
                            </a:solidFill>
                            <a:latin typeface="Cambria Math" panose="02040503050406030204" pitchFamily="18" charset="0"/>
                          </a:rPr>
                        </m:ctrlPr>
                      </m:fPr>
                      <m:num>
                        <m:r>
                          <a:rPr lang="en-US" sz="2200" b="0" i="1" smtClean="0">
                            <a:solidFill>
                              <a:schemeClr val="bg1"/>
                            </a:solidFill>
                            <a:latin typeface="Cambria Math" panose="02040503050406030204" pitchFamily="18" charset="0"/>
                          </a:rPr>
                          <m:t>1</m:t>
                        </m:r>
                      </m:num>
                      <m:den>
                        <m:r>
                          <a:rPr lang="en-US" sz="2200" b="0" i="1" smtClean="0">
                            <a:solidFill>
                              <a:schemeClr val="bg1"/>
                            </a:solidFill>
                            <a:latin typeface="Cambria Math" panose="02040503050406030204" pitchFamily="18" charset="0"/>
                          </a:rPr>
                          <m:t>.10</m:t>
                        </m:r>
                      </m:den>
                    </m:f>
                    <m:r>
                      <a:rPr lang="en-US" sz="2200" b="0" i="1" smtClean="0">
                        <a:solidFill>
                          <a:schemeClr val="bg1"/>
                        </a:solidFill>
                        <a:latin typeface="Cambria Math" panose="02040503050406030204" pitchFamily="18" charset="0"/>
                      </a:rPr>
                      <m:t>=10</m:t>
                    </m:r>
                    <m:r>
                      <a:rPr lang="en-US" sz="2200" b="0" i="1" smtClean="0">
                        <a:solidFill>
                          <a:schemeClr val="bg1"/>
                        </a:solidFill>
                        <a:latin typeface="Cambria Math" panose="02040503050406030204" pitchFamily="18" charset="0"/>
                        <a:ea typeface="Cambria Math" panose="02040503050406030204" pitchFamily="18" charset="0"/>
                      </a:rPr>
                      <m:t>×$9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r>
                      <a:rPr lang="en-US" sz="2200" b="0" i="0" smtClean="0">
                        <a:solidFill>
                          <a:schemeClr val="bg1"/>
                        </a:solidFill>
                        <a:latin typeface="Cambria Math" panose="02040503050406030204" pitchFamily="18" charset="0"/>
                        <a:ea typeface="Cambria Math" panose="02040503050406030204" pitchFamily="18" charset="0"/>
                      </a:rPr>
                      <m:t>=$90 </m:t>
                    </m:r>
                    <m:r>
                      <m:rPr>
                        <m:sty m:val="p"/>
                      </m:rPr>
                      <a:rPr lang="en-US" sz="2200" b="0" i="0" smtClean="0">
                        <a:solidFill>
                          <a:schemeClr val="bg1"/>
                        </a:solidFill>
                        <a:latin typeface="Cambria Math" panose="02040503050406030204" pitchFamily="18" charset="0"/>
                        <a:ea typeface="Cambria Math" panose="02040503050406030204" pitchFamily="18" charset="0"/>
                      </a:rPr>
                      <m:t>million</m:t>
                    </m:r>
                  </m:oMath>
                </a14:m>
                <a:r>
                  <a:rPr lang="en-US" sz="2200" dirty="0">
                    <a:solidFill>
                      <a:schemeClr val="bg1"/>
                    </a:solidFill>
                  </a:rPr>
                  <a:t> is generated.</a:t>
                </a:r>
              </a:p>
            </p:txBody>
          </p:sp>
        </mc:Choice>
        <mc:Fallback xmlns="">
          <p:sp>
            <p:nvSpPr>
              <p:cNvPr id="9" name="TextBox 8">
                <a:extLst>
                  <a:ext uri="{FF2B5EF4-FFF2-40B4-BE49-F238E27FC236}">
                    <a16:creationId xmlns:a16="http://schemas.microsoft.com/office/drawing/2014/main" id="{A7E8372D-36D2-456F-8C12-2DB123C1456A}"/>
                  </a:ext>
                </a:extLst>
              </p:cNvPr>
              <p:cNvSpPr txBox="1">
                <a:spLocks noRot="1" noChangeAspect="1" noMove="1" noResize="1" noEditPoints="1" noAdjustHandles="1" noChangeArrowheads="1" noChangeShapeType="1" noTextEdit="1"/>
              </p:cNvSpPr>
              <p:nvPr/>
            </p:nvSpPr>
            <p:spPr>
              <a:xfrm>
                <a:off x="1076739" y="1468094"/>
                <a:ext cx="10038520" cy="4667111"/>
              </a:xfrm>
              <a:prstGeom prst="rect">
                <a:avLst/>
              </a:prstGeom>
              <a:blipFill>
                <a:blip r:embed="rId6"/>
                <a:stretch>
                  <a:fillRect l="-729" t="-392" r="-790" b="-784"/>
                </a:stretch>
              </a:blipFill>
            </p:spPr>
            <p:txBody>
              <a:bodyPr/>
              <a:lstStyle/>
              <a:p>
                <a:r>
                  <a:rPr lang="en-US">
                    <a:noFill/>
                  </a:rPr>
                  <a:t> </a:t>
                </a:r>
              </a:p>
            </p:txBody>
          </p:sp>
        </mc:Fallback>
      </mc:AlternateContent>
    </p:spTree>
    <p:extLst>
      <p:ext uri="{BB962C8B-B14F-4D97-AF65-F5344CB8AC3E}">
        <p14:creationId xmlns:p14="http://schemas.microsoft.com/office/powerpoint/2010/main" val="348346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3074"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p:txBody>
        </p:sp>
      </p:grpSp>
      <p:pic>
        <p:nvPicPr>
          <p:cNvPr id="6" name="Picture 5" descr="A person counting money on a desk with a notebook and pen">
            <a:extLst>
              <a:ext uri="{FF2B5EF4-FFF2-40B4-BE49-F238E27FC236}">
                <a16:creationId xmlns:a16="http://schemas.microsoft.com/office/drawing/2014/main" id="{D528F4C4-1586-43EE-9356-DEC7585BD6B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90394" y="2727782"/>
            <a:ext cx="5611210" cy="3740807"/>
          </a:xfrm>
          <a:prstGeom prst="rect">
            <a:avLst/>
          </a:prstGeom>
        </p:spPr>
      </p:pic>
    </p:spTree>
    <p:extLst>
      <p:ext uri="{BB962C8B-B14F-4D97-AF65-F5344CB8AC3E}">
        <p14:creationId xmlns:p14="http://schemas.microsoft.com/office/powerpoint/2010/main" val="219296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4098"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4112973"/>
            <a:chOff x="542923" y="1736761"/>
            <a:chExt cx="8058154" cy="4112973"/>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4046749"/>
                </a:xfrm>
                <a:prstGeom prst="rect">
                  <a:avLst/>
                </a:prstGeom>
                <a:grpFill/>
              </p:spPr>
              <p:txBody>
                <a:bodyPr wrap="square" rtlCol="0">
                  <a:spAutoFit/>
                </a:bodyPr>
                <a:lstStyle/>
                <a:p>
                  <a:pPr algn="ctr"/>
                  <a:r>
                    <a:rPr lang="en-US" sz="2000" dirty="0">
                      <a:solidFill>
                        <a:schemeClr val="bg1"/>
                      </a:solidFill>
                    </a:rPr>
                    <a:t>If the reserve requirement is 20%, and the banking system has $1,000 in deposits and reserves, by how much can the money supply change?</a:t>
                  </a:r>
                </a:p>
                <a:p>
                  <a:pPr algn="ctr"/>
                  <a:endParaRPr lang="en-US" sz="2000" dirty="0">
                    <a:solidFill>
                      <a:schemeClr val="bg1"/>
                    </a:solidFill>
                  </a:endParaRPr>
                </a:p>
                <a:p>
                  <a:pPr algn="ctr"/>
                  <a:r>
                    <a:rPr lang="en-US" sz="2000" i="1" dirty="0">
                      <a:solidFill>
                        <a:schemeClr val="bg1"/>
                      </a:solidFill>
                    </a:rPr>
                    <a:t>For deposits of $1,000, with a 20% reserve requirement, $200 are required reserves, and $800 are excess reserves.</a:t>
                  </a: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m:t>
                        </m:r>
                        <m:f>
                          <m:fPr>
                            <m:ctrlPr>
                              <a:rPr lang="en-US" sz="2000" b="0" i="1" smtClean="0">
                                <a:solidFill>
                                  <a:schemeClr val="bg1"/>
                                </a:solidFill>
                                <a:latin typeface="Cambria Math" panose="02040503050406030204" pitchFamily="18" charset="0"/>
                              </a:rPr>
                            </m:ctrlPr>
                          </m:fPr>
                          <m:num>
                            <m:r>
                              <m:rPr>
                                <m:nor/>
                              </m:rPr>
                              <a:rPr lang="en-US" sz="2000" b="0" i="1" smtClean="0">
                                <a:solidFill>
                                  <a:schemeClr val="bg1"/>
                                </a:solidFill>
                              </a:rPr>
                              <m:t>1</m:t>
                            </m:r>
                          </m:num>
                          <m:den>
                            <m:r>
                              <m:rPr>
                                <m:nor/>
                              </m:rPr>
                              <a:rPr lang="en-US" sz="2000" b="0" i="1" smtClean="0">
                                <a:solidFill>
                                  <a:schemeClr val="bg1"/>
                                </a:solidFill>
                              </a:rPr>
                              <m:t>0.20</m:t>
                            </m:r>
                          </m:den>
                        </m:f>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5 </m:t>
                        </m:r>
                        <m:r>
                          <m:rPr>
                            <m:nor/>
                          </m:rPr>
                          <a:rPr lang="en-US" sz="2000" i="1">
                            <a:solidFill>
                              <a:schemeClr val="bg1"/>
                            </a:solidFill>
                            <a:ea typeface="Cambria Math" panose="02040503050406030204" pitchFamily="18" charset="0"/>
                          </a:rPr>
                          <m:t>×</m:t>
                        </m:r>
                        <m:r>
                          <m:rPr>
                            <m:nor/>
                          </m:rPr>
                          <a:rPr lang="en-US" sz="2000" b="0" i="1" smtClean="0">
                            <a:solidFill>
                              <a:schemeClr val="bg1"/>
                            </a:solidFill>
                            <a:ea typeface="Cambria Math" panose="02040503050406030204" pitchFamily="18" charset="0"/>
                          </a:rPr>
                          <m:t> $800</m:t>
                        </m:r>
                      </m:oMath>
                    </m:oMathPara>
                  </a14:m>
                  <a:endParaRPr lang="en-US" sz="2000" i="1" dirty="0">
                    <a:solidFill>
                      <a:schemeClr val="bg1"/>
                    </a:solidFill>
                  </a:endParaRPr>
                </a:p>
                <a:p>
                  <a:pPr algn="ctr"/>
                  <a:endParaRPr lang="en-US" sz="2000" dirty="0">
                    <a:solidFill>
                      <a:schemeClr val="bg1"/>
                    </a:solidFill>
                  </a:endParaRPr>
                </a:p>
                <a:p>
                  <a:pPr algn="ctr"/>
                  <a14:m>
                    <m:oMathPara xmlns:m="http://schemas.openxmlformats.org/officeDocument/2006/math">
                      <m:oMathParaPr>
                        <m:jc m:val="centerGroup"/>
                      </m:oMathParaPr>
                      <m:oMath xmlns:m="http://schemas.openxmlformats.org/officeDocument/2006/math">
                        <m:r>
                          <m:rPr>
                            <m:nor/>
                          </m:rPr>
                          <a:rPr lang="en-US" sz="2000" b="0" i="1" smtClean="0">
                            <a:solidFill>
                              <a:schemeClr val="bg1"/>
                            </a:solidFill>
                          </a:rPr>
                          <m:t>Change</m:t>
                        </m:r>
                        <m:r>
                          <m:rPr>
                            <m:nor/>
                          </m:rPr>
                          <a:rPr lang="en-US" sz="2000" b="0" i="1" smtClean="0">
                            <a:solidFill>
                              <a:schemeClr val="bg1"/>
                            </a:solidFill>
                          </a:rPr>
                          <m:t> </m:t>
                        </m:r>
                        <m:r>
                          <m:rPr>
                            <m:nor/>
                          </m:rPr>
                          <a:rPr lang="en-US" sz="2000" b="0" i="1" smtClean="0">
                            <a:solidFill>
                              <a:schemeClr val="bg1"/>
                            </a:solidFill>
                          </a:rPr>
                          <m:t>in</m:t>
                        </m:r>
                        <m:r>
                          <m:rPr>
                            <m:nor/>
                          </m:rPr>
                          <a:rPr lang="en-US" sz="2000" b="0" i="1" smtClean="0">
                            <a:solidFill>
                              <a:schemeClr val="bg1"/>
                            </a:solidFill>
                          </a:rPr>
                          <m:t> </m:t>
                        </m:r>
                        <m:r>
                          <m:rPr>
                            <m:nor/>
                          </m:rPr>
                          <a:rPr lang="en-US" sz="2000" b="0" i="1" smtClean="0">
                            <a:solidFill>
                              <a:schemeClr val="bg1"/>
                            </a:solidFill>
                          </a:rPr>
                          <m:t>the</m:t>
                        </m:r>
                        <m:r>
                          <m:rPr>
                            <m:nor/>
                          </m:rPr>
                          <a:rPr lang="en-US" sz="2000" b="0" i="1" smtClean="0">
                            <a:solidFill>
                              <a:schemeClr val="bg1"/>
                            </a:solidFill>
                          </a:rPr>
                          <m:t> </m:t>
                        </m:r>
                        <m:r>
                          <m:rPr>
                            <m:nor/>
                          </m:rPr>
                          <a:rPr lang="en-US" sz="2000" b="0" i="1" smtClean="0">
                            <a:solidFill>
                              <a:schemeClr val="bg1"/>
                            </a:solidFill>
                          </a:rPr>
                          <m:t>M</m:t>
                        </m:r>
                        <m:r>
                          <m:rPr>
                            <m:nor/>
                          </m:rPr>
                          <a:rPr lang="en-US" sz="2000" b="0" i="1" smtClean="0">
                            <a:solidFill>
                              <a:schemeClr val="bg1"/>
                            </a:solidFill>
                          </a:rPr>
                          <m:t>1 </m:t>
                        </m:r>
                        <m:r>
                          <m:rPr>
                            <m:nor/>
                          </m:rPr>
                          <a:rPr lang="en-US" sz="2000" b="0" i="1" smtClean="0">
                            <a:solidFill>
                              <a:schemeClr val="bg1"/>
                            </a:solidFill>
                          </a:rPr>
                          <m:t>money</m:t>
                        </m:r>
                        <m:r>
                          <m:rPr>
                            <m:nor/>
                          </m:rPr>
                          <a:rPr lang="en-US" sz="2000" b="0" i="1" smtClean="0">
                            <a:solidFill>
                              <a:schemeClr val="bg1"/>
                            </a:solidFill>
                          </a:rPr>
                          <m:t> </m:t>
                        </m:r>
                        <m:r>
                          <m:rPr>
                            <m:nor/>
                          </m:rPr>
                          <a:rPr lang="en-US" sz="2000" b="0" i="1" smtClean="0">
                            <a:solidFill>
                              <a:schemeClr val="bg1"/>
                            </a:solidFill>
                          </a:rPr>
                          <m:t>supply</m:t>
                        </m:r>
                        <m:r>
                          <m:rPr>
                            <m:nor/>
                          </m:rPr>
                          <a:rPr lang="en-US" sz="2000" b="0" i="1" smtClean="0">
                            <a:solidFill>
                              <a:schemeClr val="bg1"/>
                            </a:solidFill>
                          </a:rPr>
                          <m:t> = $4,000</m:t>
                        </m:r>
                      </m:oMath>
                    </m:oMathPara>
                  </a14:m>
                  <a:endParaRPr lang="en-US" sz="2000" i="1" dirty="0">
                    <a:solidFill>
                      <a:schemeClr val="bg1"/>
                    </a:solidFill>
                  </a:endParaRPr>
                </a:p>
                <a:p>
                  <a:pPr algn="ctr"/>
                  <a:endParaRPr lang="en-US" sz="2000" dirty="0">
                    <a:solidFill>
                      <a:schemeClr val="bg1"/>
                    </a:solidFill>
                  </a:endParaRPr>
                </a:p>
              </p:txBody>
            </p:sp>
          </mc:Choice>
          <mc:Fallback xmlns="">
            <p:sp>
              <p:nvSpPr>
                <p:cNvPr id="18" name="TextBox 17">
                  <a:extLst>
                    <a:ext uri="{FF2B5EF4-FFF2-40B4-BE49-F238E27FC236}">
                      <a16:creationId xmlns:a16="http://schemas.microsoft.com/office/drawing/2014/main" id="{0985BEC4-0A4C-4C84-A9C8-761D6A5AF5BA}"/>
                    </a:ext>
                  </a:extLst>
                </p:cNvPr>
                <p:cNvSpPr txBox="1">
                  <a:spLocks noRot="1" noChangeAspect="1" noMove="1" noResize="1" noEditPoints="1" noAdjustHandles="1" noChangeArrowheads="1" noChangeShapeType="1" noTextEdit="1"/>
                </p:cNvSpPr>
                <p:nvPr/>
              </p:nvSpPr>
              <p:spPr>
                <a:xfrm>
                  <a:off x="542923" y="1802985"/>
                  <a:ext cx="8058154" cy="4046749"/>
                </a:xfrm>
                <a:prstGeom prst="rect">
                  <a:avLst/>
                </a:prstGeom>
                <a:blipFill>
                  <a:blip r:embed="rId6"/>
                  <a:stretch>
                    <a:fillRect t="-753"/>
                  </a:stretch>
                </a:blipFill>
              </p:spPr>
              <p:txBody>
                <a:bodyPr/>
                <a:lstStyle/>
                <a:p>
                  <a:r>
                    <a:rPr lang="en-US">
                      <a:noFill/>
                    </a:rPr>
                    <a:t> </a:t>
                  </a:r>
                </a:p>
              </p:txBody>
            </p:sp>
          </mc:Fallback>
        </mc:AlternateContent>
      </p:grpSp>
    </p:spTree>
    <p:extLst>
      <p:ext uri="{BB962C8B-B14F-4D97-AF65-F5344CB8AC3E}">
        <p14:creationId xmlns:p14="http://schemas.microsoft.com/office/powerpoint/2010/main" val="287193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Cautions about the Money Multiplier</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5122"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will depend on the proportion of reserves that the Federal Reserve Bank requires banks to hold.</a:t>
              </a:r>
            </a:p>
          </p:txBody>
        </p:sp>
      </p:grpSp>
      <p:grpSp>
        <p:nvGrpSpPr>
          <p:cNvPr id="19" name="Group 18">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recessions, banks are likely to hold a higher proportion of reserves because they fear that customers are less likely to repay loans. </a:t>
              </a:r>
            </a:p>
          </p:txBody>
        </p:sp>
      </p:grpSp>
      <p:grpSp>
        <p:nvGrpSpPr>
          <p:cNvPr id="22" name="Group 21">
            <a:extLst>
              <a:ext uri="{FF2B5EF4-FFF2-40B4-BE49-F238E27FC236}">
                <a16:creationId xmlns:a16="http://schemas.microsoft.com/office/drawing/2014/main" id="{D3B95326-DF3B-4D30-BC8C-BC7040ED390C}"/>
              </a:ext>
            </a:extLst>
          </p:cNvPr>
          <p:cNvGrpSpPr/>
          <p:nvPr/>
        </p:nvGrpSpPr>
        <p:grpSpPr>
          <a:xfrm>
            <a:off x="2066922" y="3345930"/>
            <a:ext cx="8058154" cy="1046322"/>
            <a:chOff x="542923" y="1736761"/>
            <a:chExt cx="8058154" cy="1046322"/>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process of how banks create money shows that the quantity of money in an economy is closely linked to the quantity of lending or credit in the economy.</a:t>
              </a:r>
            </a:p>
          </p:txBody>
        </p:sp>
      </p:grpSp>
      <p:grpSp>
        <p:nvGrpSpPr>
          <p:cNvPr id="16" name="Group 15">
            <a:extLst>
              <a:ext uri="{FF2B5EF4-FFF2-40B4-BE49-F238E27FC236}">
                <a16:creationId xmlns:a16="http://schemas.microsoft.com/office/drawing/2014/main" id="{3F84D359-61D6-47E9-8491-69C3AA5066B0}"/>
              </a:ext>
            </a:extLst>
          </p:cNvPr>
          <p:cNvGrpSpPr/>
          <p:nvPr/>
        </p:nvGrpSpPr>
        <p:grpSpPr>
          <a:xfrm>
            <a:off x="2066922" y="447880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D70A0E4C-828B-41FD-887B-342DB6A5105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A66783E-7C05-40B5-AD5D-2C360BC01501}"/>
                </a:ext>
              </a:extLst>
            </p:cNvPr>
            <p:cNvSpPr txBox="1"/>
            <p:nvPr/>
          </p:nvSpPr>
          <p:spPr>
            <a:xfrm>
              <a:off x="542923" y="1767420"/>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money multiplier depends on people redepositing the money that they receive in the banking system.</a:t>
              </a:r>
            </a:p>
          </p:txBody>
        </p:sp>
      </p:grpSp>
    </p:spTree>
    <p:extLst>
      <p:ext uri="{BB962C8B-B14F-4D97-AF65-F5344CB8AC3E}">
        <p14:creationId xmlns:p14="http://schemas.microsoft.com/office/powerpoint/2010/main" val="265308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Mattress Savings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spid="_x0000_s6146" name="Equation" r:id="rId4" imgW="914400" imgH="198720" progId="Equation.DSMT4">
                  <p:embed/>
                </p:oleObj>
              </mc:Choice>
              <mc:Fallback>
                <p:oleObj name="Equation" r:id="rId4"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5"/>
                      <a:stretch>
                        <a:fillRect/>
                      </a:stretch>
                    </p:blipFill>
                    <p:spPr>
                      <a:xfrm>
                        <a:off x="4114800" y="2590800"/>
                        <a:ext cx="914400" cy="198438"/>
                      </a:xfrm>
                      <a:prstGeom prst="rect">
                        <a:avLst/>
                      </a:prstGeom>
                    </p:spPr>
                  </p:pic>
                </p:oleObj>
              </mc:Fallback>
            </mc:AlternateContent>
          </a:graphicData>
        </a:graphic>
      </p:graphicFrame>
      <p:grpSp>
        <p:nvGrpSpPr>
          <p:cNvPr id="14" name="Group 13">
            <a:extLst>
              <a:ext uri="{FF2B5EF4-FFF2-40B4-BE49-F238E27FC236}">
                <a16:creationId xmlns:a16="http://schemas.microsoft.com/office/drawing/2014/main" id="{DD96DA2F-CFAB-4534-B53C-EB2FD3D7A4FB}"/>
              </a:ext>
            </a:extLst>
          </p:cNvPr>
          <p:cNvGrpSpPr/>
          <p:nvPr/>
        </p:nvGrpSpPr>
        <p:grpSpPr>
          <a:xfrm>
            <a:off x="2066922" y="1580912"/>
            <a:ext cx="8058154" cy="1697440"/>
            <a:chOff x="542923" y="1736761"/>
            <a:chExt cx="8058154" cy="1697440"/>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1631216"/>
            </a:xfrm>
            <a:prstGeom prst="rect">
              <a:avLst/>
            </a:prstGeom>
            <a:grpFill/>
          </p:spPr>
          <p:txBody>
            <a:bodyPr wrap="square" rtlCol="0">
              <a:spAutoFit/>
            </a:bodyPr>
            <a:lstStyle/>
            <a:p>
              <a:pPr algn="ctr"/>
              <a:r>
                <a:rPr lang="en-US" sz="2000" dirty="0">
                  <a:solidFill>
                    <a:schemeClr val="bg1"/>
                  </a:solidFill>
                </a:rPr>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p:txBody>
        </p:sp>
      </p:grpSp>
    </p:spTree>
    <p:extLst>
      <p:ext uri="{BB962C8B-B14F-4D97-AF65-F5344CB8AC3E}">
        <p14:creationId xmlns:p14="http://schemas.microsoft.com/office/powerpoint/2010/main" val="2421323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1589</TotalTime>
  <Words>1324</Words>
  <Application>Microsoft Office PowerPoint</Application>
  <PresentationFormat>Widescreen</PresentationFormat>
  <Paragraphs>139</Paragraphs>
  <Slides>12</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149</cp:revision>
  <dcterms:created xsi:type="dcterms:W3CDTF">2014-11-06T15:36:04Z</dcterms:created>
  <dcterms:modified xsi:type="dcterms:W3CDTF">2022-01-17T21:43:16Z</dcterms:modified>
</cp:coreProperties>
</file>