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3"/>
  </p:notesMasterIdLst>
  <p:sldIdLst>
    <p:sldId id="256" r:id="rId2"/>
    <p:sldId id="379" r:id="rId3"/>
    <p:sldId id="381" r:id="rId4"/>
    <p:sldId id="382" r:id="rId5"/>
    <p:sldId id="383" r:id="rId6"/>
    <p:sldId id="259" r:id="rId7"/>
    <p:sldId id="385" r:id="rId8"/>
    <p:sldId id="260" r:id="rId9"/>
    <p:sldId id="384" r:id="rId10"/>
    <p:sldId id="262" r:id="rId11"/>
    <p:sldId id="386" r:id="rId12"/>
    <p:sldId id="387" r:id="rId13"/>
    <p:sldId id="258" r:id="rId14"/>
    <p:sldId id="388" r:id="rId15"/>
    <p:sldId id="389" r:id="rId16"/>
    <p:sldId id="390" r:id="rId17"/>
    <p:sldId id="391" r:id="rId18"/>
    <p:sldId id="392" r:id="rId19"/>
    <p:sldId id="393" r:id="rId20"/>
    <p:sldId id="394" r:id="rId21"/>
    <p:sldId id="395" r:id="rId22"/>
    <p:sldId id="396" r:id="rId23"/>
    <p:sldId id="397" r:id="rId24"/>
    <p:sldId id="398" r:id="rId25"/>
    <p:sldId id="267" r:id="rId26"/>
    <p:sldId id="399" r:id="rId27"/>
    <p:sldId id="400" r:id="rId28"/>
    <p:sldId id="401" r:id="rId29"/>
    <p:sldId id="402" r:id="rId30"/>
    <p:sldId id="403" r:id="rId31"/>
    <p:sldId id="404" r:id="rId32"/>
    <p:sldId id="405" r:id="rId33"/>
    <p:sldId id="406" r:id="rId34"/>
    <p:sldId id="407" r:id="rId35"/>
    <p:sldId id="408" r:id="rId36"/>
    <p:sldId id="409" r:id="rId37"/>
    <p:sldId id="410" r:id="rId38"/>
    <p:sldId id="411" r:id="rId39"/>
    <p:sldId id="412" r:id="rId40"/>
    <p:sldId id="413" r:id="rId41"/>
    <p:sldId id="414" r:id="rId42"/>
    <p:sldId id="415" r:id="rId43"/>
    <p:sldId id="416" r:id="rId44"/>
    <p:sldId id="417" r:id="rId45"/>
    <p:sldId id="418" r:id="rId46"/>
    <p:sldId id="419" r:id="rId47"/>
    <p:sldId id="420" r:id="rId48"/>
    <p:sldId id="421" r:id="rId49"/>
    <p:sldId id="422" r:id="rId50"/>
    <p:sldId id="423" r:id="rId51"/>
    <p:sldId id="424" r:id="rId52"/>
    <p:sldId id="425" r:id="rId53"/>
    <p:sldId id="426" r:id="rId54"/>
    <p:sldId id="427" r:id="rId55"/>
    <p:sldId id="428" r:id="rId56"/>
    <p:sldId id="429" r:id="rId57"/>
    <p:sldId id="430" r:id="rId58"/>
    <p:sldId id="431" r:id="rId59"/>
    <p:sldId id="432" r:id="rId60"/>
    <p:sldId id="433" r:id="rId61"/>
    <p:sldId id="263" r:id="rId62"/>
  </p:sldIdLst>
  <p:sldSz cx="12192000" cy="6858000"/>
  <p:notesSz cx="6858000" cy="9144000"/>
  <p:embeddedFontLst>
    <p:embeddedFont>
      <p:font typeface="Calibri" panose="020F0502020204030204" pitchFamily="34" charset="0"/>
      <p:regular r:id="rId64"/>
      <p:bold r:id="rId65"/>
      <p:italic r:id="rId66"/>
      <p:boldItalic r:id="rId67"/>
    </p:embeddedFont>
    <p:embeddedFont>
      <p:font typeface="Calibri Light" panose="020F0302020204030204" pitchFamily="34" charset="0"/>
      <p:regular r:id="rId68"/>
      <p:italic r:id="rId69"/>
    </p:embeddedFont>
    <p:embeddedFont>
      <p:font typeface="Cambria Math" panose="02040503050406030204" pitchFamily="18" charset="0"/>
      <p:regular r:id="rId70"/>
    </p:embeddedFont>
    <p:embeddedFont>
      <p:font typeface="Century Gothic" panose="020B0502020202020204" pitchFamily="34" charset="0"/>
      <p:regular r:id="rId71"/>
      <p:bold r:id="rId72"/>
      <p:italic r:id="rId73"/>
      <p:boldItalic r:id="rId74"/>
    </p:embeddedFont>
    <p:embeddedFont>
      <p:font typeface="Segoe UI" panose="020B0502040204020203" pitchFamily="34" charset="0"/>
      <p:regular r:id="rId75"/>
      <p:bold r:id="rId76"/>
      <p:italic r:id="rId77"/>
      <p:boldItalic r:id="rId7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3"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189" autoAdjust="0"/>
  </p:normalViewPr>
  <p:slideViewPr>
    <p:cSldViewPr snapToGrid="0">
      <p:cViewPr varScale="1">
        <p:scale>
          <a:sx n="104" d="100"/>
          <a:sy n="104" d="100"/>
        </p:scale>
        <p:origin x="834"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5.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1.fntdata"/><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0BDD06-B413-466F-828A-C03731550C7D}" type="doc">
      <dgm:prSet loTypeId="urn:microsoft.com/office/officeart/2005/8/layout/chevron1" loCatId="process" qsTypeId="urn:microsoft.com/office/officeart/2005/8/quickstyle/simple1" qsCatId="simple" csTypeId="urn:microsoft.com/office/officeart/2005/8/colors/accent1_2" csCatId="accent1" phldr="1"/>
      <dgm:spPr/>
    </dgm:pt>
    <dgm:pt modelId="{438678C7-B3BA-4E16-A15C-A6DAD38ACAA3}">
      <dgm:prSet phldrT="[Text]"/>
      <dgm:spPr>
        <a:solidFill>
          <a:srgbClr val="627981"/>
        </a:solidFill>
        <a:ln>
          <a:solidFill>
            <a:srgbClr val="627981"/>
          </a:solidFill>
        </a:ln>
      </dgm:spPr>
      <dgm:t>
        <a:bodyPr/>
        <a:lstStyle/>
        <a:p>
          <a:r>
            <a:rPr lang="en-US" dirty="0"/>
            <a:t>Use open market operations</a:t>
          </a:r>
        </a:p>
      </dgm:t>
    </dgm:pt>
    <dgm:pt modelId="{F3ED3D2E-7650-4D6B-BF58-4030E6A17445}" type="parTrans" cxnId="{1E561CBB-78CF-475F-960E-CA31C7199A0E}">
      <dgm:prSet/>
      <dgm:spPr/>
      <dgm:t>
        <a:bodyPr/>
        <a:lstStyle/>
        <a:p>
          <a:endParaRPr lang="en-US"/>
        </a:p>
      </dgm:t>
    </dgm:pt>
    <dgm:pt modelId="{9B3E8C0D-1235-4842-A99A-850DBB410223}" type="sibTrans" cxnId="{1E561CBB-78CF-475F-960E-CA31C7199A0E}">
      <dgm:prSet/>
      <dgm:spPr/>
      <dgm:t>
        <a:bodyPr/>
        <a:lstStyle/>
        <a:p>
          <a:endParaRPr lang="en-US"/>
        </a:p>
      </dgm:t>
    </dgm:pt>
    <dgm:pt modelId="{E942145B-FC95-43BA-847F-463F706EF97F}">
      <dgm:prSet phldrT="[Text]"/>
      <dgm:spPr>
        <a:solidFill>
          <a:srgbClr val="627981"/>
        </a:solidFill>
        <a:ln>
          <a:solidFill>
            <a:srgbClr val="627981"/>
          </a:solidFill>
        </a:ln>
      </dgm:spPr>
      <dgm:t>
        <a:bodyPr/>
        <a:lstStyle/>
        <a:p>
          <a:r>
            <a:rPr lang="en-US" dirty="0"/>
            <a:t>Change reserve requirements</a:t>
          </a:r>
        </a:p>
      </dgm:t>
    </dgm:pt>
    <dgm:pt modelId="{847B801C-E9B8-4179-9D61-5D22241B3E34}" type="parTrans" cxnId="{D1D3D4AD-86BA-4B7A-AC37-5C4D42B80BE6}">
      <dgm:prSet/>
      <dgm:spPr/>
      <dgm:t>
        <a:bodyPr/>
        <a:lstStyle/>
        <a:p>
          <a:endParaRPr lang="en-US"/>
        </a:p>
      </dgm:t>
    </dgm:pt>
    <dgm:pt modelId="{A5C5D276-142A-495C-96EF-4931FF619A5A}" type="sibTrans" cxnId="{D1D3D4AD-86BA-4B7A-AC37-5C4D42B80BE6}">
      <dgm:prSet/>
      <dgm:spPr/>
      <dgm:t>
        <a:bodyPr/>
        <a:lstStyle/>
        <a:p>
          <a:endParaRPr lang="en-US"/>
        </a:p>
      </dgm:t>
    </dgm:pt>
    <dgm:pt modelId="{DD8E3925-0438-4738-8C75-8E7C691E1E7F}">
      <dgm:prSet phldrT="[Text]"/>
      <dgm:spPr>
        <a:solidFill>
          <a:srgbClr val="627981"/>
        </a:solidFill>
        <a:ln>
          <a:solidFill>
            <a:srgbClr val="627981"/>
          </a:solidFill>
        </a:ln>
      </dgm:spPr>
      <dgm:t>
        <a:bodyPr/>
        <a:lstStyle/>
        <a:p>
          <a:r>
            <a:rPr lang="en-US" dirty="0"/>
            <a:t>Alter the discount rate</a:t>
          </a:r>
        </a:p>
      </dgm:t>
    </dgm:pt>
    <dgm:pt modelId="{AAD9D638-0176-4CAD-BA5B-0928EA936364}" type="parTrans" cxnId="{C90533BA-6641-47AC-8AE7-3BD8FCAF27AC}">
      <dgm:prSet/>
      <dgm:spPr/>
      <dgm:t>
        <a:bodyPr/>
        <a:lstStyle/>
        <a:p>
          <a:endParaRPr lang="en-US"/>
        </a:p>
      </dgm:t>
    </dgm:pt>
    <dgm:pt modelId="{CAB221EA-95A1-4784-B925-F0B48ABCE64A}" type="sibTrans" cxnId="{C90533BA-6641-47AC-8AE7-3BD8FCAF27AC}">
      <dgm:prSet/>
      <dgm:spPr/>
      <dgm:t>
        <a:bodyPr/>
        <a:lstStyle/>
        <a:p>
          <a:endParaRPr lang="en-US"/>
        </a:p>
      </dgm:t>
    </dgm:pt>
    <dgm:pt modelId="{35BC61CB-698C-4F73-AC16-1B0D435B6706}" type="pres">
      <dgm:prSet presAssocID="{330BDD06-B413-466F-828A-C03731550C7D}" presName="Name0" presStyleCnt="0">
        <dgm:presLayoutVars>
          <dgm:dir/>
          <dgm:animLvl val="lvl"/>
          <dgm:resizeHandles val="exact"/>
        </dgm:presLayoutVars>
      </dgm:prSet>
      <dgm:spPr/>
    </dgm:pt>
    <dgm:pt modelId="{9F275F4E-F671-4FF0-BD75-2D5FD6F55529}" type="pres">
      <dgm:prSet presAssocID="{438678C7-B3BA-4E16-A15C-A6DAD38ACAA3}" presName="parTxOnly" presStyleLbl="node1" presStyleIdx="0" presStyleCnt="3" custLinFactY="39719" custLinFactNeighborX="-11217" custLinFactNeighborY="100000">
        <dgm:presLayoutVars>
          <dgm:chMax val="0"/>
          <dgm:chPref val="0"/>
          <dgm:bulletEnabled val="1"/>
        </dgm:presLayoutVars>
      </dgm:prSet>
      <dgm:spPr/>
    </dgm:pt>
    <dgm:pt modelId="{AC784DB4-507A-4253-9881-C7AB324BCC78}" type="pres">
      <dgm:prSet presAssocID="{9B3E8C0D-1235-4842-A99A-850DBB410223}" presName="parTxOnlySpace" presStyleCnt="0"/>
      <dgm:spPr/>
    </dgm:pt>
    <dgm:pt modelId="{CF774D2D-50A6-4995-82F8-8386046544E0}" type="pres">
      <dgm:prSet presAssocID="{E942145B-FC95-43BA-847F-463F706EF97F}" presName="parTxOnly" presStyleLbl="node1" presStyleIdx="1" presStyleCnt="3" custLinFactY="39719" custLinFactNeighborX="-11217" custLinFactNeighborY="100000">
        <dgm:presLayoutVars>
          <dgm:chMax val="0"/>
          <dgm:chPref val="0"/>
          <dgm:bulletEnabled val="1"/>
        </dgm:presLayoutVars>
      </dgm:prSet>
      <dgm:spPr/>
    </dgm:pt>
    <dgm:pt modelId="{DB0DED6D-D548-466E-8EFC-3FB88F3C0EDD}" type="pres">
      <dgm:prSet presAssocID="{A5C5D276-142A-495C-96EF-4931FF619A5A}" presName="parTxOnlySpace" presStyleCnt="0"/>
      <dgm:spPr/>
    </dgm:pt>
    <dgm:pt modelId="{023B250B-01F7-4785-B681-93FD89C82BFB}" type="pres">
      <dgm:prSet presAssocID="{DD8E3925-0438-4738-8C75-8E7C691E1E7F}" presName="parTxOnly" presStyleLbl="node1" presStyleIdx="2" presStyleCnt="3" custLinFactY="39719" custLinFactNeighborX="-11217" custLinFactNeighborY="100000">
        <dgm:presLayoutVars>
          <dgm:chMax val="0"/>
          <dgm:chPref val="0"/>
          <dgm:bulletEnabled val="1"/>
        </dgm:presLayoutVars>
      </dgm:prSet>
      <dgm:spPr/>
    </dgm:pt>
  </dgm:ptLst>
  <dgm:cxnLst>
    <dgm:cxn modelId="{9028DC00-97E6-4367-B525-CF629E79D969}" type="presOf" srcId="{E942145B-FC95-43BA-847F-463F706EF97F}" destId="{CF774D2D-50A6-4995-82F8-8386046544E0}" srcOrd="0" destOrd="0" presId="urn:microsoft.com/office/officeart/2005/8/layout/chevron1"/>
    <dgm:cxn modelId="{D8A20A72-1054-4165-89D3-0EEC341629AD}" type="presOf" srcId="{438678C7-B3BA-4E16-A15C-A6DAD38ACAA3}" destId="{9F275F4E-F671-4FF0-BD75-2D5FD6F55529}" srcOrd="0" destOrd="0" presId="urn:microsoft.com/office/officeart/2005/8/layout/chevron1"/>
    <dgm:cxn modelId="{D1D3D4AD-86BA-4B7A-AC37-5C4D42B80BE6}" srcId="{330BDD06-B413-466F-828A-C03731550C7D}" destId="{E942145B-FC95-43BA-847F-463F706EF97F}" srcOrd="1" destOrd="0" parTransId="{847B801C-E9B8-4179-9D61-5D22241B3E34}" sibTransId="{A5C5D276-142A-495C-96EF-4931FF619A5A}"/>
    <dgm:cxn modelId="{963254B0-1367-4D9E-8663-D94897BE222A}" type="presOf" srcId="{330BDD06-B413-466F-828A-C03731550C7D}" destId="{35BC61CB-698C-4F73-AC16-1B0D435B6706}" srcOrd="0" destOrd="0" presId="urn:microsoft.com/office/officeart/2005/8/layout/chevron1"/>
    <dgm:cxn modelId="{C90533BA-6641-47AC-8AE7-3BD8FCAF27AC}" srcId="{330BDD06-B413-466F-828A-C03731550C7D}" destId="{DD8E3925-0438-4738-8C75-8E7C691E1E7F}" srcOrd="2" destOrd="0" parTransId="{AAD9D638-0176-4CAD-BA5B-0928EA936364}" sibTransId="{CAB221EA-95A1-4784-B925-F0B48ABCE64A}"/>
    <dgm:cxn modelId="{1E561CBB-78CF-475F-960E-CA31C7199A0E}" srcId="{330BDD06-B413-466F-828A-C03731550C7D}" destId="{438678C7-B3BA-4E16-A15C-A6DAD38ACAA3}" srcOrd="0" destOrd="0" parTransId="{F3ED3D2E-7650-4D6B-BF58-4030E6A17445}" sibTransId="{9B3E8C0D-1235-4842-A99A-850DBB410223}"/>
    <dgm:cxn modelId="{461E7AEC-A13A-49CB-92FE-68DC11F23C2E}" type="presOf" srcId="{DD8E3925-0438-4738-8C75-8E7C691E1E7F}" destId="{023B250B-01F7-4785-B681-93FD89C82BFB}" srcOrd="0" destOrd="0" presId="urn:microsoft.com/office/officeart/2005/8/layout/chevron1"/>
    <dgm:cxn modelId="{4B98E7E8-4A1C-4D0A-B41A-ED819247951C}" type="presParOf" srcId="{35BC61CB-698C-4F73-AC16-1B0D435B6706}" destId="{9F275F4E-F671-4FF0-BD75-2D5FD6F55529}" srcOrd="0" destOrd="0" presId="urn:microsoft.com/office/officeart/2005/8/layout/chevron1"/>
    <dgm:cxn modelId="{57EC4B76-9B39-4133-AC93-4067DD5C1A4E}" type="presParOf" srcId="{35BC61CB-698C-4F73-AC16-1B0D435B6706}" destId="{AC784DB4-507A-4253-9881-C7AB324BCC78}" srcOrd="1" destOrd="0" presId="urn:microsoft.com/office/officeart/2005/8/layout/chevron1"/>
    <dgm:cxn modelId="{88553F84-D4D6-48F4-8044-397B337AA6D6}" type="presParOf" srcId="{35BC61CB-698C-4F73-AC16-1B0D435B6706}" destId="{CF774D2D-50A6-4995-82F8-8386046544E0}" srcOrd="2" destOrd="0" presId="urn:microsoft.com/office/officeart/2005/8/layout/chevron1"/>
    <dgm:cxn modelId="{40C816EA-F524-4719-B5BE-0F3A70E3D910}" type="presParOf" srcId="{35BC61CB-698C-4F73-AC16-1B0D435B6706}" destId="{DB0DED6D-D548-466E-8EFC-3FB88F3C0EDD}" srcOrd="3" destOrd="0" presId="urn:microsoft.com/office/officeart/2005/8/layout/chevron1"/>
    <dgm:cxn modelId="{D8CF5BC0-6679-4B28-B02C-3D877686DB0C}" type="presParOf" srcId="{35BC61CB-698C-4F73-AC16-1B0D435B6706}" destId="{023B250B-01F7-4785-B681-93FD89C82BFB}"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AE4735-6259-45BE-BA6F-DFF407B2CFA4}"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US"/>
        </a:p>
      </dgm:t>
    </dgm:pt>
    <dgm:pt modelId="{31F12338-0B1B-4987-A6C9-0B0CEB70003E}">
      <dgm:prSet phldrT="[Text]" custT="1"/>
      <dgm:spPr>
        <a:solidFill>
          <a:srgbClr val="BAC6CA">
            <a:alpha val="89804"/>
          </a:srgbClr>
        </a:solidFill>
      </dgm:spPr>
      <dgm:t>
        <a:bodyPr/>
        <a:lstStyle/>
        <a:p>
          <a:r>
            <a:rPr lang="en-US" sz="1600" dirty="0"/>
            <a:t>Loose monetary policy</a:t>
          </a:r>
        </a:p>
      </dgm:t>
    </dgm:pt>
    <dgm:pt modelId="{E02C4530-78A1-4BDB-8C1F-D297EA93D4FD}" type="parTrans" cxnId="{AF9F0577-06FF-476D-AB1F-8D74760560B5}">
      <dgm:prSet/>
      <dgm:spPr/>
      <dgm:t>
        <a:bodyPr/>
        <a:lstStyle/>
        <a:p>
          <a:endParaRPr lang="en-US"/>
        </a:p>
      </dgm:t>
    </dgm:pt>
    <dgm:pt modelId="{835BC056-D369-4653-A944-797ACA593360}" type="sibTrans" cxnId="{AF9F0577-06FF-476D-AB1F-8D74760560B5}">
      <dgm:prSet/>
      <dgm:spPr/>
      <dgm:t>
        <a:bodyPr/>
        <a:lstStyle/>
        <a:p>
          <a:endParaRPr lang="en-US"/>
        </a:p>
      </dgm:t>
    </dgm:pt>
    <dgm:pt modelId="{97F74950-713D-437B-9FF8-7A5394E84A9B}">
      <dgm:prSet phldrT="[Text]"/>
      <dgm:spPr>
        <a:solidFill>
          <a:srgbClr val="627981"/>
        </a:solidFill>
      </dgm:spPr>
      <dgm:t>
        <a:bodyPr/>
        <a:lstStyle/>
        <a:p>
          <a:r>
            <a:rPr lang="en-US" dirty="0"/>
            <a:t>Inflation</a:t>
          </a:r>
        </a:p>
      </dgm:t>
    </dgm:pt>
    <dgm:pt modelId="{A24EEC5A-8C47-42D6-A089-815D9D468BC3}" type="parTrans" cxnId="{C4BD3A0F-F094-4BAB-B8FC-A878C47AECA6}">
      <dgm:prSet/>
      <dgm:spPr/>
      <dgm:t>
        <a:bodyPr/>
        <a:lstStyle/>
        <a:p>
          <a:endParaRPr lang="en-US"/>
        </a:p>
      </dgm:t>
    </dgm:pt>
    <dgm:pt modelId="{F4292455-C31A-4D0B-AC9E-C1A10AA7B71C}" type="sibTrans" cxnId="{C4BD3A0F-F094-4BAB-B8FC-A878C47AECA6}">
      <dgm:prSet/>
      <dgm:spPr/>
      <dgm:t>
        <a:bodyPr/>
        <a:lstStyle/>
        <a:p>
          <a:endParaRPr lang="en-US"/>
        </a:p>
      </dgm:t>
    </dgm:pt>
    <dgm:pt modelId="{DFC06CB1-87E1-4818-9A1B-B215FFD237E8}">
      <dgm:prSet phldrT="[Text]"/>
      <dgm:spPr>
        <a:solidFill>
          <a:srgbClr val="627981"/>
        </a:solidFill>
      </dgm:spPr>
      <dgm:t>
        <a:bodyPr/>
        <a:lstStyle/>
        <a:p>
          <a:r>
            <a:rPr lang="en-US" dirty="0"/>
            <a:t>AD increases too much</a:t>
          </a:r>
        </a:p>
      </dgm:t>
    </dgm:pt>
    <dgm:pt modelId="{D85C1E0C-8DA4-4AB2-BCD1-30EBADABBA2E}" type="parTrans" cxnId="{B3532390-1732-44EB-8CBC-ADDDAEF4C5B3}">
      <dgm:prSet/>
      <dgm:spPr/>
      <dgm:t>
        <a:bodyPr/>
        <a:lstStyle/>
        <a:p>
          <a:endParaRPr lang="en-US"/>
        </a:p>
      </dgm:t>
    </dgm:pt>
    <dgm:pt modelId="{0E97BE26-7FD4-4B1D-8C3F-E9EE88CE14E4}" type="sibTrans" cxnId="{B3532390-1732-44EB-8CBC-ADDDAEF4C5B3}">
      <dgm:prSet/>
      <dgm:spPr/>
      <dgm:t>
        <a:bodyPr/>
        <a:lstStyle/>
        <a:p>
          <a:endParaRPr lang="en-US"/>
        </a:p>
      </dgm:t>
    </dgm:pt>
    <dgm:pt modelId="{76B41E6F-932E-41E5-8A70-D1133C1C6A2B}">
      <dgm:prSet phldrT="[Text]" custT="1"/>
      <dgm:spPr>
        <a:solidFill>
          <a:srgbClr val="BAC6CA">
            <a:alpha val="89804"/>
          </a:srgbClr>
        </a:solidFill>
      </dgm:spPr>
      <dgm:t>
        <a:bodyPr/>
        <a:lstStyle/>
        <a:p>
          <a:r>
            <a:rPr lang="en-US" sz="1600" dirty="0"/>
            <a:t>Tight monetary policy</a:t>
          </a:r>
        </a:p>
      </dgm:t>
    </dgm:pt>
    <dgm:pt modelId="{94F18D5D-380C-46BB-85D7-51440D13059D}" type="parTrans" cxnId="{7B5FA78A-3634-44E3-ACD5-79FC31E2D2D5}">
      <dgm:prSet/>
      <dgm:spPr/>
      <dgm:t>
        <a:bodyPr/>
        <a:lstStyle/>
        <a:p>
          <a:endParaRPr lang="en-US"/>
        </a:p>
      </dgm:t>
    </dgm:pt>
    <dgm:pt modelId="{56C94FAF-F09F-45AD-81A7-A013585A1B60}" type="sibTrans" cxnId="{7B5FA78A-3634-44E3-ACD5-79FC31E2D2D5}">
      <dgm:prSet/>
      <dgm:spPr/>
      <dgm:t>
        <a:bodyPr/>
        <a:lstStyle/>
        <a:p>
          <a:endParaRPr lang="en-US"/>
        </a:p>
      </dgm:t>
    </dgm:pt>
    <dgm:pt modelId="{B0F4624B-3859-4D4D-9E2D-4C4964EBAB29}">
      <dgm:prSet phldrT="[Text]"/>
      <dgm:spPr>
        <a:solidFill>
          <a:srgbClr val="627981"/>
        </a:solidFill>
      </dgm:spPr>
      <dgm:t>
        <a:bodyPr/>
        <a:lstStyle/>
        <a:p>
          <a:r>
            <a:rPr lang="en-US" dirty="0"/>
            <a:t>Recession</a:t>
          </a:r>
        </a:p>
      </dgm:t>
    </dgm:pt>
    <dgm:pt modelId="{9348148D-003E-439B-8D4A-5DBFDD3648B3}" type="parTrans" cxnId="{5A81AEF3-E527-446E-9DA8-AA1A45C3D07E}">
      <dgm:prSet/>
      <dgm:spPr/>
      <dgm:t>
        <a:bodyPr/>
        <a:lstStyle/>
        <a:p>
          <a:endParaRPr lang="en-US"/>
        </a:p>
      </dgm:t>
    </dgm:pt>
    <dgm:pt modelId="{80311A70-159A-43AF-98F9-8A0DC65F7DAD}" type="sibTrans" cxnId="{5A81AEF3-E527-446E-9DA8-AA1A45C3D07E}">
      <dgm:prSet/>
      <dgm:spPr/>
      <dgm:t>
        <a:bodyPr/>
        <a:lstStyle/>
        <a:p>
          <a:endParaRPr lang="en-US"/>
        </a:p>
      </dgm:t>
    </dgm:pt>
    <dgm:pt modelId="{6A7EEADB-260A-42CF-9327-87302D77C5DB}">
      <dgm:prSet phldrT="[Text]"/>
      <dgm:spPr>
        <a:solidFill>
          <a:srgbClr val="627981"/>
        </a:solidFill>
      </dgm:spPr>
      <dgm:t>
        <a:bodyPr/>
        <a:lstStyle/>
        <a:p>
          <a:r>
            <a:rPr lang="en-US" dirty="0"/>
            <a:t>AD decreases too much</a:t>
          </a:r>
        </a:p>
      </dgm:t>
    </dgm:pt>
    <dgm:pt modelId="{673807B0-3701-4A9D-BB82-20AB7799AE0C}" type="parTrans" cxnId="{900495A6-88A3-47C7-876D-7A3FE9730948}">
      <dgm:prSet/>
      <dgm:spPr/>
      <dgm:t>
        <a:bodyPr/>
        <a:lstStyle/>
        <a:p>
          <a:endParaRPr lang="en-US"/>
        </a:p>
      </dgm:t>
    </dgm:pt>
    <dgm:pt modelId="{09FA8B67-B3C0-48A8-BD5C-7A8A8788560E}" type="sibTrans" cxnId="{900495A6-88A3-47C7-876D-7A3FE9730948}">
      <dgm:prSet/>
      <dgm:spPr/>
      <dgm:t>
        <a:bodyPr/>
        <a:lstStyle/>
        <a:p>
          <a:endParaRPr lang="en-US"/>
        </a:p>
      </dgm:t>
    </dgm:pt>
    <dgm:pt modelId="{97EBDCDD-D008-420B-9ECB-CA217428D20F}" type="pres">
      <dgm:prSet presAssocID="{0FAE4735-6259-45BE-BA6F-DFF407B2CFA4}" presName="outerComposite" presStyleCnt="0">
        <dgm:presLayoutVars>
          <dgm:chMax val="2"/>
          <dgm:animLvl val="lvl"/>
          <dgm:resizeHandles val="exact"/>
        </dgm:presLayoutVars>
      </dgm:prSet>
      <dgm:spPr/>
    </dgm:pt>
    <dgm:pt modelId="{38E9F5A5-40A3-4248-8C0D-4669EAF2E1A1}" type="pres">
      <dgm:prSet presAssocID="{0FAE4735-6259-45BE-BA6F-DFF407B2CFA4}" presName="dummyMaxCanvas" presStyleCnt="0"/>
      <dgm:spPr/>
    </dgm:pt>
    <dgm:pt modelId="{E83B9748-8025-4370-B1C7-E6D5E33B03D6}" type="pres">
      <dgm:prSet presAssocID="{0FAE4735-6259-45BE-BA6F-DFF407B2CFA4}" presName="parentComposite" presStyleCnt="0"/>
      <dgm:spPr/>
    </dgm:pt>
    <dgm:pt modelId="{3E9F3F95-51E6-4F5A-B598-0A7E16797270}" type="pres">
      <dgm:prSet presAssocID="{0FAE4735-6259-45BE-BA6F-DFF407B2CFA4}" presName="parent1" presStyleLbl="alignAccFollowNode1" presStyleIdx="0" presStyleCnt="4">
        <dgm:presLayoutVars>
          <dgm:chMax val="4"/>
        </dgm:presLayoutVars>
      </dgm:prSet>
      <dgm:spPr/>
    </dgm:pt>
    <dgm:pt modelId="{D4735106-2B0D-45EA-8457-B5D8352546FA}" type="pres">
      <dgm:prSet presAssocID="{0FAE4735-6259-45BE-BA6F-DFF407B2CFA4}" presName="parent2" presStyleLbl="alignAccFollowNode1" presStyleIdx="1" presStyleCnt="4">
        <dgm:presLayoutVars>
          <dgm:chMax val="4"/>
        </dgm:presLayoutVars>
      </dgm:prSet>
      <dgm:spPr/>
    </dgm:pt>
    <dgm:pt modelId="{DFA4919E-A57D-4621-B557-BCD69D5DF09D}" type="pres">
      <dgm:prSet presAssocID="{0FAE4735-6259-45BE-BA6F-DFF407B2CFA4}" presName="childrenComposite" presStyleCnt="0"/>
      <dgm:spPr/>
    </dgm:pt>
    <dgm:pt modelId="{59E762A6-DB2F-4270-A06B-792F087A8F25}" type="pres">
      <dgm:prSet presAssocID="{0FAE4735-6259-45BE-BA6F-DFF407B2CFA4}" presName="dummyMaxCanvas_ChildArea" presStyleCnt="0"/>
      <dgm:spPr/>
    </dgm:pt>
    <dgm:pt modelId="{3860BC9C-916F-4123-96A0-2BB127A2AEA4}" type="pres">
      <dgm:prSet presAssocID="{0FAE4735-6259-45BE-BA6F-DFF407B2CFA4}" presName="fulcrum" presStyleLbl="alignAccFollowNode1" presStyleIdx="2" presStyleCnt="4"/>
      <dgm:spPr/>
    </dgm:pt>
    <dgm:pt modelId="{C2F236A4-8AC6-4E4C-9B1E-5F984ACC8680}" type="pres">
      <dgm:prSet presAssocID="{0FAE4735-6259-45BE-BA6F-DFF407B2CFA4}" presName="balance_22" presStyleLbl="alignAccFollowNode1" presStyleIdx="3" presStyleCnt="4">
        <dgm:presLayoutVars>
          <dgm:bulletEnabled val="1"/>
        </dgm:presLayoutVars>
      </dgm:prSet>
      <dgm:spPr/>
    </dgm:pt>
    <dgm:pt modelId="{B4A7331B-E8CA-4C50-B83F-25170A6624C9}" type="pres">
      <dgm:prSet presAssocID="{0FAE4735-6259-45BE-BA6F-DFF407B2CFA4}" presName="right_22_1" presStyleLbl="node1" presStyleIdx="0" presStyleCnt="4">
        <dgm:presLayoutVars>
          <dgm:bulletEnabled val="1"/>
        </dgm:presLayoutVars>
      </dgm:prSet>
      <dgm:spPr/>
    </dgm:pt>
    <dgm:pt modelId="{247D8DEB-38DE-47A7-BB84-78369E96611C}" type="pres">
      <dgm:prSet presAssocID="{0FAE4735-6259-45BE-BA6F-DFF407B2CFA4}" presName="right_22_2" presStyleLbl="node1" presStyleIdx="1" presStyleCnt="4">
        <dgm:presLayoutVars>
          <dgm:bulletEnabled val="1"/>
        </dgm:presLayoutVars>
      </dgm:prSet>
      <dgm:spPr/>
    </dgm:pt>
    <dgm:pt modelId="{A789B34A-2222-4CFE-A17D-63BE0C0DE99D}" type="pres">
      <dgm:prSet presAssocID="{0FAE4735-6259-45BE-BA6F-DFF407B2CFA4}" presName="left_22_1" presStyleLbl="node1" presStyleIdx="2" presStyleCnt="4">
        <dgm:presLayoutVars>
          <dgm:bulletEnabled val="1"/>
        </dgm:presLayoutVars>
      </dgm:prSet>
      <dgm:spPr/>
    </dgm:pt>
    <dgm:pt modelId="{BE290E26-9552-4076-8388-0C52D26E2762}" type="pres">
      <dgm:prSet presAssocID="{0FAE4735-6259-45BE-BA6F-DFF407B2CFA4}" presName="left_22_2" presStyleLbl="node1" presStyleIdx="3" presStyleCnt="4">
        <dgm:presLayoutVars>
          <dgm:bulletEnabled val="1"/>
        </dgm:presLayoutVars>
      </dgm:prSet>
      <dgm:spPr/>
    </dgm:pt>
  </dgm:ptLst>
  <dgm:cxnLst>
    <dgm:cxn modelId="{C4BD3A0F-F094-4BAB-B8FC-A878C47AECA6}" srcId="{31F12338-0B1B-4987-A6C9-0B0CEB70003E}" destId="{97F74950-713D-437B-9FF8-7A5394E84A9B}" srcOrd="0" destOrd="0" parTransId="{A24EEC5A-8C47-42D6-A089-815D9D468BC3}" sibTransId="{F4292455-C31A-4D0B-AC9E-C1A10AA7B71C}"/>
    <dgm:cxn modelId="{8165182C-E57E-483F-A495-1BCB555AB120}" type="presOf" srcId="{0FAE4735-6259-45BE-BA6F-DFF407B2CFA4}" destId="{97EBDCDD-D008-420B-9ECB-CA217428D20F}" srcOrd="0" destOrd="0" presId="urn:microsoft.com/office/officeart/2005/8/layout/balance1"/>
    <dgm:cxn modelId="{D9D4906E-A666-47F2-B88E-F6504DDCEF3A}" type="presOf" srcId="{31F12338-0B1B-4987-A6C9-0B0CEB70003E}" destId="{3E9F3F95-51E6-4F5A-B598-0A7E16797270}" srcOrd="0" destOrd="0" presId="urn:microsoft.com/office/officeart/2005/8/layout/balance1"/>
    <dgm:cxn modelId="{66F3B54E-9A0E-4717-8C49-A8328FBCEB03}" type="presOf" srcId="{B0F4624B-3859-4D4D-9E2D-4C4964EBAB29}" destId="{B4A7331B-E8CA-4C50-B83F-25170A6624C9}" srcOrd="0" destOrd="0" presId="urn:microsoft.com/office/officeart/2005/8/layout/balance1"/>
    <dgm:cxn modelId="{AF9F0577-06FF-476D-AB1F-8D74760560B5}" srcId="{0FAE4735-6259-45BE-BA6F-DFF407B2CFA4}" destId="{31F12338-0B1B-4987-A6C9-0B0CEB70003E}" srcOrd="0" destOrd="0" parTransId="{E02C4530-78A1-4BDB-8C1F-D297EA93D4FD}" sibTransId="{835BC056-D369-4653-A944-797ACA593360}"/>
    <dgm:cxn modelId="{7B5FA78A-3634-44E3-ACD5-79FC31E2D2D5}" srcId="{0FAE4735-6259-45BE-BA6F-DFF407B2CFA4}" destId="{76B41E6F-932E-41E5-8A70-D1133C1C6A2B}" srcOrd="1" destOrd="0" parTransId="{94F18D5D-380C-46BB-85D7-51440D13059D}" sibTransId="{56C94FAF-F09F-45AD-81A7-A013585A1B60}"/>
    <dgm:cxn modelId="{B3532390-1732-44EB-8CBC-ADDDAEF4C5B3}" srcId="{31F12338-0B1B-4987-A6C9-0B0CEB70003E}" destId="{DFC06CB1-87E1-4818-9A1B-B215FFD237E8}" srcOrd="1" destOrd="0" parTransId="{D85C1E0C-8DA4-4AB2-BCD1-30EBADABBA2E}" sibTransId="{0E97BE26-7FD4-4B1D-8C3F-E9EE88CE14E4}"/>
    <dgm:cxn modelId="{2E25089D-2D92-4A82-8A96-D365F0B5986E}" type="presOf" srcId="{6A7EEADB-260A-42CF-9327-87302D77C5DB}" destId="{247D8DEB-38DE-47A7-BB84-78369E96611C}" srcOrd="0" destOrd="0" presId="urn:microsoft.com/office/officeart/2005/8/layout/balance1"/>
    <dgm:cxn modelId="{900495A6-88A3-47C7-876D-7A3FE9730948}" srcId="{76B41E6F-932E-41E5-8A70-D1133C1C6A2B}" destId="{6A7EEADB-260A-42CF-9327-87302D77C5DB}" srcOrd="1" destOrd="0" parTransId="{673807B0-3701-4A9D-BB82-20AB7799AE0C}" sibTransId="{09FA8B67-B3C0-48A8-BD5C-7A8A8788560E}"/>
    <dgm:cxn modelId="{33370EA8-56BE-4284-95A1-0CA67E675E42}" type="presOf" srcId="{76B41E6F-932E-41E5-8A70-D1133C1C6A2B}" destId="{D4735106-2B0D-45EA-8457-B5D8352546FA}" srcOrd="0" destOrd="0" presId="urn:microsoft.com/office/officeart/2005/8/layout/balance1"/>
    <dgm:cxn modelId="{9AAB01AF-E664-4069-8734-195F2F139DD8}" type="presOf" srcId="{97F74950-713D-437B-9FF8-7A5394E84A9B}" destId="{A789B34A-2222-4CFE-A17D-63BE0C0DE99D}" srcOrd="0" destOrd="0" presId="urn:microsoft.com/office/officeart/2005/8/layout/balance1"/>
    <dgm:cxn modelId="{51CBD6C9-9112-4951-B80A-E5B495C94076}" type="presOf" srcId="{DFC06CB1-87E1-4818-9A1B-B215FFD237E8}" destId="{BE290E26-9552-4076-8388-0C52D26E2762}" srcOrd="0" destOrd="0" presId="urn:microsoft.com/office/officeart/2005/8/layout/balance1"/>
    <dgm:cxn modelId="{5A81AEF3-E527-446E-9DA8-AA1A45C3D07E}" srcId="{76B41E6F-932E-41E5-8A70-D1133C1C6A2B}" destId="{B0F4624B-3859-4D4D-9E2D-4C4964EBAB29}" srcOrd="0" destOrd="0" parTransId="{9348148D-003E-439B-8D4A-5DBFDD3648B3}" sibTransId="{80311A70-159A-43AF-98F9-8A0DC65F7DAD}"/>
    <dgm:cxn modelId="{9786A5EE-982A-4F98-8772-D5E435A7E5FC}" type="presParOf" srcId="{97EBDCDD-D008-420B-9ECB-CA217428D20F}" destId="{38E9F5A5-40A3-4248-8C0D-4669EAF2E1A1}" srcOrd="0" destOrd="0" presId="urn:microsoft.com/office/officeart/2005/8/layout/balance1"/>
    <dgm:cxn modelId="{1B3EB773-5252-43E8-BD9B-2730B5F3D47F}" type="presParOf" srcId="{97EBDCDD-D008-420B-9ECB-CA217428D20F}" destId="{E83B9748-8025-4370-B1C7-E6D5E33B03D6}" srcOrd="1" destOrd="0" presId="urn:microsoft.com/office/officeart/2005/8/layout/balance1"/>
    <dgm:cxn modelId="{A92A7A45-FBE5-4500-953A-67BD03748C23}" type="presParOf" srcId="{E83B9748-8025-4370-B1C7-E6D5E33B03D6}" destId="{3E9F3F95-51E6-4F5A-B598-0A7E16797270}" srcOrd="0" destOrd="0" presId="urn:microsoft.com/office/officeart/2005/8/layout/balance1"/>
    <dgm:cxn modelId="{1713F6C0-A7F4-4DDD-9EBB-F583192CE15F}" type="presParOf" srcId="{E83B9748-8025-4370-B1C7-E6D5E33B03D6}" destId="{D4735106-2B0D-45EA-8457-B5D8352546FA}" srcOrd="1" destOrd="0" presId="urn:microsoft.com/office/officeart/2005/8/layout/balance1"/>
    <dgm:cxn modelId="{97E5D29E-8A8D-4D7C-8FA8-9A92DC7BF44D}" type="presParOf" srcId="{97EBDCDD-D008-420B-9ECB-CA217428D20F}" destId="{DFA4919E-A57D-4621-B557-BCD69D5DF09D}" srcOrd="2" destOrd="0" presId="urn:microsoft.com/office/officeart/2005/8/layout/balance1"/>
    <dgm:cxn modelId="{F25AF445-729E-4EDC-9816-823267D5A5F3}" type="presParOf" srcId="{DFA4919E-A57D-4621-B557-BCD69D5DF09D}" destId="{59E762A6-DB2F-4270-A06B-792F087A8F25}" srcOrd="0" destOrd="0" presId="urn:microsoft.com/office/officeart/2005/8/layout/balance1"/>
    <dgm:cxn modelId="{564592B7-D084-40AA-8A98-C0DDAD05EBAA}" type="presParOf" srcId="{DFA4919E-A57D-4621-B557-BCD69D5DF09D}" destId="{3860BC9C-916F-4123-96A0-2BB127A2AEA4}" srcOrd="1" destOrd="0" presId="urn:microsoft.com/office/officeart/2005/8/layout/balance1"/>
    <dgm:cxn modelId="{0CAF704A-FD0E-432B-AA31-0EEB70D1F64F}" type="presParOf" srcId="{DFA4919E-A57D-4621-B557-BCD69D5DF09D}" destId="{C2F236A4-8AC6-4E4C-9B1E-5F984ACC8680}" srcOrd="2" destOrd="0" presId="urn:microsoft.com/office/officeart/2005/8/layout/balance1"/>
    <dgm:cxn modelId="{D96587C3-6F60-4E7B-BF1A-A247CEFD8C0E}" type="presParOf" srcId="{DFA4919E-A57D-4621-B557-BCD69D5DF09D}" destId="{B4A7331B-E8CA-4C50-B83F-25170A6624C9}" srcOrd="3" destOrd="0" presId="urn:microsoft.com/office/officeart/2005/8/layout/balance1"/>
    <dgm:cxn modelId="{D24B5C6B-1D43-45FA-ADA0-FDF5866ED626}" type="presParOf" srcId="{DFA4919E-A57D-4621-B557-BCD69D5DF09D}" destId="{247D8DEB-38DE-47A7-BB84-78369E96611C}" srcOrd="4" destOrd="0" presId="urn:microsoft.com/office/officeart/2005/8/layout/balance1"/>
    <dgm:cxn modelId="{47C48A56-C894-4BEB-80A1-B357F2ADF8F3}" type="presParOf" srcId="{DFA4919E-A57D-4621-B557-BCD69D5DF09D}" destId="{A789B34A-2222-4CFE-A17D-63BE0C0DE99D}" srcOrd="5" destOrd="0" presId="urn:microsoft.com/office/officeart/2005/8/layout/balance1"/>
    <dgm:cxn modelId="{81971EAC-7269-44D7-870B-5DE09D0A3236}" type="presParOf" srcId="{DFA4919E-A57D-4621-B557-BCD69D5DF09D}" destId="{BE290E26-9552-4076-8388-0C52D26E2762}" srcOrd="6"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DAACD5-BB30-4B23-9568-1FDCAEFA1DAB}"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en-US"/>
        </a:p>
      </dgm:t>
    </dgm:pt>
    <dgm:pt modelId="{10E8A687-E8A4-4A04-AA4F-CCB193B013A4}">
      <dgm:prSet phldrT="[Text]" custT="1"/>
      <dgm:spPr/>
      <dgm:t>
        <a:bodyPr/>
        <a:lstStyle/>
        <a:p>
          <a:r>
            <a:rPr lang="en-US" sz="2100" dirty="0"/>
            <a:t>Higher velocity</a:t>
          </a:r>
        </a:p>
        <a:p>
          <a:r>
            <a:rPr lang="en-US" sz="1800" dirty="0"/>
            <a:t>Average dollar circulates more times annually</a:t>
          </a:r>
        </a:p>
      </dgm:t>
    </dgm:pt>
    <dgm:pt modelId="{CADF26FE-FE9B-42F6-8E3A-377908B6D67B}" type="parTrans" cxnId="{AD8DD02A-F71A-4746-B5FB-3E8556E8E35F}">
      <dgm:prSet/>
      <dgm:spPr/>
      <dgm:t>
        <a:bodyPr/>
        <a:lstStyle/>
        <a:p>
          <a:endParaRPr lang="en-US"/>
        </a:p>
      </dgm:t>
    </dgm:pt>
    <dgm:pt modelId="{C9D07A61-683F-4D4C-8348-84F5A39D183A}" type="sibTrans" cxnId="{AD8DD02A-F71A-4746-B5FB-3E8556E8E35F}">
      <dgm:prSet/>
      <dgm:spPr/>
      <dgm:t>
        <a:bodyPr/>
        <a:lstStyle/>
        <a:p>
          <a:endParaRPr lang="en-US"/>
        </a:p>
      </dgm:t>
    </dgm:pt>
    <dgm:pt modelId="{F5FC7F26-9B3E-4384-A8F1-7AFE374ADA6A}">
      <dgm:prSet phldrT="[Text]" custT="1"/>
      <dgm:spPr/>
      <dgm:t>
        <a:bodyPr/>
        <a:lstStyle/>
        <a:p>
          <a:r>
            <a:rPr lang="en-US" sz="2100" dirty="0"/>
            <a:t>Lower velocity</a:t>
          </a:r>
        </a:p>
        <a:p>
          <a:r>
            <a:rPr lang="en-US" sz="1800" dirty="0"/>
            <a:t>Average dollar circulates fewer times annually</a:t>
          </a:r>
        </a:p>
      </dgm:t>
    </dgm:pt>
    <dgm:pt modelId="{07B82BBB-7BC0-4065-8A7D-45F74EB7ECC3}" type="parTrans" cxnId="{5B328EB0-9700-4279-B5F0-AAF18D61B628}">
      <dgm:prSet/>
      <dgm:spPr/>
      <dgm:t>
        <a:bodyPr/>
        <a:lstStyle/>
        <a:p>
          <a:endParaRPr lang="en-US"/>
        </a:p>
      </dgm:t>
    </dgm:pt>
    <dgm:pt modelId="{A5A9384A-2D38-4C4E-AC4B-155634CB9761}" type="sibTrans" cxnId="{5B328EB0-9700-4279-B5F0-AAF18D61B628}">
      <dgm:prSet/>
      <dgm:spPr/>
      <dgm:t>
        <a:bodyPr/>
        <a:lstStyle/>
        <a:p>
          <a:endParaRPr lang="en-US"/>
        </a:p>
      </dgm:t>
    </dgm:pt>
    <dgm:pt modelId="{036DD383-E6B8-4FF1-973F-43613764A932}" type="pres">
      <dgm:prSet presAssocID="{83DAACD5-BB30-4B23-9568-1FDCAEFA1DAB}" presName="compositeShape" presStyleCnt="0">
        <dgm:presLayoutVars>
          <dgm:chMax val="2"/>
          <dgm:dir/>
          <dgm:resizeHandles val="exact"/>
        </dgm:presLayoutVars>
      </dgm:prSet>
      <dgm:spPr/>
    </dgm:pt>
    <dgm:pt modelId="{EFFD8EF2-6373-4739-A110-D6B6D767A308}" type="pres">
      <dgm:prSet presAssocID="{10E8A687-E8A4-4A04-AA4F-CCB193B013A4}" presName="upArrow" presStyleLbl="node1" presStyleIdx="0" presStyleCnt="2"/>
      <dgm:spPr>
        <a:solidFill>
          <a:srgbClr val="627981"/>
        </a:solidFill>
        <a:ln>
          <a:solidFill>
            <a:srgbClr val="627981"/>
          </a:solidFill>
        </a:ln>
      </dgm:spPr>
    </dgm:pt>
    <dgm:pt modelId="{0BF610A0-75D9-4B09-9FC6-36AA7371B2EB}" type="pres">
      <dgm:prSet presAssocID="{10E8A687-E8A4-4A04-AA4F-CCB193B013A4}" presName="upArrowText" presStyleLbl="revTx" presStyleIdx="0" presStyleCnt="2">
        <dgm:presLayoutVars>
          <dgm:chMax val="0"/>
          <dgm:bulletEnabled val="1"/>
        </dgm:presLayoutVars>
      </dgm:prSet>
      <dgm:spPr/>
    </dgm:pt>
    <dgm:pt modelId="{54362124-F5EC-4D31-9B7E-19A801D52CE1}" type="pres">
      <dgm:prSet presAssocID="{F5FC7F26-9B3E-4384-A8F1-7AFE374ADA6A}" presName="downArrow" presStyleLbl="node1" presStyleIdx="1" presStyleCnt="2"/>
      <dgm:spPr>
        <a:solidFill>
          <a:srgbClr val="627981"/>
        </a:solidFill>
        <a:ln>
          <a:solidFill>
            <a:srgbClr val="627981"/>
          </a:solidFill>
        </a:ln>
      </dgm:spPr>
    </dgm:pt>
    <dgm:pt modelId="{2D30AAE2-F469-4E18-9C9E-DCFA03EEDB91}" type="pres">
      <dgm:prSet presAssocID="{F5FC7F26-9B3E-4384-A8F1-7AFE374ADA6A}" presName="downArrowText" presStyleLbl="revTx" presStyleIdx="1" presStyleCnt="2">
        <dgm:presLayoutVars>
          <dgm:chMax val="0"/>
          <dgm:bulletEnabled val="1"/>
        </dgm:presLayoutVars>
      </dgm:prSet>
      <dgm:spPr/>
    </dgm:pt>
  </dgm:ptLst>
  <dgm:cxnLst>
    <dgm:cxn modelId="{AD8DD02A-F71A-4746-B5FB-3E8556E8E35F}" srcId="{83DAACD5-BB30-4B23-9568-1FDCAEFA1DAB}" destId="{10E8A687-E8A4-4A04-AA4F-CCB193B013A4}" srcOrd="0" destOrd="0" parTransId="{CADF26FE-FE9B-42F6-8E3A-377908B6D67B}" sibTransId="{C9D07A61-683F-4D4C-8348-84F5A39D183A}"/>
    <dgm:cxn modelId="{12B50D43-6B57-4104-9385-B9531725EFF5}" type="presOf" srcId="{10E8A687-E8A4-4A04-AA4F-CCB193B013A4}" destId="{0BF610A0-75D9-4B09-9FC6-36AA7371B2EB}" srcOrd="0" destOrd="0" presId="urn:microsoft.com/office/officeart/2005/8/layout/arrow4"/>
    <dgm:cxn modelId="{AA913567-23B2-4C59-9BA6-75C652AA043C}" type="presOf" srcId="{83DAACD5-BB30-4B23-9568-1FDCAEFA1DAB}" destId="{036DD383-E6B8-4FF1-973F-43613764A932}" srcOrd="0" destOrd="0" presId="urn:microsoft.com/office/officeart/2005/8/layout/arrow4"/>
    <dgm:cxn modelId="{3F681F4E-2557-40D2-A98D-333D08259035}" type="presOf" srcId="{F5FC7F26-9B3E-4384-A8F1-7AFE374ADA6A}" destId="{2D30AAE2-F469-4E18-9C9E-DCFA03EEDB91}" srcOrd="0" destOrd="0" presId="urn:microsoft.com/office/officeart/2005/8/layout/arrow4"/>
    <dgm:cxn modelId="{5B328EB0-9700-4279-B5F0-AAF18D61B628}" srcId="{83DAACD5-BB30-4B23-9568-1FDCAEFA1DAB}" destId="{F5FC7F26-9B3E-4384-A8F1-7AFE374ADA6A}" srcOrd="1" destOrd="0" parTransId="{07B82BBB-7BC0-4065-8A7D-45F74EB7ECC3}" sibTransId="{A5A9384A-2D38-4C4E-AC4B-155634CB9761}"/>
    <dgm:cxn modelId="{96A5B3E7-47DB-412D-8985-10E9308DE2CD}" type="presParOf" srcId="{036DD383-E6B8-4FF1-973F-43613764A932}" destId="{EFFD8EF2-6373-4739-A110-D6B6D767A308}" srcOrd="0" destOrd="0" presId="urn:microsoft.com/office/officeart/2005/8/layout/arrow4"/>
    <dgm:cxn modelId="{D660302D-2FC9-4221-9BBD-B5FC3A27FF25}" type="presParOf" srcId="{036DD383-E6B8-4FF1-973F-43613764A932}" destId="{0BF610A0-75D9-4B09-9FC6-36AA7371B2EB}" srcOrd="1" destOrd="0" presId="urn:microsoft.com/office/officeart/2005/8/layout/arrow4"/>
    <dgm:cxn modelId="{0DB2063D-B5B9-4B1D-9047-20B67601A3D2}" type="presParOf" srcId="{036DD383-E6B8-4FF1-973F-43613764A932}" destId="{54362124-F5EC-4D31-9B7E-19A801D52CE1}" srcOrd="2" destOrd="0" presId="urn:microsoft.com/office/officeart/2005/8/layout/arrow4"/>
    <dgm:cxn modelId="{90706548-8220-428C-BD30-2849E34FB92E}" type="presParOf" srcId="{036DD383-E6B8-4FF1-973F-43613764A932}" destId="{2D30AAE2-F469-4E18-9C9E-DCFA03EEDB91}" srcOrd="3" destOrd="0" presId="urn:microsoft.com/office/officeart/2005/8/layout/arrow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75F4E-F671-4FF0-BD75-2D5FD6F55529}">
      <dsp:nvSpPr>
        <dsp:cNvPr id="0" name=""/>
        <dsp:cNvSpPr/>
      </dsp:nvSpPr>
      <dsp:spPr>
        <a:xfrm>
          <a:off x="0"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Use open market operations</a:t>
          </a:r>
        </a:p>
      </dsp:txBody>
      <dsp:txXfrm>
        <a:off x="580231" y="3750488"/>
        <a:ext cx="1740694" cy="1160462"/>
      </dsp:txXfrm>
    </dsp:sp>
    <dsp:sp modelId="{CF774D2D-50A6-4995-82F8-8386046544E0}">
      <dsp:nvSpPr>
        <dsp:cNvPr id="0" name=""/>
        <dsp:cNvSpPr/>
      </dsp:nvSpPr>
      <dsp:spPr>
        <a:xfrm>
          <a:off x="2580879"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Change reserve requirements</a:t>
          </a:r>
        </a:p>
      </dsp:txBody>
      <dsp:txXfrm>
        <a:off x="3161110" y="3750488"/>
        <a:ext cx="1740694" cy="1160462"/>
      </dsp:txXfrm>
    </dsp:sp>
    <dsp:sp modelId="{023B250B-01F7-4785-B681-93FD89C82BFB}">
      <dsp:nvSpPr>
        <dsp:cNvPr id="0" name=""/>
        <dsp:cNvSpPr/>
      </dsp:nvSpPr>
      <dsp:spPr>
        <a:xfrm>
          <a:off x="5191920" y="3750488"/>
          <a:ext cx="2901156" cy="1160462"/>
        </a:xfrm>
        <a:prstGeom prst="chevron">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marL="0" lvl="0" indent="0" algn="ctr" defTabSz="1022350">
            <a:lnSpc>
              <a:spcPct val="90000"/>
            </a:lnSpc>
            <a:spcBef>
              <a:spcPct val="0"/>
            </a:spcBef>
            <a:spcAft>
              <a:spcPct val="35000"/>
            </a:spcAft>
            <a:buNone/>
          </a:pPr>
          <a:r>
            <a:rPr lang="en-US" sz="2300" kern="1200" dirty="0"/>
            <a:t>Alter the discount rate</a:t>
          </a:r>
        </a:p>
      </dsp:txBody>
      <dsp:txXfrm>
        <a:off x="5772151" y="3750488"/>
        <a:ext cx="1740694" cy="1160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9F3F95-51E6-4F5A-B598-0A7E16797270}">
      <dsp:nvSpPr>
        <dsp:cNvPr id="0" name=""/>
        <dsp:cNvSpPr/>
      </dsp:nvSpPr>
      <dsp:spPr>
        <a:xfrm>
          <a:off x="832232"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Loose monetary policy</a:t>
          </a:r>
        </a:p>
      </dsp:txBody>
      <dsp:txXfrm>
        <a:off x="852705" y="20473"/>
        <a:ext cx="1217241" cy="658046"/>
      </dsp:txXfrm>
    </dsp:sp>
    <dsp:sp modelId="{D4735106-2B0D-45EA-8457-B5D8352546FA}">
      <dsp:nvSpPr>
        <dsp:cNvPr id="0" name=""/>
        <dsp:cNvSpPr/>
      </dsp:nvSpPr>
      <dsp:spPr>
        <a:xfrm>
          <a:off x="2649613" y="0"/>
          <a:ext cx="1258187" cy="698992"/>
        </a:xfrm>
        <a:prstGeom prst="roundRect">
          <a:avLst>
            <a:gd name="adj" fmla="val 10000"/>
          </a:avLst>
        </a:prstGeom>
        <a:solidFill>
          <a:srgbClr val="BAC6CA">
            <a:alpha val="89804"/>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Tight monetary policy</a:t>
          </a:r>
        </a:p>
      </dsp:txBody>
      <dsp:txXfrm>
        <a:off x="2670086" y="20473"/>
        <a:ext cx="1217241" cy="658046"/>
      </dsp:txXfrm>
    </dsp:sp>
    <dsp:sp modelId="{3860BC9C-916F-4123-96A0-2BB127A2AEA4}">
      <dsp:nvSpPr>
        <dsp:cNvPr id="0" name=""/>
        <dsp:cNvSpPr/>
      </dsp:nvSpPr>
      <dsp:spPr>
        <a:xfrm>
          <a:off x="2107894" y="2970719"/>
          <a:ext cx="524244" cy="524244"/>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F236A4-8AC6-4E4C-9B1E-5F984ACC8680}">
      <dsp:nvSpPr>
        <dsp:cNvPr id="0" name=""/>
        <dsp:cNvSpPr/>
      </dsp:nvSpPr>
      <dsp:spPr>
        <a:xfrm>
          <a:off x="797282" y="2751235"/>
          <a:ext cx="3145467" cy="212493"/>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A7331B-E8CA-4C50-B83F-25170A6624C9}">
      <dsp:nvSpPr>
        <dsp:cNvPr id="0" name=""/>
        <dsp:cNvSpPr/>
      </dsp:nvSpPr>
      <dsp:spPr>
        <a:xfrm>
          <a:off x="2649613"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Recession</a:t>
          </a:r>
        </a:p>
      </dsp:txBody>
      <dsp:txXfrm>
        <a:off x="2693289" y="1875037"/>
        <a:ext cx="1170835" cy="807358"/>
      </dsp:txXfrm>
    </dsp:sp>
    <dsp:sp modelId="{247D8DEB-38DE-47A7-BB84-78369E96611C}">
      <dsp:nvSpPr>
        <dsp:cNvPr id="0" name=""/>
        <dsp:cNvSpPr/>
      </dsp:nvSpPr>
      <dsp:spPr>
        <a:xfrm>
          <a:off x="2649613"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decreases too much</a:t>
          </a:r>
        </a:p>
      </dsp:txBody>
      <dsp:txXfrm>
        <a:off x="2693289" y="938386"/>
        <a:ext cx="1170835" cy="807358"/>
      </dsp:txXfrm>
    </dsp:sp>
    <dsp:sp modelId="{A789B34A-2222-4CFE-A17D-63BE0C0DE99D}">
      <dsp:nvSpPr>
        <dsp:cNvPr id="0" name=""/>
        <dsp:cNvSpPr/>
      </dsp:nvSpPr>
      <dsp:spPr>
        <a:xfrm>
          <a:off x="832232" y="1831361"/>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Inflation</a:t>
          </a:r>
        </a:p>
      </dsp:txBody>
      <dsp:txXfrm>
        <a:off x="875908" y="1875037"/>
        <a:ext cx="1170835" cy="807358"/>
      </dsp:txXfrm>
    </dsp:sp>
    <dsp:sp modelId="{BE290E26-9552-4076-8388-0C52D26E2762}">
      <dsp:nvSpPr>
        <dsp:cNvPr id="0" name=""/>
        <dsp:cNvSpPr/>
      </dsp:nvSpPr>
      <dsp:spPr>
        <a:xfrm>
          <a:off x="832232" y="894710"/>
          <a:ext cx="1258187" cy="89471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 increases too much</a:t>
          </a:r>
        </a:p>
      </dsp:txBody>
      <dsp:txXfrm>
        <a:off x="875908" y="938386"/>
        <a:ext cx="1170835" cy="807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FD8EF2-6373-4739-A110-D6B6D767A308}">
      <dsp:nvSpPr>
        <dsp:cNvPr id="0" name=""/>
        <dsp:cNvSpPr/>
      </dsp:nvSpPr>
      <dsp:spPr>
        <a:xfrm>
          <a:off x="2481" y="0"/>
          <a:ext cx="1488852" cy="1474215"/>
        </a:xfrm>
        <a:prstGeom prst="up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610A0-75D9-4B09-9FC6-36AA7371B2EB}">
      <dsp:nvSpPr>
        <dsp:cNvPr id="0" name=""/>
        <dsp:cNvSpPr/>
      </dsp:nvSpPr>
      <dsp:spPr>
        <a:xfrm>
          <a:off x="1535999" y="0"/>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Higher velocity</a:t>
          </a:r>
        </a:p>
        <a:p>
          <a:pPr marL="0" lvl="0" indent="0" algn="l" defTabSz="933450">
            <a:lnSpc>
              <a:spcPct val="90000"/>
            </a:lnSpc>
            <a:spcBef>
              <a:spcPct val="0"/>
            </a:spcBef>
            <a:spcAft>
              <a:spcPct val="35000"/>
            </a:spcAft>
            <a:buNone/>
          </a:pPr>
          <a:r>
            <a:rPr lang="en-US" sz="1800" kern="1200" dirty="0"/>
            <a:t>Average dollar circulates more times annually</a:t>
          </a:r>
        </a:p>
      </dsp:txBody>
      <dsp:txXfrm>
        <a:off x="1535999" y="0"/>
        <a:ext cx="2526538" cy="1474215"/>
      </dsp:txXfrm>
    </dsp:sp>
    <dsp:sp modelId="{54362124-F5EC-4D31-9B7E-19A801D52CE1}">
      <dsp:nvSpPr>
        <dsp:cNvPr id="0" name=""/>
        <dsp:cNvSpPr/>
      </dsp:nvSpPr>
      <dsp:spPr>
        <a:xfrm>
          <a:off x="449137" y="1597066"/>
          <a:ext cx="1488852" cy="1474215"/>
        </a:xfrm>
        <a:prstGeom prst="downArrow">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30AAE2-F469-4E18-9C9E-DCFA03EEDB91}">
      <dsp:nvSpPr>
        <dsp:cNvPr id="0" name=""/>
        <dsp:cNvSpPr/>
      </dsp:nvSpPr>
      <dsp:spPr>
        <a:xfrm>
          <a:off x="1982655" y="1597066"/>
          <a:ext cx="2526538" cy="14742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0" rIns="149352" bIns="149352" numCol="1" spcCol="1270" anchor="ctr" anchorCtr="0">
          <a:noAutofit/>
        </a:bodyPr>
        <a:lstStyle/>
        <a:p>
          <a:pPr marL="0" lvl="0" indent="0" algn="l" defTabSz="933450">
            <a:lnSpc>
              <a:spcPct val="90000"/>
            </a:lnSpc>
            <a:spcBef>
              <a:spcPct val="0"/>
            </a:spcBef>
            <a:spcAft>
              <a:spcPct val="35000"/>
            </a:spcAft>
            <a:buNone/>
          </a:pPr>
          <a:r>
            <a:rPr lang="en-US" sz="2100" kern="1200" dirty="0"/>
            <a:t>Lower velocity</a:t>
          </a:r>
        </a:p>
        <a:p>
          <a:pPr marL="0" lvl="0" indent="0" algn="l" defTabSz="933450">
            <a:lnSpc>
              <a:spcPct val="90000"/>
            </a:lnSpc>
            <a:spcBef>
              <a:spcPct val="0"/>
            </a:spcBef>
            <a:spcAft>
              <a:spcPct val="35000"/>
            </a:spcAft>
            <a:buNone/>
          </a:pPr>
          <a:r>
            <a:rPr lang="en-US" sz="1800" kern="1200" dirty="0"/>
            <a:t>Average dollar circulates fewer times annually</a:t>
          </a:r>
        </a:p>
      </dsp:txBody>
      <dsp:txXfrm>
        <a:off x="1982655" y="1597066"/>
        <a:ext cx="2526538" cy="14742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3" name="Google Shape;1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Maintaining a safe and stable national financial system is a critical concern of the Federal Reserve. The goal is to protect not only individuals' savings but also the integrity of the financial system itself. Bank regulation came into public view during the 2008–2009 financial crisis when critical parts of the financial system failed.</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12</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Bank regulation is intended to maintain banks’ solvency by avoiding excessive risk. Regulation falls into several categories: reserve requirements, capital requirements, and restrictions on the types of investments banks may make.</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While a portion of bank reserves are held as cash in the bank, the majority are in the bank's account at the Federal Reserve. Since these funds can't be loaned into the market, the reserve requirement limits a bank's ability to create money. A loan issued by one bank can become a deposit into another bank, generating further lending throughout the system.</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a:p>
        </p:txBody>
      </p:sp>
    </p:spTree>
    <p:extLst>
      <p:ext uri="{BB962C8B-B14F-4D97-AF65-F5344CB8AC3E}">
        <p14:creationId xmlns:p14="http://schemas.microsoft.com/office/powerpoint/2010/main" val="3479192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part of bank regulation is restriction on the types of investments that banks are allowed to make. Banks are permitted to make loans to businesses, individuals, and other banks. To protect depositors, banks are not permitted to invest in the stock market or other assets that are perceived as too risky.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a:p>
        </p:txBody>
      </p:sp>
    </p:spTree>
    <p:extLst>
      <p:ext uri="{BB962C8B-B14F-4D97-AF65-F5344CB8AC3E}">
        <p14:creationId xmlns:p14="http://schemas.microsoft.com/office/powerpoint/2010/main" val="285938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capital is the difference between a bank's assets and its liabilities, or its net worth. A bank must have positive net worth; otherwise, it is insolvent or bankrupt</a:t>
            </a:r>
            <a:r>
              <a:rPr lang="en-US" sz="1100" dirty="0">
                <a:solidFill>
                  <a:schemeClr val="bg1"/>
                </a:solidFill>
              </a:rPr>
              <a:t>, meaning it would not have enough assets to pay back its liabilities</a:t>
            </a:r>
            <a:r>
              <a:rPr lang="en-US" dirty="0"/>
              <a:t>. Regulation requires that banks maintain a minimum net worth, usually expressed as a percent of their assets, to protect their depositors and other creditors.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a:p>
        </p:txBody>
      </p:sp>
    </p:spTree>
    <p:extLst>
      <p:ext uri="{BB962C8B-B14F-4D97-AF65-F5344CB8AC3E}">
        <p14:creationId xmlns:p14="http://schemas.microsoft.com/office/powerpoint/2010/main" val="4038060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Office of the Comptroller of the Currency (OCC) regulates savings and loan institutions. The National Credit Union Administration (NCUA) supervises credit unions, which are nonprofit banks that their members run and own. The Federal Reserve also has some responsibility for supervising financial institutions.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a:p>
        </p:txBody>
      </p:sp>
    </p:spTree>
    <p:extLst>
      <p:ext uri="{BB962C8B-B14F-4D97-AF65-F5344CB8AC3E}">
        <p14:creationId xmlns:p14="http://schemas.microsoft.com/office/powerpoint/2010/main" val="4181834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 supervision can run into both practical and political issues. Measuring the value of a bank's assets is not always straightforward. A bank’s assets are its loans, and the value of these assets depends on estimates of the risk that customers will not repay these loans. The political issue arises because a bank supervisor's decision to require a bank to close or change its financial investments is often controversial.</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a:p>
        </p:txBody>
      </p:sp>
    </p:spTree>
    <p:extLst>
      <p:ext uri="{BB962C8B-B14F-4D97-AF65-F5344CB8AC3E}">
        <p14:creationId xmlns:p14="http://schemas.microsoft.com/office/powerpoint/2010/main" val="4081017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Back in the nineteenth century and during the first few decades of the twentieth century, putting money in the bank could be nerve-wracking. A bank run occurs when depositors race to the bank to withdraw their deposits. The risk of bank runs created instability in the banking system. Even a rumor that a bank might experience negative net worth might trigger a run, which could destroy even healthy banks.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a:p>
        </p:txBody>
      </p:sp>
    </p:spTree>
    <p:extLst>
      <p:ext uri="{BB962C8B-B14F-4D97-AF65-F5344CB8AC3E}">
        <p14:creationId xmlns:p14="http://schemas.microsoft.com/office/powerpoint/2010/main" val="213577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the interlocking system of money, loans, and banks works well, economic transactions occur </a:t>
            </a:r>
            <a:r>
              <a:rPr lang="en-US" sz="1100" dirty="0">
                <a:solidFill>
                  <a:schemeClr val="bg1"/>
                </a:solidFill>
              </a:rPr>
              <a:t>smoothly</a:t>
            </a:r>
            <a:r>
              <a:rPr lang="en-US" dirty="0"/>
              <a:t> in goods and labor markets, and savers are connected with borrowers. If the money and banking system does not operate smoothly, the economy can either fall into recession or suffer prolonged inflation. The government of every country has public policies that support the system of money, loans, and banking; however, these policies do not always work perfectly.</a:t>
            </a:r>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protect against bank runs, Congress has put two strategies into place: deposit insurance and the lender of last resort. Deposit insurance is an insurance system that makes sure depositors do not lose their money, even if the bank goes bankrupt. In the United States, the Federal Deposit Insurance Corporation (FDIC) is responsible for deposit insurance. Even if a bank fails, the government guarantees that depositors will receive up to $250,000 of their money in each account.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a:p>
        </p:txBody>
      </p:sp>
    </p:spTree>
    <p:extLst>
      <p:ext uri="{BB962C8B-B14F-4D97-AF65-F5344CB8AC3E}">
        <p14:creationId xmlns:p14="http://schemas.microsoft.com/office/powerpoint/2010/main" val="2529382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a:p>
        </p:txBody>
      </p:sp>
    </p:spTree>
    <p:extLst>
      <p:ext uri="{BB962C8B-B14F-4D97-AF65-F5344CB8AC3E}">
        <p14:creationId xmlns:p14="http://schemas.microsoft.com/office/powerpoint/2010/main" val="2032613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to news that your bank was at risk of becoming insolvent?</a:t>
            </a:r>
          </a:p>
          <a:p>
            <a:pPr marL="0" indent="0">
              <a:buNone/>
            </a:pPr>
            <a:endParaRPr lang="en-US" dirty="0"/>
          </a:p>
          <a:p>
            <a:pPr marL="0" indent="0">
              <a:buNone/>
            </a:pPr>
            <a:r>
              <a:rPr lang="en-US" dirty="0"/>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a:p>
        </p:txBody>
      </p:sp>
    </p:spTree>
    <p:extLst>
      <p:ext uri="{BB962C8B-B14F-4D97-AF65-F5344CB8AC3E}">
        <p14:creationId xmlns:p14="http://schemas.microsoft.com/office/powerpoint/2010/main" val="791325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problem with bank runs is that they can cause solvent banks to fail and then spread to the rest of the financial system. To prevent this, the Fed stands ready to lend to banks and other financial institutions when they cannot obtain funds from anywhere else. This is known as the lender of last resort role. For banks, the central bank acting as a lender of last resort reinforces the effect of deposit insurance and reassures customers that they will not lose their money.</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a:p>
        </p:txBody>
      </p:sp>
    </p:spTree>
    <p:extLst>
      <p:ext uri="{BB962C8B-B14F-4D97-AF65-F5344CB8AC3E}">
        <p14:creationId xmlns:p14="http://schemas.microsoft.com/office/powerpoint/2010/main" val="4277562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total borrowing of depository institutions from the Federal Reserve in the years surrounding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889588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Reserve's most important function is to conduct the nation's monetary policy. Article I, Section 8 of the U.S. Constitution gives Congress the power "to coin money" and "regulate the value thereof." A central bank has three traditional tools to implement monetary policy in the economy: open market operations, changing reserve requirements, and altering the discount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27</a:t>
            </a:fld>
            <a:endParaRPr lang="en-US" dirty="0"/>
          </a:p>
        </p:txBody>
      </p:sp>
    </p:spTree>
    <p:extLst>
      <p:ext uri="{BB962C8B-B14F-4D97-AF65-F5344CB8AC3E}">
        <p14:creationId xmlns:p14="http://schemas.microsoft.com/office/powerpoint/2010/main" val="3295227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most common monetary policy tool in the U.S. is open market operations. Takes place when the central bank sells or buys U.S. Treasury bonds in order to influence the quantity of bank reserves and interest rates. The specific interest rate targeted in open market operations is the federal funds rate. The federal funds rate is the interest rate that commercial banks charge when making overnight loans to other banks.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dirty="0"/>
          </a:p>
        </p:txBody>
      </p:sp>
    </p:spTree>
    <p:extLst>
      <p:ext uri="{BB962C8B-B14F-4D97-AF65-F5344CB8AC3E}">
        <p14:creationId xmlns:p14="http://schemas.microsoft.com/office/powerpoint/2010/main" val="1048494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funds rate often correlates with the unemployment rate and the inflation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73149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central bank is responsible for conducting monetary policy and ensuring that a nation's financial system operates smoothly. Some prominent central banks around the world include the European Central Bank, the Bank of Japan, and the Bank of England. In the United States, we call the central bank the Federal Reserve, often abbreviated as "the </a:t>
            </a:r>
            <a:r>
              <a:rPr lang="en-US" dirty="0" err="1"/>
              <a:t>Fed.“The</a:t>
            </a:r>
            <a:r>
              <a:rPr lang="en-US" dirty="0"/>
              <a:t> Federal Reserve was founded in 1913 under President Woodrow Wilson.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Open Market Committee (FOMC) makes the decisions regarding open market operations. The FOMC comprises seven members of the Federal Reserve's Board of Governors. The FOMC tries to act by consensus; however, the Federal Reserve's chair has traditionally played a powerful role in defining and shaping that consensus. Over the last few decades, open market operations have been the most commonly used tool of monetary policy for the Fed and central banks.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158038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understand how open market operations affect the money supply, consider Eastern Bank's T-account balance sheet in Tables 1–3. Table 1 shows that Eastern Bank starts with $460 million in assets, divided among reserves, bonds, and loans, and $400 million in liabilities in the form of deposits, with a net worth of $60 million. When the central bank purchases $20 million in bonds from Eastern Bank, the bond holdings of Eastern Bank fall by $20 million, and the bank’s reserves rise by $20 million, as Table 2 shows.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27833859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29713251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First, the Federal Reserve buys government bonds from a bank. The bank’s excess reserves increase, and the bank uses those reserves to make new loans. New lending creates deposits for other banks, generating more loans.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199583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Open market operations can also reduce the quantity of money and loans in an economy. At any given time, a bank is receiving payments on loans that it made previously and also making new loans. A decrease in the quantity of loans also means fewer deposits in other banks and other banks reducing their lending.</a:t>
            </a:r>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42635147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second method of conducting monetary policy is for the central bank to raise or lower the reserve requirement, which is the percentage of each bank's deposits that it is legally required to hold as cash or on deposit with the central bank. If banks are required to hold a greater amount in reserves, they have less money available to lend out. If banks are allowed to hold a smaller amount in reserves, they will have a greater amount of money available to lend 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424067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was founded in the aftermath of the Panic of 1907, when many banks failed as a result of bank runs. In the event of a run, sound banks (banks that are not bankrupt) can borrow as much cash as they need from the Fed's discount window. The interest rate that banks pay for such loans is called the discount rate because the bank makes loans against its outstanding loans "at a discount" of their face value. The third traditional method for conducting monetary policy is to raise or lower the discount rate. If the central bank raises the discount rate, commercial banks will reduce their borrowing of reserves from the Fed and instead call in loans to replace those reserves.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4149624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28523017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9746165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9" name="Google Shape;17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Federal Reserve is semi-decentralized, mixing government appointees with representation from private-sector banks. It is run by a Board of Governors, consisting of seven members appointed by the president and confirmed by the Senate. Appointments are for fourteen-year terms, which are arranged so that one term expires January 31 of every even-numbered year. The purpose of the long and staggered terms is to insulate the Board of Governors as much as possible from political pressure so that governors can make policy decisions based only on their economic merits.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2211916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monetary policy, also called loose monetary policy, </a:t>
            </a:r>
            <a:r>
              <a:rPr lang="en-US" sz="1100" dirty="0">
                <a:solidFill>
                  <a:schemeClr val="bg1"/>
                </a:solidFill>
              </a:rPr>
              <a:t>lowers interest rates and stimulates borrowing</a:t>
            </a:r>
            <a:r>
              <a:rPr lang="en-US" dirty="0"/>
              <a:t>. Contractionary monetary policy, also called tight monetary policy, raises interest rates and reduces borrowing in the economy.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1048494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Expansionary monetary policy shifts the supply of loanable funds to the right. Contractionary monetary policy shifts the supply of loanable funds to the left. The central bank changes bank reserves through open market operations, which affects the supply curve of loanable funds and the level of interest rates. If interest rates do not meet the Fed's target, the Fed can supply more or less reserves until interest rates reach the desired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Recall that the specific interest rate the Fed targets is the federal funds rate. Since 1995, the Fed has established its target federal funds rate in advance of any open market operations. In general, when the federal funds rate drops substantially, other interest rates drop too, but this relationship is not one-to-one.</a:t>
            </a:r>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Contractionary (tight) monetary policy will reduce investment and consumption due to higher interest rates and a reduced quantity of loanable funds. Expansionary (loose) monetary policy will increase business investment and consumption (consumer borrowing) due to lower interest rates and a higher quantity of loanable funds.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29571213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a69797307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the economy is suffering a recession and high unemployment, with output below potential gross domestic product (GDP), expansionary monetary policy can help the economy return to potential GDP. if an economy is producing at a quantity of output above its potential GDP, contractionary monetary policy can reduce the inflationary pressures for a rising price level.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4" name="Google Shape;114;ga69797307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275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Monetary policy should be countercyclical: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9167133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recent decades, the Federal Reserve has typically reacted to higher inflation with contractionary monetary policy and a higher interest rate and reacted to higher unemployment with expansionary monetary policy and a lower interest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804727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0361425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marL="0" indent="0">
              <a:buNone/>
            </a:pPr>
            <a:endParaRPr lang="en-US" dirty="0"/>
          </a:p>
          <a:p>
            <a:pPr marL="0" indent="0">
              <a:buNone/>
            </a:pPr>
            <a:r>
              <a:rPr lang="en-US" dirty="0"/>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49</a:t>
            </a:fld>
            <a:endParaRPr lang="en-US" dirty="0"/>
          </a:p>
        </p:txBody>
      </p:sp>
    </p:spTree>
    <p:extLst>
      <p:ext uri="{BB962C8B-B14F-4D97-AF65-F5344CB8AC3E}">
        <p14:creationId xmlns:p14="http://schemas.microsoft.com/office/powerpoint/2010/main" val="15881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2768233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000000"/>
                </a:solidFill>
                <a:latin typeface="Arial"/>
                <a:cs typeface="Arial"/>
                <a:sym typeface="Arial"/>
              </a:rPr>
              <a:t>The most powerful and commonly used of the three traditional tools of monetary policy—open market operations—works by expanding or contracting the money supply in a way that influences the interest rate. In late 2008, as the U.S. economy struggled with recession, the Federal Reserve had already reduced the interest rate to near-zero. With the recession still ongoing, the Fed decided to adopt an innovative and nontraditional policy known as quantitative easing (QE). To stimulate AD by making credit available, central banks purchased long-term (rather than short-term) Treasury bonds and private mortgage-backed securities, neither of which the Fed had purchased before.</a:t>
            </a: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0" marR="0" indent="0" algn="l" rtl="0">
              <a:lnSpc>
                <a:spcPct val="100000"/>
              </a:lnSpc>
              <a:spcBef>
                <a:spcPts val="0"/>
              </a:spcBef>
              <a:spcAft>
                <a:spcPts val="0"/>
              </a:spcAft>
              <a:buClr>
                <a:srgbClr val="000000"/>
              </a:buClr>
              <a:buSzPts val="1100"/>
              <a:buFont typeface="Arial"/>
              <a:buNone/>
            </a:pPr>
            <a:endParaRPr lang="en-US" sz="1100" b="0" i="0" u="none" strike="noStrike" cap="none" dirty="0">
              <a:solidFill>
                <a:srgbClr val="000000"/>
              </a:solidFill>
              <a:latin typeface="Arial"/>
              <a:cs typeface="Arial"/>
              <a:sym typeface="Arial"/>
            </a:endParaRP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50</a:t>
            </a:fld>
            <a:endParaRPr lang="en-US" dirty="0"/>
          </a:p>
        </p:txBody>
      </p:sp>
    </p:spTree>
    <p:extLst>
      <p:ext uri="{BB962C8B-B14F-4D97-AF65-F5344CB8AC3E}">
        <p14:creationId xmlns:p14="http://schemas.microsoft.com/office/powerpoint/2010/main" val="24736270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real world, effective monetary policy faces a number of significant hurdles, and it impacts the economy only after a variable time lag. Monetary policy involves a chain of events, and it takes time for these changes to filter through the economy. Due to this chain of events, monetary policy has little effect in the short term; its primary effects are felt perhaps 1-3 years in the future. Central banks should be careful because their actions could create as much or more economic instability as they resolve.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53</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Banks are legally required to hold a minimum level of reserves, but no rule prohibits them from holding excess reserves above the limit. For example, during a recession, banks may be hesitant to lend because they fear that when the economy is contracting, a high proportion of loan applicants are less likely to repay their loans. If banks prefer to hold excess reserves above the legally required level, the central bank cannot force them to make loans. The problem of excess reserves does not affect contractionary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54</a:t>
            </a:fld>
            <a:endParaRPr lang="en-US" dirty="0"/>
          </a:p>
        </p:txBody>
      </p:sp>
    </p:spTree>
    <p:extLst>
      <p:ext uri="{BB962C8B-B14F-4D97-AF65-F5344CB8AC3E}">
        <p14:creationId xmlns:p14="http://schemas.microsoft.com/office/powerpoint/2010/main" val="12781884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Velocity is a term economists use to describe how quickly money circulates through the economy. Velocity= nominal GDP/money supply. When velocity is high, the average dollar circulates more times in a year. When velocity is low the average dollar circulate fewer time in a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55</a:t>
            </a:fld>
            <a:endParaRPr lang="en-US" dirty="0"/>
          </a:p>
        </p:txBody>
      </p:sp>
    </p:spTree>
    <p:extLst>
      <p:ext uri="{BB962C8B-B14F-4D97-AF65-F5344CB8AC3E}">
        <p14:creationId xmlns:p14="http://schemas.microsoft.com/office/powerpoint/2010/main" val="3068320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Changes in velocity can cause problems for monetary policy. </a:t>
            </a:r>
          </a:p>
          <a:p>
            <a:pPr marL="0" indent="0">
              <a:buNone/>
            </a:pPr>
            <a:r>
              <a:rPr lang="en-US" dirty="0"/>
              <a:t>money supply × velocity = nominal GDP</a:t>
            </a:r>
          </a:p>
          <a:p>
            <a:pPr marL="0" indent="0">
              <a:buNone/>
            </a:pPr>
            <a:r>
              <a:rPr lang="en-US" dirty="0"/>
              <a:t>nominal GDP = price level (or GDP deflator) × real GDP</a:t>
            </a:r>
          </a:p>
          <a:p>
            <a:pPr marL="0" indent="0">
              <a:buNone/>
            </a:pPr>
            <a:r>
              <a:rPr lang="en-US" dirty="0"/>
              <a:t>money supply × velocity = nominal GDP = price level × real GDP</a:t>
            </a:r>
          </a:p>
          <a:p>
            <a:pPr marL="0" indent="0">
              <a:buNone/>
            </a:pPr>
            <a:r>
              <a:rPr lang="en-US" dirty="0"/>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56</a:t>
            </a:fld>
            <a:endParaRPr lang="en-US" dirty="0"/>
          </a:p>
        </p:txBody>
      </p:sp>
    </p:spTree>
    <p:extLst>
      <p:ext uri="{BB962C8B-B14F-4D97-AF65-F5344CB8AC3E}">
        <p14:creationId xmlns:p14="http://schemas.microsoft.com/office/powerpoint/2010/main" val="33291380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you surveyed central bankers around the world and asked them the primary task of monetary policy, the most popular answer by far would be fighting inflation. In the neoclassical model, economists determine the level of potential GDP (and the natural rate of unemployment that exists when the economy is producing at potential GDP) by real economic factors. Expansionary monetary policy that shifts AD rightward only creates an inflationary increase in the price level; it does not alter GDP or unemployment. Low inflation provides a better climate for a healthy and growing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27631783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Inflation targeting is when the central bank is legally required to focus on keeping inflation low. According to the International Monetary Fund (IMF), central banks in thirty-eight countries practice inflation targeting. The U.S. Federal Reserve does not practice inflation targeting but instead takes both unemployment and inflation into account. Economists have no final consensus on whether a central bank should focus only on inflation or have greater discretion.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58</a:t>
            </a:fld>
            <a:endParaRPr lang="en-US" dirty="0"/>
          </a:p>
        </p:txBody>
      </p:sp>
    </p:spTree>
    <p:extLst>
      <p:ext uri="{BB962C8B-B14F-4D97-AF65-F5344CB8AC3E}">
        <p14:creationId xmlns:p14="http://schemas.microsoft.com/office/powerpoint/2010/main" val="8145626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the central bank focuses on inflation and unemployment, it may overlook other looming economic problems. If the economy, or a specific market, reaches unsustainable levels, the subsequent drop-off in price could lead to recession. Some economists worry about a leverage cycle, where leverage is a term financial economists use to mean "borrowing.“ In good economic times, banks are eager to lend and people are eager to borrow; in bad economic times, the opposite is true. The central bank should not just look at economic growth, inflation, and unemployment rates but also asset prices and leverage cycles.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316761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There are 12 regional banks that support the commercial banks and general economy in their districts.</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a6946b04a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Using a dollar bill and the map from the lesson, determine the Federal Reserve District bank that printed the dollar bill.</a:t>
            </a:r>
          </a:p>
          <a:p>
            <a:pPr marL="0" lvl="0" indent="0" algn="l" rtl="0">
              <a:spcBef>
                <a:spcPts val="0"/>
              </a:spcBef>
              <a:spcAft>
                <a:spcPts val="0"/>
              </a:spcAft>
              <a:buNone/>
            </a:pPr>
            <a:endParaRPr dirty="0"/>
          </a:p>
        </p:txBody>
      </p:sp>
      <p:sp>
        <p:nvSpPr>
          <p:cNvPr id="117" name="Google Shape;117;ga6946b04a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2714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6946b04a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Federal Reserve, like most central banks, is designed to perform three important functions:</a:t>
            </a:r>
          </a:p>
          <a:p>
            <a:pPr marL="0" lvl="0" indent="0" algn="l" rtl="0">
              <a:spcBef>
                <a:spcPts val="0"/>
              </a:spcBef>
              <a:spcAft>
                <a:spcPts val="0"/>
              </a:spcAft>
              <a:buNone/>
            </a:pPr>
            <a:r>
              <a:rPr lang="en-US" dirty="0"/>
              <a:t>Conduct monetary policy</a:t>
            </a:r>
          </a:p>
          <a:p>
            <a:pPr marL="0" lvl="0" indent="0" algn="l" rtl="0">
              <a:spcBef>
                <a:spcPts val="0"/>
              </a:spcBef>
              <a:spcAft>
                <a:spcPts val="0"/>
              </a:spcAft>
              <a:buNone/>
            </a:pPr>
            <a:r>
              <a:rPr lang="en-US" dirty="0"/>
              <a:t>Promote stability of the financial system</a:t>
            </a:r>
          </a:p>
          <a:p>
            <a:pPr marL="0" lvl="0" indent="0" algn="l" rtl="0">
              <a:spcBef>
                <a:spcPts val="0"/>
              </a:spcBef>
              <a:spcAft>
                <a:spcPts val="0"/>
              </a:spcAft>
              <a:buNone/>
            </a:pPr>
            <a:r>
              <a:rPr lang="en-US" dirty="0"/>
              <a:t>Provide banking services to commercial banks and other depository institutions and to the federal government</a:t>
            </a:r>
          </a:p>
          <a:p>
            <a:pPr marL="0" lvl="0" indent="0" algn="l" rtl="0">
              <a:spcBef>
                <a:spcPts val="0"/>
              </a:spcBef>
              <a:spcAft>
                <a:spcPts val="0"/>
              </a:spcAft>
              <a:buNone/>
            </a:pPr>
            <a:r>
              <a:rPr lang="en-US" dirty="0"/>
              <a:t>The first two functions are so important that we will discuss them in their own lessons. The third function is discussed here.</a:t>
            </a:r>
          </a:p>
          <a:p>
            <a:pPr marL="0" lvl="0" indent="0" algn="l" rtl="0">
              <a:spcBef>
                <a:spcPts val="0"/>
              </a:spcBef>
              <a:spcAft>
                <a:spcPts val="0"/>
              </a:spcAft>
              <a:buNone/>
            </a:pPr>
            <a:endParaRPr dirty="0"/>
          </a:p>
        </p:txBody>
      </p:sp>
      <p:sp>
        <p:nvSpPr>
          <p:cNvPr id="134" name="Google Shape;134;ga6946b04a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Federal Reserve provides many of the same services to banks that banks provide to customers. All commercial banks have an account at the Fed, where they deposit reserves. The Fed is responsible for check processing. The Federal Reserve also ensures that enough currency and coins are circulating through the financial system to meet public demands. Finally, the Fed is responsible for assuring that banks are in compliance with a wide variety of consumer protection laws.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185355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B620-5F60-4418-AF3D-1A351E426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F18510-BE96-43E2-A0F3-EE01DC177C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B1D1E0-E557-4193-B51E-84509240DE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C3FE6A8-9DBF-452B-9B75-640A157A7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FC915F-BB98-4241-9F46-2A06DE205B4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675010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C7F4-0882-4EF8-A099-DB5E1BACBE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DC5F4-5EE3-44F2-B730-FAFC2D4F09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B77ED4-5AB0-42FB-9DD5-98591E5DC2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6835CE4-C668-49FC-986F-D960B043D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42919-30DC-44C3-8F17-02939F65863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20690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676E19-1436-4543-9BAF-F380AC24E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EB3DBF-B87B-4E6A-A4DE-F9E5471E6A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E109D5-B952-41EF-B928-3D4A659ED37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57EAB33-7984-499C-8419-B5FE23067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2BA82-7DF1-4C3A-BA44-39AFC17B445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738557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651C-C005-4495-96B4-C2CBB55F4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8913D2-492F-45FB-9EBE-D1BCA4734D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E947B4-6F92-4836-8120-A6F152867B2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E98005-A492-4711-9825-A1D7666CD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E0291-FF59-4B2A-996B-F688D5891A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737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B58B-67AA-4A11-8B19-53529FC2C4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915E91-6398-47AA-8A2E-7D8A3A6B3F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5057BC-8C6A-48CB-AFF6-E5AEB4D90A4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9D0F27-CE3B-432B-8A09-B75289544F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D0F48-552F-4C0D-9594-870A536B9B0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879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24FB1-1419-4F97-93A0-396E9A3A97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8DCB2A-ACA8-40B8-AE24-A9BFC96ACA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C29D20-9988-4DD4-B3A1-D9808C4B88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050DE2-9E52-4C8F-B5D4-005F9CD0361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EDE491-3364-4C1C-9688-771EA0C6D5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69EFA0-8F8F-4AC6-90A1-A588128ED55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68062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90CF9-D8FE-46D9-B2FE-1ED7C7A359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78A4F2-C7A0-4454-B3A2-894D7590DB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E416C1F-DBFC-45CB-AC67-D127532D7D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7651B87-BDD5-4428-9642-CD3EF5937A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F50C91-231A-421A-8269-ABE0DD32FC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4F110B-E134-4CC8-BCDF-AA59ED025B16}"/>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338F9F9-CF48-4918-9C35-3AD8AF7A9F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E5EE-59F6-433B-A212-B4BE23C2E31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39816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B9854-54F8-4EE6-82D4-EBA23EE798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C1F3D6-B305-4911-B977-89890956DCB1}"/>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AEEDC405-F864-4809-8ABC-212EABDC07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2A791B-0C2E-4039-B2E3-4A553919BC5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90882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351BC7-0F18-4F96-BEF8-D5ACBD96F4B0}"/>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411B02F3-BFB4-40AE-BF49-AD0FA2E937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6BD92A-487F-4A8E-ACF1-2C8B252475A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45598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0B656-4725-4112-A218-06B1C8C866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E5FEC-6B9A-4369-BE50-B6A9FFF1A9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3B96D2-DB53-4FA4-B777-9C33A12AE0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B5E03-F554-4CC1-AB7F-AA982F53EF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A69246-C3D4-4746-AA2B-83C3523D78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4DC081-89B7-467A-95FC-9F4555A018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923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23F8-FDA9-407A-97E3-90048F37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62BF0CA-335D-4AA2-B131-A7FE9015FE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EA7474-0C5B-452E-8C47-61A6069E6F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46ADDF-B37C-46E8-AF56-9BA778B358B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2FE81BB3-0B63-45F6-BF0D-E0E2BCC689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FD2560-57F1-4ADA-9D13-BC8BE315E88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5180011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0D1145-9C82-4C12-9B5C-F2DAF05EB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A86E1D-E02F-4A4A-BDB7-3D0E20F3BD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3F6AD1-DB6A-4070-95F1-76E672A3CE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BC155F1-144C-4CB3-BD2C-0D9B69E23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95971B-1DA0-4C73-A103-D28EA1B6F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984252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0.png"/><Relationship Id="rId7" Type="http://schemas.openxmlformats.org/officeDocument/2006/relationships/diagramColors" Target="../diagrams/colors3.xml"/><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002750" y="2327350"/>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Federal Reserve Banking System and Central Banks</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7" name="TextBox 6">
            <a:extLst>
              <a:ext uri="{FF2B5EF4-FFF2-40B4-BE49-F238E27FC236}">
                <a16:creationId xmlns:a16="http://schemas.microsoft.com/office/drawing/2014/main" id="{60B4520A-4388-4FAB-A699-5A5D5D9A21DF}"/>
              </a:ext>
            </a:extLst>
          </p:cNvPr>
          <p:cNvSpPr txBox="1"/>
          <p:nvPr/>
        </p:nvSpPr>
        <p:spPr>
          <a:xfrm>
            <a:off x="6775765" y="4066334"/>
            <a:ext cx="2349746" cy="369332"/>
          </a:xfrm>
          <a:prstGeom prst="rect">
            <a:avLst/>
          </a:prstGeom>
          <a:noFill/>
        </p:spPr>
        <p:txBody>
          <a:bodyPr wrap="none" rtlCol="0">
            <a:spAutoFit/>
          </a:bodyPr>
          <a:lstStyle/>
          <a:p>
            <a:r>
              <a:rPr lang="en-US" i="1" dirty="0"/>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pSp>
        <p:nvGrpSpPr>
          <p:cNvPr id="165" name="Google Shape;165;p19"/>
          <p:cNvGrpSpPr/>
          <p:nvPr/>
        </p:nvGrpSpPr>
        <p:grpSpPr>
          <a:xfrm>
            <a:off x="1524001" y="288568"/>
            <a:ext cx="9144001" cy="6332628"/>
            <a:chOff x="-1" y="463132"/>
            <a:chExt cx="9144001" cy="6332628"/>
          </a:xfrm>
        </p:grpSpPr>
        <p:sp>
          <p:nvSpPr>
            <p:cNvPr id="166" name="Google Shape;166;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7" name="Google Shape;167;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8" name="Google Shape;168;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9" name="Google Shape;169;p19"/>
          <p:cNvSpPr txBox="1"/>
          <p:nvPr/>
        </p:nvSpPr>
        <p:spPr>
          <a:xfrm>
            <a:off x="1459469" y="1341780"/>
            <a:ext cx="9273000" cy="47091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170" name="Google Shape;170;p19"/>
          <p:cNvSpPr txBox="1"/>
          <p:nvPr/>
        </p:nvSpPr>
        <p:spPr>
          <a:xfrm>
            <a:off x="1727400" y="1466850"/>
            <a:ext cx="8737200" cy="441000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central bank is responsible for conducting monetary policy and ensuring that a nation's financial system operates smoothly.</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United States, we call the central bank the Federal Reserve, often abbreviated as "the Fed.“</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Board of Governors consists of seven members, each serving a fourteen-year nonrenewable term.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The Federal Reserve, like most central banks, is designed to perform three important functions: conduct monetary policy, promote stability of the financial system, and provide banking services to commercial banks and other depository institutions and to the federal government.</a:t>
            </a:r>
            <a:endParaRPr sz="2000" dirty="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Font typeface="Arial"/>
              <a:buNone/>
            </a:pPr>
            <a:r>
              <a:rPr lang="en-US" sz="5400">
                <a:solidFill>
                  <a:schemeClr val="dk1"/>
                </a:solidFill>
                <a:latin typeface="Century Gothic"/>
                <a:ea typeface="Century Gothic"/>
                <a:cs typeface="Century Gothic"/>
                <a:sym typeface="Century Gothic"/>
              </a:rPr>
              <a:t>Bank Regulation</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Maintaining a safe and stable national financial system is a critical concern of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is to protect not only individuals' savings but also the integrity of the financial system itself.</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regulation came into public view during the 2008–2009 financial crisis when critical parts of the financial system failed.</a:t>
              </a:r>
            </a:p>
          </p:txBody>
        </p:sp>
      </p:grpSp>
    </p:spTree>
    <p:extLst>
      <p:ext uri="{BB962C8B-B14F-4D97-AF65-F5344CB8AC3E}">
        <p14:creationId xmlns:p14="http://schemas.microsoft.com/office/powerpoint/2010/main" val="628133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Bank Regulation</a:t>
              </a:r>
              <a:endParaRP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06" name="Google Shape;106;p15"/>
          <p:cNvGrpSpPr/>
          <p:nvPr/>
        </p:nvGrpSpPr>
        <p:grpSpPr>
          <a:xfrm>
            <a:off x="2066922" y="1580912"/>
            <a:ext cx="8058154" cy="863902"/>
            <a:chOff x="542923" y="1736761"/>
            <a:chExt cx="8058154" cy="806935"/>
          </a:xfrm>
          <a:solidFill>
            <a:srgbClr val="627981"/>
          </a:solidFill>
        </p:grpSpPr>
        <p:sp>
          <p:nvSpPr>
            <p:cNvPr id="107" name="Google Shape;107;p15"/>
            <p:cNvSpPr/>
            <p:nvPr/>
          </p:nvSpPr>
          <p:spPr>
            <a:xfrm>
              <a:off x="542923" y="1736761"/>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08" name="Google Shape;108;p15"/>
            <p:cNvSpPr txBox="1"/>
            <p:nvPr/>
          </p:nvSpPr>
          <p:spPr>
            <a:xfrm>
              <a:off x="668250" y="1807435"/>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Bank regulation is intended to maintain banks’ solvency by avoiding excessive risk.</a:t>
              </a:r>
              <a:endParaRPr sz="2000" dirty="0">
                <a:solidFill>
                  <a:schemeClr val="lt1"/>
                </a:solidFill>
                <a:latin typeface="Calibri"/>
                <a:ea typeface="Calibri"/>
                <a:cs typeface="Calibri"/>
                <a:sym typeface="Calibri"/>
              </a:endParaRPr>
            </a:p>
          </p:txBody>
        </p:sp>
      </p:grpSp>
      <p:grpSp>
        <p:nvGrpSpPr>
          <p:cNvPr id="109" name="Google Shape;109;p15"/>
          <p:cNvGrpSpPr/>
          <p:nvPr/>
        </p:nvGrpSpPr>
        <p:grpSpPr>
          <a:xfrm>
            <a:off x="2066922" y="2603694"/>
            <a:ext cx="8058154" cy="1731925"/>
            <a:chOff x="546392" y="1917766"/>
            <a:chExt cx="8058154" cy="806935"/>
          </a:xfrm>
          <a:solidFill>
            <a:srgbClr val="627981"/>
          </a:solidFill>
        </p:grpSpPr>
        <p:sp>
          <p:nvSpPr>
            <p:cNvPr id="110" name="Google Shape;110;p15"/>
            <p:cNvSpPr/>
            <p:nvPr/>
          </p:nvSpPr>
          <p:spPr>
            <a:xfrm>
              <a:off x="546392" y="1917766"/>
              <a:ext cx="8058154" cy="806935"/>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1" name="Google Shape;111;p15"/>
            <p:cNvSpPr txBox="1"/>
            <p:nvPr/>
          </p:nvSpPr>
          <p:spPr>
            <a:xfrm>
              <a:off x="671739" y="1996406"/>
              <a:ext cx="7807500" cy="4002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Regulation falls into several categories: </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Reserve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Capital requirements</a:t>
              </a:r>
              <a:endParaRPr sz="2000" dirty="0">
                <a:solidFill>
                  <a:schemeClr val="lt1"/>
                </a:solidFill>
                <a:latin typeface="Calibri"/>
                <a:ea typeface="Calibri"/>
                <a:cs typeface="Calibri"/>
                <a:sym typeface="Calibri"/>
              </a:endParaRPr>
            </a:p>
            <a:p>
              <a:pPr marL="914400" marR="0" lvl="1" indent="-355600" algn="l" rtl="0">
                <a:spcBef>
                  <a:spcPts val="0"/>
                </a:spcBef>
                <a:spcAft>
                  <a:spcPts val="0"/>
                </a:spcAft>
                <a:buClr>
                  <a:schemeClr val="lt1"/>
                </a:buClr>
                <a:buSzPts val="2000"/>
                <a:buFont typeface="Calibri"/>
                <a:buChar char="○"/>
              </a:pPr>
              <a:r>
                <a:rPr lang="en-US" sz="2000" dirty="0">
                  <a:solidFill>
                    <a:schemeClr val="lt1"/>
                  </a:solidFill>
                  <a:latin typeface="Calibri"/>
                  <a:ea typeface="Calibri"/>
                  <a:cs typeface="Calibri"/>
                  <a:sym typeface="Calibri"/>
                </a:rPr>
                <a:t>Restrictions on the types of investments banks may make</a:t>
              </a:r>
              <a:endParaRPr sz="2000" dirty="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Reserve Requirement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portion of bank reserves are held as cash in the bank, the majority are in the bank's account at the Federal Reserve.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these funds can't be loaned into the market, the reserve requirement limits a bank's ability to create money.</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loan issued by one bank can become a deposit into another bank, generating further lending throughout the system.</a:t>
              </a:r>
            </a:p>
          </p:txBody>
        </p:sp>
      </p:grpSp>
    </p:spTree>
    <p:extLst>
      <p:ext uri="{BB962C8B-B14F-4D97-AF65-F5344CB8AC3E}">
        <p14:creationId xmlns:p14="http://schemas.microsoft.com/office/powerpoint/2010/main" val="865932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 Restrictions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part of bank regulation is restriction on the types of investments that banks are allowed to make.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permitted to make loans to businesses, individuals, and other banks.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protect depositors, banks are not permitted to invest in the stock market or other assets that are perceived as too risky.</a:t>
              </a:r>
            </a:p>
          </p:txBody>
        </p:sp>
      </p:grpSp>
    </p:spTree>
    <p:extLst>
      <p:ext uri="{BB962C8B-B14F-4D97-AF65-F5344CB8AC3E}">
        <p14:creationId xmlns:p14="http://schemas.microsoft.com/office/powerpoint/2010/main" val="1897960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capital is the difference between a bank's assets and its liabilities, or its net worth.</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must have positive net worth; otherwise, it is insolvent or bankrupt, meaning it would not have enough assets to pay back its liabilities.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2566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 requires that banks maintain a minimum net worth, usually expressed as a percent of their assets, to protect their depositors.</a:t>
              </a:r>
            </a:p>
          </p:txBody>
        </p:sp>
      </p:grpSp>
    </p:spTree>
    <p:extLst>
      <p:ext uri="{BB962C8B-B14F-4D97-AF65-F5344CB8AC3E}">
        <p14:creationId xmlns:p14="http://schemas.microsoft.com/office/powerpoint/2010/main" val="3686616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Office of the Comptroller of the Currency (OCC) regulates savings and loan institutions.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Credit Union Administration (NCUA) supervises credit unions, which are nonprofit banks that their members run and own.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has some responsibility for supervising financial institutions.</a:t>
              </a:r>
            </a:p>
          </p:txBody>
        </p:sp>
      </p:grpSp>
      <p:pic>
        <p:nvPicPr>
          <p:cNvPr id="3" name="Picture 2" descr="Logo for the Office of the Comptroller of the Currency">
            <a:extLst>
              <a:ext uri="{FF2B5EF4-FFF2-40B4-BE49-F238E27FC236}">
                <a16:creationId xmlns:a16="http://schemas.microsoft.com/office/drawing/2014/main" id="{6F900667-9616-45A5-8127-387FD4D54419}"/>
              </a:ext>
            </a:extLst>
          </p:cNvPr>
          <p:cNvPicPr>
            <a:picLocks noChangeAspect="1"/>
          </p:cNvPicPr>
          <p:nvPr/>
        </p:nvPicPr>
        <p:blipFill>
          <a:blip r:embed="rId3"/>
          <a:stretch>
            <a:fillRect/>
          </a:stretch>
        </p:blipFill>
        <p:spPr>
          <a:xfrm>
            <a:off x="3192455" y="4286851"/>
            <a:ext cx="2383420" cy="2378990"/>
          </a:xfrm>
          <a:prstGeom prst="rect">
            <a:avLst/>
          </a:prstGeom>
        </p:spPr>
      </p:pic>
      <p:pic>
        <p:nvPicPr>
          <p:cNvPr id="5" name="Picture 4" descr="Logo for the National Credit Union Administration">
            <a:extLst>
              <a:ext uri="{FF2B5EF4-FFF2-40B4-BE49-F238E27FC236}">
                <a16:creationId xmlns:a16="http://schemas.microsoft.com/office/drawing/2014/main" id="{2D07D248-6F4F-467B-A7C1-9F6B839D1498}"/>
              </a:ext>
            </a:extLst>
          </p:cNvPr>
          <p:cNvPicPr>
            <a:picLocks noChangeAspect="1"/>
          </p:cNvPicPr>
          <p:nvPr/>
        </p:nvPicPr>
        <p:blipFill>
          <a:blip r:embed="rId4"/>
          <a:stretch>
            <a:fillRect/>
          </a:stretch>
        </p:blipFill>
        <p:spPr>
          <a:xfrm>
            <a:off x="6616127" y="4329305"/>
            <a:ext cx="2259377" cy="2259377"/>
          </a:xfrm>
          <a:prstGeom prst="rect">
            <a:avLst/>
          </a:prstGeom>
        </p:spPr>
      </p:pic>
    </p:spTree>
    <p:extLst>
      <p:ext uri="{BB962C8B-B14F-4D97-AF65-F5344CB8AC3E}">
        <p14:creationId xmlns:p14="http://schemas.microsoft.com/office/powerpoint/2010/main" val="61120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Supervision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 supervision can run into both practical and political issues.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Measuring the value of a bank's assets is not always straightforward.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bank’s assets are its loans, and the value of these assets depends on estimates of the risk that customers will not repay these loans.</a:t>
              </a:r>
            </a:p>
          </p:txBody>
        </p:sp>
      </p:grpSp>
      <p:grpSp>
        <p:nvGrpSpPr>
          <p:cNvPr id="21" name="Group 20">
            <a:extLst>
              <a:ext uri="{FF2B5EF4-FFF2-40B4-BE49-F238E27FC236}">
                <a16:creationId xmlns:a16="http://schemas.microsoft.com/office/drawing/2014/main" id="{049064D7-535A-4D64-9A46-290DA0DEA81F}"/>
              </a:ext>
            </a:extLst>
          </p:cNvPr>
          <p:cNvGrpSpPr/>
          <p:nvPr/>
        </p:nvGrpSpPr>
        <p:grpSpPr>
          <a:xfrm>
            <a:off x="2066922"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2BEDD39-7CBC-41A4-9226-DEB7FC8D38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98063A4-9E66-49FB-998E-2628FCAAC51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political issue arises because a bank supervisor's decision to require a bank to close or change its financial investments is often controversial.</a:t>
              </a:r>
            </a:p>
          </p:txBody>
        </p:sp>
      </p:grpSp>
    </p:spTree>
    <p:extLst>
      <p:ext uri="{BB962C8B-B14F-4D97-AF65-F5344CB8AC3E}">
        <p14:creationId xmlns:p14="http://schemas.microsoft.com/office/powerpoint/2010/main" val="1823755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Bank Runs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Back in the nineteenth century and during the first few decades of the twentieth century, putting money in the bank could be nerve-wracking.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bank run </a:t>
              </a:r>
              <a:r>
                <a:rPr lang="en-US" sz="2000" dirty="0">
                  <a:solidFill>
                    <a:schemeClr val="bg1"/>
                  </a:solidFill>
                </a:rPr>
                <a:t>occurs when depositors race to the bank to withdraw their deposits.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bank runs created instability in the banking system.</a:t>
              </a:r>
            </a:p>
          </p:txBody>
        </p:sp>
      </p:grpSp>
      <p:grpSp>
        <p:nvGrpSpPr>
          <p:cNvPr id="14" name="Group 13">
            <a:extLst>
              <a:ext uri="{FF2B5EF4-FFF2-40B4-BE49-F238E27FC236}">
                <a16:creationId xmlns:a16="http://schemas.microsoft.com/office/drawing/2014/main" id="{FD626D4D-F1E7-4274-AA35-CC8D4629E0FF}"/>
              </a:ext>
            </a:extLst>
          </p:cNvPr>
          <p:cNvGrpSpPr/>
          <p:nvPr/>
        </p:nvGrpSpPr>
        <p:grpSpPr>
          <a:xfrm>
            <a:off x="2066922" y="428242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DD887E8-F63C-47FE-ABF8-D0A970FF88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C4F054-D2C5-432C-91FF-484DD811B6D6}"/>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rumor that a bank might experience negative net worth might trigger a run, which could destroy even healthy banks.</a:t>
              </a:r>
            </a:p>
          </p:txBody>
        </p:sp>
      </p:grpSp>
    </p:spTree>
    <p:extLst>
      <p:ext uri="{BB962C8B-B14F-4D97-AF65-F5344CB8AC3E}">
        <p14:creationId xmlns:p14="http://schemas.microsoft.com/office/powerpoint/2010/main" val="2915992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interlocking system of money, loans, and banks works well, economic transactions occur smoothly in goods and labor markets, and savers are connected with borrowers.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3152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money and banking system does not operate smoothly, the economy can either fall into recession or suffer prolonged inflation.</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639846"/>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of every country has public policies that support the system of money, loans, and banking; however, these policies do not always work perfectly.</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Deposit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Deposit insurance </a:t>
              </a:r>
              <a:r>
                <a:rPr lang="en-US" sz="2000" dirty="0">
                  <a:solidFill>
                    <a:schemeClr val="bg1"/>
                  </a:solidFill>
                </a:rPr>
                <a:t>is an insurance system that makes sure depositors do not lose their money, even if the bank goes bankrupt.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seventy countries around the world, including all the major economies, have deposit insurance programs.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the Federal Deposit Insurance Corporation (FDIC) is responsible for deposit insurance.</a:t>
              </a:r>
            </a:p>
          </p:txBody>
        </p:sp>
      </p:grpSp>
      <p:grpSp>
        <p:nvGrpSpPr>
          <p:cNvPr id="21" name="Group 20">
            <a:extLst>
              <a:ext uri="{FF2B5EF4-FFF2-40B4-BE49-F238E27FC236}">
                <a16:creationId xmlns:a16="http://schemas.microsoft.com/office/drawing/2014/main" id="{DF1C5FEC-1E02-4EA8-92A0-23C8E847A652}"/>
              </a:ext>
            </a:extLst>
          </p:cNvPr>
          <p:cNvGrpSpPr/>
          <p:nvPr/>
        </p:nvGrpSpPr>
        <p:grpSpPr>
          <a:xfrm>
            <a:off x="2082420" y="428242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64AD274-A529-4761-9971-A0C63079A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A4F6FA83-2824-441E-A089-B392DD6FDB1B}"/>
                </a:ext>
              </a:extLst>
            </p:cNvPr>
            <p:cNvSpPr txBox="1"/>
            <p:nvPr/>
          </p:nvSpPr>
          <p:spPr>
            <a:xfrm>
              <a:off x="542923" y="17880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fails, the government guarantees that depositors will receive up to $250,000 of their money in each account.</a:t>
              </a:r>
            </a:p>
          </p:txBody>
        </p:sp>
      </p:grpSp>
    </p:spTree>
    <p:extLst>
      <p:ext uri="{BB962C8B-B14F-4D97-AF65-F5344CB8AC3E}">
        <p14:creationId xmlns:p14="http://schemas.microsoft.com/office/powerpoint/2010/main" val="142832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p:txBody>
        </p:sp>
      </p:grpSp>
      <p:pic>
        <p:nvPicPr>
          <p:cNvPr id="1026" name="Picture 2" descr="An image of scrabble letters spelling out the word bankrupt.">
            <a:extLst>
              <a:ext uri="{FF2B5EF4-FFF2-40B4-BE49-F238E27FC236}">
                <a16:creationId xmlns:a16="http://schemas.microsoft.com/office/drawing/2014/main" id="{CA441B61-48A6-4F56-A8A8-77075F0D8C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5311" y="2724975"/>
            <a:ext cx="4701377" cy="352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155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892854"/>
            <a:chOff x="542923" y="1736761"/>
            <a:chExt cx="8058154" cy="289285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7293"/>
              <a:ext cx="8058154" cy="2862322"/>
            </a:xfrm>
            <a:prstGeom prst="rect">
              <a:avLst/>
            </a:prstGeom>
            <a:grpFill/>
          </p:spPr>
          <p:txBody>
            <a:bodyPr wrap="square" rtlCol="0">
              <a:spAutoFit/>
            </a:bodyPr>
            <a:lstStyle/>
            <a:p>
              <a:pPr algn="ctr"/>
              <a:r>
                <a:rPr lang="en-US" sz="2000" dirty="0">
                  <a:solidFill>
                    <a:schemeClr val="bg1"/>
                  </a:solidFill>
                </a:rPr>
                <a:t>How would you react to news that your bank was at risk of becoming insolvent?</a:t>
              </a:r>
            </a:p>
            <a:p>
              <a:pPr algn="ctr"/>
              <a:endParaRPr lang="en-US" sz="2000" dirty="0">
                <a:solidFill>
                  <a:schemeClr val="bg1"/>
                </a:solidFill>
              </a:endParaRPr>
            </a:p>
            <a:p>
              <a:pPr algn="ctr"/>
              <a:r>
                <a:rPr lang="en-US" sz="2000" i="1" dirty="0">
                  <a:solidFill>
                    <a:schemeClr val="bg1"/>
                  </a:solidFill>
                </a:rPr>
                <a:t>If your bank has FDIC insurance, as most U.S. banks do, you would be guaranteed to recover up to $250,000 in each of your accounts. You would need to be sure not to have more than $250,000 in an account so that you wouldn’t risk losing anything above that amount. However, this news would still be unnerving since you might not get the money immediately from the FDIC.</a:t>
              </a:r>
            </a:p>
          </p:txBody>
        </p:sp>
      </p:grpSp>
    </p:spTree>
    <p:extLst>
      <p:ext uri="{BB962C8B-B14F-4D97-AF65-F5344CB8AC3E}">
        <p14:creationId xmlns:p14="http://schemas.microsoft.com/office/powerpoint/2010/main" val="3887892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with bank runs is that they can cause solvent banks to fail and then spread to the rest of the financial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prevent this, the Fed stands ready to lend to banks and other financial institutions when they cannot obtain funds from anywhere else.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77759"/>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known as the </a:t>
              </a:r>
              <a:r>
                <a:rPr lang="en-US" sz="2000" b="1" dirty="0">
                  <a:solidFill>
                    <a:schemeClr val="bg1"/>
                  </a:solidFill>
                </a:rPr>
                <a:t>lender of last resort </a:t>
              </a:r>
              <a:r>
                <a:rPr lang="en-US" sz="2000" dirty="0">
                  <a:solidFill>
                    <a:schemeClr val="bg1"/>
                  </a:solidFill>
                </a:rPr>
                <a:t>role.</a:t>
              </a:r>
            </a:p>
          </p:txBody>
        </p:sp>
      </p:grpSp>
      <p:grpSp>
        <p:nvGrpSpPr>
          <p:cNvPr id="14" name="Group 13">
            <a:extLst>
              <a:ext uri="{FF2B5EF4-FFF2-40B4-BE49-F238E27FC236}">
                <a16:creationId xmlns:a16="http://schemas.microsoft.com/office/drawing/2014/main" id="{C83AE790-5D64-420C-BBF9-7E4FA259D43E}"/>
              </a:ext>
            </a:extLst>
          </p:cNvPr>
          <p:cNvGrpSpPr/>
          <p:nvPr/>
        </p:nvGrpSpPr>
        <p:grpSpPr>
          <a:xfrm>
            <a:off x="2066922" y="4282421"/>
            <a:ext cx="8058154" cy="1015663"/>
            <a:chOff x="542923" y="1736761"/>
            <a:chExt cx="8058154" cy="1015663"/>
          </a:xfrm>
          <a:solidFill>
            <a:srgbClr val="627981"/>
          </a:solidFill>
        </p:grpSpPr>
        <p:sp>
          <p:nvSpPr>
            <p:cNvPr id="19" name="Rectangle 18">
              <a:extLst>
                <a:ext uri="{FF2B5EF4-FFF2-40B4-BE49-F238E27FC236}">
                  <a16:creationId xmlns:a16="http://schemas.microsoft.com/office/drawing/2014/main" id="{6F1FF2E1-8A49-460E-8161-974A8B3E48F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CC8652F-ABD8-4E79-B1DD-F923BD5C52B6}"/>
                </a:ext>
              </a:extLst>
            </p:cNvPr>
            <p:cNvSpPr txBox="1"/>
            <p:nvPr/>
          </p:nvSpPr>
          <p:spPr>
            <a:xfrm>
              <a:off x="542923"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banks, the central bank acting as a lender of last resort reinforces the effect of deposit insurance and reassures customers that they will not lose their money.</a:t>
              </a:r>
            </a:p>
          </p:txBody>
        </p:sp>
      </p:grpSp>
    </p:spTree>
    <p:extLst>
      <p:ext uri="{BB962C8B-B14F-4D97-AF65-F5344CB8AC3E}">
        <p14:creationId xmlns:p14="http://schemas.microsoft.com/office/powerpoint/2010/main" val="3340352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Lender of Last Resort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252659" y="5596175"/>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67293"/>
              <a:ext cx="8042656" cy="707886"/>
            </a:xfrm>
            <a:prstGeom prst="rect">
              <a:avLst/>
            </a:prstGeom>
            <a:grpFill/>
          </p:spPr>
          <p:txBody>
            <a:bodyPr wrap="square" rtlCol="0">
              <a:spAutoFit/>
            </a:bodyPr>
            <a:lstStyle/>
            <a:p>
              <a:pPr algn="ctr"/>
              <a:r>
                <a:rPr lang="en-US" sz="2000" dirty="0">
                  <a:solidFill>
                    <a:schemeClr val="bg1"/>
                  </a:solidFill>
                </a:rPr>
                <a:t>This graph shows total borrowing of depository institutions from the Federal Reserve in the years surrounding the Great Recession.</a:t>
              </a:r>
            </a:p>
          </p:txBody>
        </p:sp>
      </p:grpSp>
      <p:pic>
        <p:nvPicPr>
          <p:cNvPr id="4" name="Picture 3" descr="A graph showing the total borrowing of depository institutions from the federal reserve in billions of dollars from 2005 to 2013.">
            <a:extLst>
              <a:ext uri="{FF2B5EF4-FFF2-40B4-BE49-F238E27FC236}">
                <a16:creationId xmlns:a16="http://schemas.microsoft.com/office/drawing/2014/main" id="{B4DE08BE-2389-4D04-B6CD-4D9A76A16F4E}"/>
              </a:ext>
            </a:extLst>
          </p:cNvPr>
          <p:cNvPicPr>
            <a:picLocks noChangeAspect="1"/>
          </p:cNvPicPr>
          <p:nvPr/>
        </p:nvPicPr>
        <p:blipFill>
          <a:blip r:embed="rId3"/>
          <a:stretch>
            <a:fillRect/>
          </a:stretch>
        </p:blipFill>
        <p:spPr>
          <a:xfrm>
            <a:off x="2696428" y="1332783"/>
            <a:ext cx="6799143" cy="4115433"/>
          </a:xfrm>
          <a:prstGeom prst="rect">
            <a:avLst/>
          </a:prstGeom>
        </p:spPr>
      </p:pic>
    </p:spTree>
    <p:extLst>
      <p:ext uri="{BB962C8B-B14F-4D97-AF65-F5344CB8AC3E}">
        <p14:creationId xmlns:p14="http://schemas.microsoft.com/office/powerpoint/2010/main" val="3179646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grpSp>
        <p:nvGrpSpPr>
          <p:cNvPr id="250" name="Google Shape;250;p24"/>
          <p:cNvGrpSpPr/>
          <p:nvPr/>
        </p:nvGrpSpPr>
        <p:grpSpPr>
          <a:xfrm>
            <a:off x="1524001" y="288568"/>
            <a:ext cx="9144001" cy="6332628"/>
            <a:chOff x="-1" y="463132"/>
            <a:chExt cx="9144001" cy="6332628"/>
          </a:xfrm>
        </p:grpSpPr>
        <p:sp>
          <p:nvSpPr>
            <p:cNvPr id="251" name="Google Shape;251;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2" name="Google Shape;252;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3" name="Google Shape;253;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4" name="Google Shape;254;p24"/>
          <p:cNvSpPr txBox="1"/>
          <p:nvPr/>
        </p:nvSpPr>
        <p:spPr>
          <a:xfrm>
            <a:off x="1459469" y="1341780"/>
            <a:ext cx="9273061" cy="514564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pic>
        <p:nvPicPr>
          <p:cNvPr id="255" name="Google Shape;255;p24"/>
          <p:cNvPicPr preferRelativeResize="0"/>
          <p:nvPr/>
        </p:nvPicPr>
        <p:blipFill rotWithShape="1">
          <a:blip r:embed="rId3">
            <a:alphaModFix/>
          </a:blip>
          <a:srcRect/>
          <a:stretch/>
        </p:blipFill>
        <p:spPr>
          <a:xfrm>
            <a:off x="4114800" y="2590800"/>
            <a:ext cx="914400" cy="198438"/>
          </a:xfrm>
          <a:prstGeom prst="rect">
            <a:avLst/>
          </a:prstGeom>
          <a:noFill/>
          <a:ln>
            <a:noFill/>
          </a:ln>
        </p:spPr>
      </p:pic>
      <p:sp>
        <p:nvSpPr>
          <p:cNvPr id="256" name="Google Shape;256;p24"/>
          <p:cNvSpPr txBox="1"/>
          <p:nvPr/>
        </p:nvSpPr>
        <p:spPr>
          <a:xfrm>
            <a:off x="1683025" y="1549825"/>
            <a:ext cx="8829900" cy="43914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Bank runs occur when there are rumors that the bank is at financial risk of having negative net worth.</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OCC is responsible for supervising banks and inspecting savings and loans. </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The FDIC collects deposit insurance premiums from banks and guarantees bank deposits.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200" dirty="0">
              <a:solidFill>
                <a:schemeClr val="lt1"/>
              </a:solidFill>
              <a:latin typeface="Calibri"/>
              <a:ea typeface="Calibri"/>
              <a:cs typeface="Calibri"/>
              <a:sym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Deposit insurance guarantees bank depositors that their deposits will be protected.</a:t>
            </a:r>
          </a:p>
          <a:p>
            <a:pPr marL="457200" indent="-368300">
              <a:buClr>
                <a:schemeClr val="lt1"/>
              </a:buClr>
              <a:buSzPts val="2200"/>
              <a:buFont typeface="Arial" panose="020B0604020202020204" pitchFamily="34" charset="0"/>
              <a:buChar char="•"/>
            </a:pPr>
            <a:endParaRPr lang="en-US" sz="2200" dirty="0">
              <a:solidFill>
                <a:schemeClr val="lt1"/>
              </a:solidFill>
              <a:latin typeface="Calibri"/>
              <a:cs typeface="Calibri"/>
            </a:endParaRPr>
          </a:p>
          <a:p>
            <a:pPr marL="457200" indent="-368300">
              <a:buClr>
                <a:schemeClr val="lt1"/>
              </a:buClr>
              <a:buSzPts val="2200"/>
              <a:buFont typeface="Arial" panose="020B0604020202020204" pitchFamily="34" charset="0"/>
              <a:buChar char="•"/>
            </a:pPr>
            <a:r>
              <a:rPr lang="en-US" sz="2200" dirty="0">
                <a:solidFill>
                  <a:schemeClr val="lt1"/>
                </a:solidFill>
                <a:latin typeface="Calibri"/>
                <a:cs typeface="Calibri"/>
              </a:rPr>
              <a:t>A</a:t>
            </a:r>
            <a:r>
              <a:rPr lang="en-US" sz="1800" dirty="0">
                <a:effectLst/>
                <a:latin typeface="Segoe UI" panose="020B0502040204020203" pitchFamily="34" charset="0"/>
              </a:rPr>
              <a:t> </a:t>
            </a:r>
            <a:r>
              <a:rPr lang="en-US" sz="2200" dirty="0">
                <a:solidFill>
                  <a:schemeClr val="lt1"/>
                </a:solidFill>
                <a:latin typeface="Calibri"/>
                <a:cs typeface="Calibri"/>
              </a:rPr>
              <a:t>central bank acts as a lender of last resort, making short-term loans available in situations of severe financial panic or stress.</a:t>
            </a: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a:p>
            <a:pPr marL="457200" marR="0" lvl="0" indent="-368300" algn="l" rtl="0">
              <a:lnSpc>
                <a:spcPct val="150000"/>
              </a:lnSpc>
              <a:spcBef>
                <a:spcPts val="0"/>
              </a:spcBef>
              <a:spcAft>
                <a:spcPts val="0"/>
              </a:spcAft>
              <a:buClr>
                <a:schemeClr val="lt1"/>
              </a:buClr>
              <a:buSzPts val="2200"/>
              <a:buFont typeface="Calibri"/>
              <a:buChar char="●"/>
            </a:pPr>
            <a:endParaRPr lang="en-US" sz="2200" dirty="0">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F3F3F"/>
              </a:solidFill>
              <a:latin typeface="Calibri"/>
              <a:ea typeface="Calibri"/>
              <a:cs typeface="Calibri"/>
              <a:sym typeface="Calibri"/>
            </a:endParaRPr>
          </a:p>
        </p:txBody>
      </p:sp>
      <p:sp>
        <p:nvSpPr>
          <p:cNvPr id="85" name="Google Shape;85;p13"/>
          <p:cNvSpPr txBox="1"/>
          <p:nvPr/>
        </p:nvSpPr>
        <p:spPr>
          <a:xfrm>
            <a:off x="1524000" y="23597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How a Central Bank Executes Monetary Policy</a:t>
            </a:r>
            <a:endParaRPr dirty="0"/>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dirty="0">
                <a:solidFill>
                  <a:schemeClr val="lt1"/>
                </a:solidFill>
                <a:latin typeface="Century Gothic"/>
                <a:ea typeface="Century Gothic"/>
                <a:cs typeface="Century Gothic"/>
                <a:sym typeface="Century Gothic"/>
              </a:rPr>
              <a:t>HAWKES</a:t>
            </a:r>
            <a:r>
              <a:rPr lang="en-US" sz="2800" b="0" i="0" u="none" strike="noStrike" cap="none" dirty="0">
                <a:solidFill>
                  <a:schemeClr val="lt1"/>
                </a:solidFill>
                <a:latin typeface="Century Gothic"/>
                <a:ea typeface="Century Gothic"/>
                <a:cs typeface="Century Gothic"/>
                <a:sym typeface="Century Gothic"/>
              </a:rPr>
              <a:t> LEARNING</a:t>
            </a:r>
            <a:endParaRPr dirty="0"/>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Reserve's most important function is to conduct the nation's monetary policy.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Article I, Section 8 of the U.S. Constitution gives Congress the power "to coin money" and "regulate the value thereof." </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has three traditional tools to implement monetary policy in the economy:</a:t>
              </a:r>
            </a:p>
          </p:txBody>
        </p:sp>
      </p:grpSp>
      <p:graphicFrame>
        <p:nvGraphicFramePr>
          <p:cNvPr id="2" name="Diagram 1">
            <a:extLst>
              <a:ext uri="{FF2B5EF4-FFF2-40B4-BE49-F238E27FC236}">
                <a16:creationId xmlns:a16="http://schemas.microsoft.com/office/drawing/2014/main" id="{DF1056E6-BBA3-46C0-9C93-CEB799A1C67C}"/>
              </a:ext>
            </a:extLst>
          </p:cNvPr>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2192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common monetary policy tool in the U.S. is </a:t>
              </a:r>
              <a:r>
                <a:rPr lang="en-US" sz="2000" b="1" dirty="0">
                  <a:solidFill>
                    <a:schemeClr val="bg1"/>
                  </a:solidFill>
                </a:rPr>
                <a:t>open market operations</a:t>
              </a:r>
              <a:r>
                <a:rPr lang="en-US" sz="2000" dirty="0">
                  <a:solidFill>
                    <a:schemeClr val="bg1"/>
                  </a:solidFill>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take place when the central bank sells or buys U.S. Treasury bonds in order to influence the quantity of bank reserves and interest rates.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specific interest rate targeted in open market operations is the </a:t>
              </a:r>
              <a:r>
                <a:rPr lang="en-US" sz="2000" b="1" dirty="0">
                  <a:solidFill>
                    <a:schemeClr val="bg1"/>
                  </a:solidFill>
                </a:rPr>
                <a:t>federal funds rate</a:t>
              </a:r>
              <a:r>
                <a:rPr lang="en-US" sz="2000" dirty="0">
                  <a:solidFill>
                    <a:schemeClr val="bg1"/>
                  </a:solidFill>
                </a:rPr>
                <a:t>.</a:t>
              </a:r>
            </a:p>
          </p:txBody>
        </p:sp>
      </p:grpSp>
      <p:grpSp>
        <p:nvGrpSpPr>
          <p:cNvPr id="14" name="Group 13">
            <a:extLst>
              <a:ext uri="{FF2B5EF4-FFF2-40B4-BE49-F238E27FC236}">
                <a16:creationId xmlns:a16="http://schemas.microsoft.com/office/drawing/2014/main" id="{88F6E1DE-EA01-4136-900B-231664259EB8}"/>
              </a:ext>
            </a:extLst>
          </p:cNvPr>
          <p:cNvGrpSpPr/>
          <p:nvPr/>
        </p:nvGrpSpPr>
        <p:grpSpPr>
          <a:xfrm>
            <a:off x="2066922" y="425142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B4CAF85-E6C7-4191-8211-04FE25977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EBD7A2E-2294-4512-8659-7BF1FA4B1C1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funds rate is the interest rate that commercial banks charge when making overnight loans to other banks.</a:t>
              </a:r>
            </a:p>
          </p:txBody>
        </p:sp>
      </p:grpSp>
    </p:spTree>
    <p:extLst>
      <p:ext uri="{BB962C8B-B14F-4D97-AF65-F5344CB8AC3E}">
        <p14:creationId xmlns:p14="http://schemas.microsoft.com/office/powerpoint/2010/main" val="42322739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Funds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1718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algn="ctr"/>
              <a:r>
                <a:rPr lang="en-US" sz="2000" dirty="0">
                  <a:solidFill>
                    <a:schemeClr val="bg1"/>
                  </a:solidFill>
                </a:rPr>
                <a:t>The federal funds rate is a very short-term interest rate, but it reflects credit conditions in financial markets very well.</a:t>
              </a:r>
            </a:p>
          </p:txBody>
        </p:sp>
      </p:grpSp>
      <p:pic>
        <p:nvPicPr>
          <p:cNvPr id="4" name="Picture 3" descr="A graph showing the unemployment rate, inflation rate, and federal funds rate in the United States from 1970 to 2018.">
            <a:extLst>
              <a:ext uri="{FF2B5EF4-FFF2-40B4-BE49-F238E27FC236}">
                <a16:creationId xmlns:a16="http://schemas.microsoft.com/office/drawing/2014/main" id="{F614F2BD-331A-4201-B109-3B6486B9A4B3}"/>
              </a:ext>
            </a:extLst>
          </p:cNvPr>
          <p:cNvPicPr>
            <a:picLocks noChangeAspect="1"/>
          </p:cNvPicPr>
          <p:nvPr/>
        </p:nvPicPr>
        <p:blipFill>
          <a:blip r:embed="rId3"/>
          <a:stretch>
            <a:fillRect/>
          </a:stretch>
        </p:blipFill>
        <p:spPr>
          <a:xfrm>
            <a:off x="2383961" y="1318396"/>
            <a:ext cx="7424077" cy="4318303"/>
          </a:xfrm>
          <a:prstGeom prst="rect">
            <a:avLst/>
          </a:prstGeom>
        </p:spPr>
      </p:pic>
    </p:spTree>
    <p:extLst>
      <p:ext uri="{BB962C8B-B14F-4D97-AF65-F5344CB8AC3E}">
        <p14:creationId xmlns:p14="http://schemas.microsoft.com/office/powerpoint/2010/main" val="2152086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central bank </a:t>
              </a:r>
              <a:r>
                <a:rPr lang="en-US" sz="2000" dirty="0">
                  <a:solidFill>
                    <a:schemeClr val="bg1"/>
                  </a:solidFill>
                </a:rPr>
                <a:t>is responsible for conducting monetary policy and ensuring that a nation's financial system operates smoothly.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prominent central banks around the world include the European Central Bank, the Bank of Japan, and the Bank of England.</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United States, we call the central bank the Federal Reserve, often abbreviated as "the Fed."</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1913 under President Woodrow Wilson.</a:t>
              </a:r>
            </a:p>
          </p:txBody>
        </p:sp>
      </p:grpSp>
    </p:spTree>
    <p:extLst>
      <p:ext uri="{BB962C8B-B14F-4D97-AF65-F5344CB8AC3E}">
        <p14:creationId xmlns:p14="http://schemas.microsoft.com/office/powerpoint/2010/main" val="87403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Federal Open Market Committee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Open Market Committee (FOMC) makes the decisions regarding open market operations.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FOMC comprises seven members of the Federal Reserve's Board of Governors.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FOMC tries to act by consensus; however, the Federal Reserve's chair has traditionally played a powerful role in defining and shaping that consensus.</a:t>
              </a:r>
            </a:p>
          </p:txBody>
        </p:sp>
      </p:grpSp>
      <p:grpSp>
        <p:nvGrpSpPr>
          <p:cNvPr id="14" name="Group 13">
            <a:extLst>
              <a:ext uri="{FF2B5EF4-FFF2-40B4-BE49-F238E27FC236}">
                <a16:creationId xmlns:a16="http://schemas.microsoft.com/office/drawing/2014/main" id="{6CB0D0F9-E0E3-4BEA-A916-8FD8213EB0EE}"/>
              </a:ext>
            </a:extLst>
          </p:cNvPr>
          <p:cNvGrpSpPr/>
          <p:nvPr/>
        </p:nvGrpSpPr>
        <p:grpSpPr>
          <a:xfrm>
            <a:off x="2066654" y="450020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5D08BE9-9375-4EDD-B0E9-62F668B9BD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AB3D7289-626C-41CD-A660-5D02E71BDED3}"/>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last few decades, open market operations have been the most commonly used tool of monetary policy for the Fed and central banks.</a:t>
              </a:r>
            </a:p>
          </p:txBody>
        </p:sp>
      </p:grpSp>
    </p:spTree>
    <p:extLst>
      <p:ext uri="{BB962C8B-B14F-4D97-AF65-F5344CB8AC3E}">
        <p14:creationId xmlns:p14="http://schemas.microsoft.com/office/powerpoint/2010/main" val="386096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Open Market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A7A2084-D059-4E81-8776-81336E494B2A}"/>
              </a:ext>
            </a:extLst>
          </p:cNvPr>
          <p:cNvSpPr txBox="1"/>
          <p:nvPr/>
        </p:nvSpPr>
        <p:spPr>
          <a:xfrm>
            <a:off x="5806441" y="1325880"/>
            <a:ext cx="1097280" cy="381000"/>
          </a:xfrm>
          <a:prstGeom prst="rect">
            <a:avLst/>
          </a:prstGeom>
          <a:noFill/>
        </p:spPr>
        <p:txBody>
          <a:bodyPr wrap="square" rtlCol="0">
            <a:spAutoFit/>
          </a:bodyPr>
          <a:lstStyle/>
          <a:p>
            <a:pPr algn="ctr"/>
            <a:r>
              <a:rPr lang="en-US" b="1" dirty="0"/>
              <a:t>Assets</a:t>
            </a:r>
          </a:p>
        </p:txBody>
      </p:sp>
      <p:sp>
        <p:nvSpPr>
          <p:cNvPr id="24" name="TextBox 23">
            <a:extLst>
              <a:ext uri="{FF2B5EF4-FFF2-40B4-BE49-F238E27FC236}">
                <a16:creationId xmlns:a16="http://schemas.microsoft.com/office/drawing/2014/main" id="{FB32232F-73F2-4477-A20D-7278D11FAC72}"/>
              </a:ext>
            </a:extLst>
          </p:cNvPr>
          <p:cNvSpPr txBox="1"/>
          <p:nvPr/>
        </p:nvSpPr>
        <p:spPr>
          <a:xfrm>
            <a:off x="7612380" y="1325880"/>
            <a:ext cx="2346960" cy="369332"/>
          </a:xfrm>
          <a:prstGeom prst="rect">
            <a:avLst/>
          </a:prstGeom>
          <a:noFill/>
        </p:spPr>
        <p:txBody>
          <a:bodyPr wrap="square" rtlCol="0">
            <a:spAutoFit/>
          </a:bodyPr>
          <a:lstStyle/>
          <a:p>
            <a:pPr algn="ctr"/>
            <a:r>
              <a:rPr lang="en-US" b="1" dirty="0"/>
              <a:t>Liabilities + Net Worth</a:t>
            </a:r>
          </a:p>
        </p:txBody>
      </p:sp>
      <p:cxnSp>
        <p:nvCxnSpPr>
          <p:cNvPr id="4" name="Straight Connector 3">
            <a:extLst>
              <a:ext uri="{FF2B5EF4-FFF2-40B4-BE49-F238E27FC236}">
                <a16:creationId xmlns:a16="http://schemas.microsoft.com/office/drawing/2014/main" id="{1A848231-2B3D-4DB8-A3DC-5CA7A587CABA}"/>
              </a:ext>
            </a:extLst>
          </p:cNvPr>
          <p:cNvCxnSpPr>
            <a:cxnSpLocks/>
          </p:cNvCxnSpPr>
          <p:nvPr/>
        </p:nvCxnSpPr>
        <p:spPr>
          <a:xfrm>
            <a:off x="7559040" y="1463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A1F6165-12BE-432A-9505-F516EEDA7850}"/>
              </a:ext>
            </a:extLst>
          </p:cNvPr>
          <p:cNvSpPr txBox="1"/>
          <p:nvPr/>
        </p:nvSpPr>
        <p:spPr>
          <a:xfrm>
            <a:off x="5151121" y="1722120"/>
            <a:ext cx="1097280" cy="381000"/>
          </a:xfrm>
          <a:prstGeom prst="rect">
            <a:avLst/>
          </a:prstGeom>
          <a:noFill/>
        </p:spPr>
        <p:txBody>
          <a:bodyPr wrap="square" rtlCol="0">
            <a:spAutoFit/>
          </a:bodyPr>
          <a:lstStyle/>
          <a:p>
            <a:pPr algn="ctr"/>
            <a:r>
              <a:rPr lang="en-US" dirty="0"/>
              <a:t>Reserves</a:t>
            </a:r>
          </a:p>
        </p:txBody>
      </p:sp>
      <p:sp>
        <p:nvSpPr>
          <p:cNvPr id="27" name="TextBox 26">
            <a:extLst>
              <a:ext uri="{FF2B5EF4-FFF2-40B4-BE49-F238E27FC236}">
                <a16:creationId xmlns:a16="http://schemas.microsoft.com/office/drawing/2014/main" id="{9591C917-37FF-4BA4-A0D5-A6424FB297B3}"/>
              </a:ext>
            </a:extLst>
          </p:cNvPr>
          <p:cNvSpPr txBox="1"/>
          <p:nvPr/>
        </p:nvSpPr>
        <p:spPr>
          <a:xfrm>
            <a:off x="5151121" y="2026920"/>
            <a:ext cx="1097280" cy="381000"/>
          </a:xfrm>
          <a:prstGeom prst="rect">
            <a:avLst/>
          </a:prstGeom>
          <a:noFill/>
        </p:spPr>
        <p:txBody>
          <a:bodyPr wrap="square" rtlCol="0">
            <a:spAutoFit/>
          </a:bodyPr>
          <a:lstStyle/>
          <a:p>
            <a:pPr algn="ctr"/>
            <a:r>
              <a:rPr lang="en-US" dirty="0"/>
              <a:t>Bonds</a:t>
            </a:r>
          </a:p>
        </p:txBody>
      </p:sp>
      <p:sp>
        <p:nvSpPr>
          <p:cNvPr id="28" name="TextBox 27">
            <a:extLst>
              <a:ext uri="{FF2B5EF4-FFF2-40B4-BE49-F238E27FC236}">
                <a16:creationId xmlns:a16="http://schemas.microsoft.com/office/drawing/2014/main" id="{5D1A83CC-AE92-413A-A586-04D01BFEB369}"/>
              </a:ext>
            </a:extLst>
          </p:cNvPr>
          <p:cNvSpPr txBox="1"/>
          <p:nvPr/>
        </p:nvSpPr>
        <p:spPr>
          <a:xfrm>
            <a:off x="5151121" y="2301240"/>
            <a:ext cx="1097280" cy="381000"/>
          </a:xfrm>
          <a:prstGeom prst="rect">
            <a:avLst/>
          </a:prstGeom>
          <a:noFill/>
        </p:spPr>
        <p:txBody>
          <a:bodyPr wrap="square" rtlCol="0">
            <a:spAutoFit/>
          </a:bodyPr>
          <a:lstStyle/>
          <a:p>
            <a:pPr algn="ctr"/>
            <a:r>
              <a:rPr lang="en-US" dirty="0"/>
              <a:t>Loans</a:t>
            </a:r>
          </a:p>
        </p:txBody>
      </p:sp>
      <p:sp>
        <p:nvSpPr>
          <p:cNvPr id="29" name="TextBox 28">
            <a:extLst>
              <a:ext uri="{FF2B5EF4-FFF2-40B4-BE49-F238E27FC236}">
                <a16:creationId xmlns:a16="http://schemas.microsoft.com/office/drawing/2014/main" id="{24ADE14E-F3BB-4165-9DD7-1ADFD081C202}"/>
              </a:ext>
            </a:extLst>
          </p:cNvPr>
          <p:cNvSpPr txBox="1"/>
          <p:nvPr/>
        </p:nvSpPr>
        <p:spPr>
          <a:xfrm>
            <a:off x="6461760" y="1722120"/>
            <a:ext cx="1097280" cy="381000"/>
          </a:xfrm>
          <a:prstGeom prst="rect">
            <a:avLst/>
          </a:prstGeom>
          <a:noFill/>
        </p:spPr>
        <p:txBody>
          <a:bodyPr wrap="square" rtlCol="0">
            <a:spAutoFit/>
          </a:bodyPr>
          <a:lstStyle/>
          <a:p>
            <a:pPr algn="ctr"/>
            <a:r>
              <a:rPr lang="en-US" dirty="0"/>
              <a:t>40</a:t>
            </a:r>
          </a:p>
        </p:txBody>
      </p:sp>
      <p:sp>
        <p:nvSpPr>
          <p:cNvPr id="30" name="TextBox 29">
            <a:extLst>
              <a:ext uri="{FF2B5EF4-FFF2-40B4-BE49-F238E27FC236}">
                <a16:creationId xmlns:a16="http://schemas.microsoft.com/office/drawing/2014/main" id="{CE9B0D35-DB70-4C29-8613-48F3110952B1}"/>
              </a:ext>
            </a:extLst>
          </p:cNvPr>
          <p:cNvSpPr txBox="1"/>
          <p:nvPr/>
        </p:nvSpPr>
        <p:spPr>
          <a:xfrm>
            <a:off x="6461760" y="2011680"/>
            <a:ext cx="1097280" cy="381000"/>
          </a:xfrm>
          <a:prstGeom prst="rect">
            <a:avLst/>
          </a:prstGeom>
          <a:noFill/>
        </p:spPr>
        <p:txBody>
          <a:bodyPr wrap="square" rtlCol="0">
            <a:spAutoFit/>
          </a:bodyPr>
          <a:lstStyle/>
          <a:p>
            <a:pPr algn="ctr"/>
            <a:r>
              <a:rPr lang="en-US" dirty="0"/>
              <a:t>120</a:t>
            </a:r>
          </a:p>
        </p:txBody>
      </p:sp>
      <p:sp>
        <p:nvSpPr>
          <p:cNvPr id="31" name="TextBox 30">
            <a:extLst>
              <a:ext uri="{FF2B5EF4-FFF2-40B4-BE49-F238E27FC236}">
                <a16:creationId xmlns:a16="http://schemas.microsoft.com/office/drawing/2014/main" id="{2921D7B6-008C-4CEF-8ACD-4A6E672D6DFB}"/>
              </a:ext>
            </a:extLst>
          </p:cNvPr>
          <p:cNvSpPr txBox="1"/>
          <p:nvPr/>
        </p:nvSpPr>
        <p:spPr>
          <a:xfrm>
            <a:off x="6461760" y="2306073"/>
            <a:ext cx="1097280" cy="381000"/>
          </a:xfrm>
          <a:prstGeom prst="rect">
            <a:avLst/>
          </a:prstGeom>
          <a:noFill/>
        </p:spPr>
        <p:txBody>
          <a:bodyPr wrap="square" rtlCol="0">
            <a:spAutoFit/>
          </a:bodyPr>
          <a:lstStyle/>
          <a:p>
            <a:pPr algn="ctr"/>
            <a:r>
              <a:rPr lang="en-US" dirty="0"/>
              <a:t>300</a:t>
            </a:r>
          </a:p>
        </p:txBody>
      </p:sp>
      <p:sp>
        <p:nvSpPr>
          <p:cNvPr id="32" name="TextBox 31">
            <a:extLst>
              <a:ext uri="{FF2B5EF4-FFF2-40B4-BE49-F238E27FC236}">
                <a16:creationId xmlns:a16="http://schemas.microsoft.com/office/drawing/2014/main" id="{D7C40A3C-3FBD-42E3-88A2-B6AC9C570579}"/>
              </a:ext>
            </a:extLst>
          </p:cNvPr>
          <p:cNvSpPr txBox="1"/>
          <p:nvPr/>
        </p:nvSpPr>
        <p:spPr>
          <a:xfrm>
            <a:off x="7711441" y="1722120"/>
            <a:ext cx="1097280" cy="381000"/>
          </a:xfrm>
          <a:prstGeom prst="rect">
            <a:avLst/>
          </a:prstGeom>
          <a:noFill/>
        </p:spPr>
        <p:txBody>
          <a:bodyPr wrap="square" rtlCol="0">
            <a:spAutoFit/>
          </a:bodyPr>
          <a:lstStyle/>
          <a:p>
            <a:pPr algn="ctr"/>
            <a:r>
              <a:rPr lang="en-US" dirty="0"/>
              <a:t>Reserves</a:t>
            </a:r>
          </a:p>
        </p:txBody>
      </p:sp>
      <p:sp>
        <p:nvSpPr>
          <p:cNvPr id="33" name="TextBox 32">
            <a:extLst>
              <a:ext uri="{FF2B5EF4-FFF2-40B4-BE49-F238E27FC236}">
                <a16:creationId xmlns:a16="http://schemas.microsoft.com/office/drawing/2014/main" id="{D6879C78-42EF-4486-8C2F-015A4A47F408}"/>
              </a:ext>
            </a:extLst>
          </p:cNvPr>
          <p:cNvSpPr txBox="1"/>
          <p:nvPr/>
        </p:nvSpPr>
        <p:spPr>
          <a:xfrm>
            <a:off x="9022080" y="1722120"/>
            <a:ext cx="1097280" cy="381000"/>
          </a:xfrm>
          <a:prstGeom prst="rect">
            <a:avLst/>
          </a:prstGeom>
          <a:noFill/>
        </p:spPr>
        <p:txBody>
          <a:bodyPr wrap="square" rtlCol="0">
            <a:spAutoFit/>
          </a:bodyPr>
          <a:lstStyle/>
          <a:p>
            <a:pPr algn="ctr"/>
            <a:r>
              <a:rPr lang="en-US" dirty="0"/>
              <a:t>400</a:t>
            </a:r>
          </a:p>
        </p:txBody>
      </p:sp>
      <p:cxnSp>
        <p:nvCxnSpPr>
          <p:cNvPr id="6" name="Straight Connector 5">
            <a:extLst>
              <a:ext uri="{FF2B5EF4-FFF2-40B4-BE49-F238E27FC236}">
                <a16:creationId xmlns:a16="http://schemas.microsoft.com/office/drawing/2014/main" id="{1A94D0CF-F3AB-4178-AE03-E60F68B9E23D}"/>
              </a:ext>
            </a:extLst>
          </p:cNvPr>
          <p:cNvCxnSpPr/>
          <p:nvPr/>
        </p:nvCxnSpPr>
        <p:spPr>
          <a:xfrm>
            <a:off x="5151121" y="1710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2390B44-363A-4A70-A786-A9163DDABD28}"/>
              </a:ext>
            </a:extLst>
          </p:cNvPr>
          <p:cNvSpPr txBox="1"/>
          <p:nvPr/>
        </p:nvSpPr>
        <p:spPr>
          <a:xfrm>
            <a:off x="7711441" y="2286000"/>
            <a:ext cx="1310638" cy="369332"/>
          </a:xfrm>
          <a:prstGeom prst="rect">
            <a:avLst/>
          </a:prstGeom>
          <a:noFill/>
        </p:spPr>
        <p:txBody>
          <a:bodyPr wrap="square" rtlCol="0">
            <a:spAutoFit/>
          </a:bodyPr>
          <a:lstStyle/>
          <a:p>
            <a:pPr algn="ctr"/>
            <a:r>
              <a:rPr lang="en-US" dirty="0"/>
              <a:t>Net Worth</a:t>
            </a:r>
          </a:p>
        </p:txBody>
      </p:sp>
      <p:sp>
        <p:nvSpPr>
          <p:cNvPr id="35" name="TextBox 34">
            <a:extLst>
              <a:ext uri="{FF2B5EF4-FFF2-40B4-BE49-F238E27FC236}">
                <a16:creationId xmlns:a16="http://schemas.microsoft.com/office/drawing/2014/main" id="{C1FBE8BC-5971-447A-89E2-F55D8BF62EAF}"/>
              </a:ext>
            </a:extLst>
          </p:cNvPr>
          <p:cNvSpPr txBox="1"/>
          <p:nvPr/>
        </p:nvSpPr>
        <p:spPr>
          <a:xfrm>
            <a:off x="9022080" y="2286000"/>
            <a:ext cx="1097280" cy="381000"/>
          </a:xfrm>
          <a:prstGeom prst="rect">
            <a:avLst/>
          </a:prstGeom>
          <a:noFill/>
        </p:spPr>
        <p:txBody>
          <a:bodyPr wrap="square" rtlCol="0">
            <a:spAutoFit/>
          </a:bodyPr>
          <a:lstStyle/>
          <a:p>
            <a:pPr algn="ctr"/>
            <a:r>
              <a:rPr lang="en-US" dirty="0"/>
              <a:t>60</a:t>
            </a:r>
          </a:p>
        </p:txBody>
      </p:sp>
      <p:sp>
        <p:nvSpPr>
          <p:cNvPr id="65" name="TextBox 64">
            <a:extLst>
              <a:ext uri="{FF2B5EF4-FFF2-40B4-BE49-F238E27FC236}">
                <a16:creationId xmlns:a16="http://schemas.microsoft.com/office/drawing/2014/main" id="{6F3C8A41-D92E-4B7C-A6D4-9D4A151C7993}"/>
              </a:ext>
            </a:extLst>
          </p:cNvPr>
          <p:cNvSpPr txBox="1"/>
          <p:nvPr/>
        </p:nvSpPr>
        <p:spPr>
          <a:xfrm>
            <a:off x="5821681" y="3002280"/>
            <a:ext cx="1097280" cy="381000"/>
          </a:xfrm>
          <a:prstGeom prst="rect">
            <a:avLst/>
          </a:prstGeom>
          <a:noFill/>
        </p:spPr>
        <p:txBody>
          <a:bodyPr wrap="square" rtlCol="0">
            <a:spAutoFit/>
          </a:bodyPr>
          <a:lstStyle/>
          <a:p>
            <a:pPr algn="ctr"/>
            <a:r>
              <a:rPr lang="en-US" b="1" dirty="0"/>
              <a:t>Assets</a:t>
            </a:r>
          </a:p>
        </p:txBody>
      </p:sp>
      <p:sp>
        <p:nvSpPr>
          <p:cNvPr id="66" name="TextBox 65">
            <a:extLst>
              <a:ext uri="{FF2B5EF4-FFF2-40B4-BE49-F238E27FC236}">
                <a16:creationId xmlns:a16="http://schemas.microsoft.com/office/drawing/2014/main" id="{DD720F27-1B9D-45C9-8179-B8F29F9EE879}"/>
              </a:ext>
            </a:extLst>
          </p:cNvPr>
          <p:cNvSpPr txBox="1"/>
          <p:nvPr/>
        </p:nvSpPr>
        <p:spPr>
          <a:xfrm>
            <a:off x="7627620" y="3002280"/>
            <a:ext cx="2346960" cy="369332"/>
          </a:xfrm>
          <a:prstGeom prst="rect">
            <a:avLst/>
          </a:prstGeom>
          <a:noFill/>
        </p:spPr>
        <p:txBody>
          <a:bodyPr wrap="square" rtlCol="0">
            <a:spAutoFit/>
          </a:bodyPr>
          <a:lstStyle/>
          <a:p>
            <a:pPr algn="ctr"/>
            <a:r>
              <a:rPr lang="en-US" b="1" dirty="0"/>
              <a:t>Liabilities + Net Worth</a:t>
            </a:r>
          </a:p>
        </p:txBody>
      </p:sp>
      <p:cxnSp>
        <p:nvCxnSpPr>
          <p:cNvPr id="67" name="Straight Connector 66">
            <a:extLst>
              <a:ext uri="{FF2B5EF4-FFF2-40B4-BE49-F238E27FC236}">
                <a16:creationId xmlns:a16="http://schemas.microsoft.com/office/drawing/2014/main" id="{49782498-DA06-46CB-A734-1EB2EF4EFFF6}"/>
              </a:ext>
            </a:extLst>
          </p:cNvPr>
          <p:cNvCxnSpPr>
            <a:cxnSpLocks/>
          </p:cNvCxnSpPr>
          <p:nvPr/>
        </p:nvCxnSpPr>
        <p:spPr>
          <a:xfrm>
            <a:off x="7574280" y="31394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0872F576-D0E1-43DB-AA61-A4715C776B32}"/>
              </a:ext>
            </a:extLst>
          </p:cNvPr>
          <p:cNvSpPr txBox="1"/>
          <p:nvPr/>
        </p:nvSpPr>
        <p:spPr>
          <a:xfrm>
            <a:off x="5166361" y="3398520"/>
            <a:ext cx="1097280" cy="381000"/>
          </a:xfrm>
          <a:prstGeom prst="rect">
            <a:avLst/>
          </a:prstGeom>
          <a:noFill/>
        </p:spPr>
        <p:txBody>
          <a:bodyPr wrap="square" rtlCol="0">
            <a:spAutoFit/>
          </a:bodyPr>
          <a:lstStyle/>
          <a:p>
            <a:pPr algn="ctr"/>
            <a:r>
              <a:rPr lang="en-US" dirty="0"/>
              <a:t>Reserves</a:t>
            </a:r>
          </a:p>
        </p:txBody>
      </p:sp>
      <p:sp>
        <p:nvSpPr>
          <p:cNvPr id="69" name="TextBox 68">
            <a:extLst>
              <a:ext uri="{FF2B5EF4-FFF2-40B4-BE49-F238E27FC236}">
                <a16:creationId xmlns:a16="http://schemas.microsoft.com/office/drawing/2014/main" id="{9F72A455-67EA-4F57-93B1-C0375F051FB0}"/>
              </a:ext>
            </a:extLst>
          </p:cNvPr>
          <p:cNvSpPr txBox="1"/>
          <p:nvPr/>
        </p:nvSpPr>
        <p:spPr>
          <a:xfrm>
            <a:off x="5166361" y="3703320"/>
            <a:ext cx="1097280" cy="381000"/>
          </a:xfrm>
          <a:prstGeom prst="rect">
            <a:avLst/>
          </a:prstGeom>
          <a:noFill/>
        </p:spPr>
        <p:txBody>
          <a:bodyPr wrap="square" rtlCol="0">
            <a:spAutoFit/>
          </a:bodyPr>
          <a:lstStyle/>
          <a:p>
            <a:pPr algn="ctr"/>
            <a:r>
              <a:rPr lang="en-US" dirty="0"/>
              <a:t>Bonds</a:t>
            </a:r>
          </a:p>
        </p:txBody>
      </p:sp>
      <p:sp>
        <p:nvSpPr>
          <p:cNvPr id="70" name="TextBox 69">
            <a:extLst>
              <a:ext uri="{FF2B5EF4-FFF2-40B4-BE49-F238E27FC236}">
                <a16:creationId xmlns:a16="http://schemas.microsoft.com/office/drawing/2014/main" id="{0A534655-EFFF-41EC-8DF5-3222AACE1F8B}"/>
              </a:ext>
            </a:extLst>
          </p:cNvPr>
          <p:cNvSpPr txBox="1"/>
          <p:nvPr/>
        </p:nvSpPr>
        <p:spPr>
          <a:xfrm>
            <a:off x="5166361" y="3977640"/>
            <a:ext cx="1097280" cy="381000"/>
          </a:xfrm>
          <a:prstGeom prst="rect">
            <a:avLst/>
          </a:prstGeom>
          <a:noFill/>
        </p:spPr>
        <p:txBody>
          <a:bodyPr wrap="square" rtlCol="0">
            <a:spAutoFit/>
          </a:bodyPr>
          <a:lstStyle/>
          <a:p>
            <a:pPr algn="ctr"/>
            <a:r>
              <a:rPr lang="en-US" dirty="0"/>
              <a:t>Loans</a:t>
            </a:r>
          </a:p>
        </p:txBody>
      </p:sp>
      <p:sp>
        <p:nvSpPr>
          <p:cNvPr id="71" name="TextBox 70">
            <a:extLst>
              <a:ext uri="{FF2B5EF4-FFF2-40B4-BE49-F238E27FC236}">
                <a16:creationId xmlns:a16="http://schemas.microsoft.com/office/drawing/2014/main" id="{A4D3929B-F664-4F34-A47C-EBD39D8B6959}"/>
              </a:ext>
            </a:extLst>
          </p:cNvPr>
          <p:cNvSpPr txBox="1"/>
          <p:nvPr/>
        </p:nvSpPr>
        <p:spPr>
          <a:xfrm>
            <a:off x="6476999" y="3398520"/>
            <a:ext cx="1158241" cy="369332"/>
          </a:xfrm>
          <a:prstGeom prst="rect">
            <a:avLst/>
          </a:prstGeom>
          <a:noFill/>
        </p:spPr>
        <p:txBody>
          <a:bodyPr wrap="square" rtlCol="0">
            <a:spAutoFit/>
          </a:bodyPr>
          <a:lstStyle/>
          <a:p>
            <a:pPr algn="ctr"/>
            <a:r>
              <a:rPr lang="en-US" dirty="0"/>
              <a:t>40+20=60</a:t>
            </a:r>
          </a:p>
        </p:txBody>
      </p:sp>
      <p:sp>
        <p:nvSpPr>
          <p:cNvPr id="72" name="TextBox 71">
            <a:extLst>
              <a:ext uri="{FF2B5EF4-FFF2-40B4-BE49-F238E27FC236}">
                <a16:creationId xmlns:a16="http://schemas.microsoft.com/office/drawing/2014/main" id="{E92AE335-0511-4029-825C-135223C81616}"/>
              </a:ext>
            </a:extLst>
          </p:cNvPr>
          <p:cNvSpPr txBox="1"/>
          <p:nvPr/>
        </p:nvSpPr>
        <p:spPr>
          <a:xfrm>
            <a:off x="6324599" y="3688080"/>
            <a:ext cx="1310637" cy="369332"/>
          </a:xfrm>
          <a:prstGeom prst="rect">
            <a:avLst/>
          </a:prstGeom>
          <a:noFill/>
        </p:spPr>
        <p:txBody>
          <a:bodyPr wrap="square" rtlCol="0">
            <a:spAutoFit/>
          </a:bodyPr>
          <a:lstStyle/>
          <a:p>
            <a:pPr algn="ctr"/>
            <a:r>
              <a:rPr lang="en-US" dirty="0"/>
              <a:t>120-20=100</a:t>
            </a:r>
          </a:p>
        </p:txBody>
      </p:sp>
      <p:sp>
        <p:nvSpPr>
          <p:cNvPr id="73" name="TextBox 72">
            <a:extLst>
              <a:ext uri="{FF2B5EF4-FFF2-40B4-BE49-F238E27FC236}">
                <a16:creationId xmlns:a16="http://schemas.microsoft.com/office/drawing/2014/main" id="{C2731ED0-2B52-46B1-9642-35A239A5C1A8}"/>
              </a:ext>
            </a:extLst>
          </p:cNvPr>
          <p:cNvSpPr txBox="1"/>
          <p:nvPr/>
        </p:nvSpPr>
        <p:spPr>
          <a:xfrm>
            <a:off x="6477000" y="3982473"/>
            <a:ext cx="1097280" cy="381000"/>
          </a:xfrm>
          <a:prstGeom prst="rect">
            <a:avLst/>
          </a:prstGeom>
          <a:noFill/>
        </p:spPr>
        <p:txBody>
          <a:bodyPr wrap="square" rtlCol="0">
            <a:spAutoFit/>
          </a:bodyPr>
          <a:lstStyle/>
          <a:p>
            <a:pPr algn="ctr"/>
            <a:r>
              <a:rPr lang="en-US" dirty="0"/>
              <a:t>300</a:t>
            </a:r>
          </a:p>
        </p:txBody>
      </p:sp>
      <p:sp>
        <p:nvSpPr>
          <p:cNvPr id="74" name="TextBox 73">
            <a:extLst>
              <a:ext uri="{FF2B5EF4-FFF2-40B4-BE49-F238E27FC236}">
                <a16:creationId xmlns:a16="http://schemas.microsoft.com/office/drawing/2014/main" id="{EA53598D-6B00-48DD-BBCA-BE4489366398}"/>
              </a:ext>
            </a:extLst>
          </p:cNvPr>
          <p:cNvSpPr txBox="1"/>
          <p:nvPr/>
        </p:nvSpPr>
        <p:spPr>
          <a:xfrm>
            <a:off x="7726681" y="3398520"/>
            <a:ext cx="1097280" cy="381000"/>
          </a:xfrm>
          <a:prstGeom prst="rect">
            <a:avLst/>
          </a:prstGeom>
          <a:noFill/>
        </p:spPr>
        <p:txBody>
          <a:bodyPr wrap="square" rtlCol="0">
            <a:spAutoFit/>
          </a:bodyPr>
          <a:lstStyle/>
          <a:p>
            <a:pPr algn="ctr"/>
            <a:r>
              <a:rPr lang="en-US" dirty="0"/>
              <a:t>Reserves</a:t>
            </a:r>
          </a:p>
        </p:txBody>
      </p:sp>
      <p:sp>
        <p:nvSpPr>
          <p:cNvPr id="75" name="TextBox 74">
            <a:extLst>
              <a:ext uri="{FF2B5EF4-FFF2-40B4-BE49-F238E27FC236}">
                <a16:creationId xmlns:a16="http://schemas.microsoft.com/office/drawing/2014/main" id="{AB6AC8E1-9528-433E-96FB-2C53AD0A051C}"/>
              </a:ext>
            </a:extLst>
          </p:cNvPr>
          <p:cNvSpPr txBox="1"/>
          <p:nvPr/>
        </p:nvSpPr>
        <p:spPr>
          <a:xfrm>
            <a:off x="9037320" y="3398520"/>
            <a:ext cx="1097280" cy="381000"/>
          </a:xfrm>
          <a:prstGeom prst="rect">
            <a:avLst/>
          </a:prstGeom>
          <a:noFill/>
        </p:spPr>
        <p:txBody>
          <a:bodyPr wrap="square" rtlCol="0">
            <a:spAutoFit/>
          </a:bodyPr>
          <a:lstStyle/>
          <a:p>
            <a:pPr algn="ctr"/>
            <a:r>
              <a:rPr lang="en-US" dirty="0"/>
              <a:t>400</a:t>
            </a:r>
          </a:p>
        </p:txBody>
      </p:sp>
      <p:cxnSp>
        <p:nvCxnSpPr>
          <p:cNvPr id="76" name="Straight Connector 75">
            <a:extLst>
              <a:ext uri="{FF2B5EF4-FFF2-40B4-BE49-F238E27FC236}">
                <a16:creationId xmlns:a16="http://schemas.microsoft.com/office/drawing/2014/main" id="{F9BA5EE3-DF02-4147-AAEF-2561D3448BD8}"/>
              </a:ext>
            </a:extLst>
          </p:cNvPr>
          <p:cNvCxnSpPr/>
          <p:nvPr/>
        </p:nvCxnSpPr>
        <p:spPr>
          <a:xfrm>
            <a:off x="5166361" y="33868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79E1F37A-05F8-4006-9840-4BAA471EFED4}"/>
              </a:ext>
            </a:extLst>
          </p:cNvPr>
          <p:cNvSpPr txBox="1"/>
          <p:nvPr/>
        </p:nvSpPr>
        <p:spPr>
          <a:xfrm>
            <a:off x="7726681" y="3962400"/>
            <a:ext cx="1310638" cy="369332"/>
          </a:xfrm>
          <a:prstGeom prst="rect">
            <a:avLst/>
          </a:prstGeom>
          <a:noFill/>
        </p:spPr>
        <p:txBody>
          <a:bodyPr wrap="square" rtlCol="0">
            <a:spAutoFit/>
          </a:bodyPr>
          <a:lstStyle/>
          <a:p>
            <a:pPr algn="ctr"/>
            <a:r>
              <a:rPr lang="en-US" dirty="0"/>
              <a:t>Net Worth</a:t>
            </a:r>
          </a:p>
        </p:txBody>
      </p:sp>
      <p:sp>
        <p:nvSpPr>
          <p:cNvPr id="78" name="TextBox 77">
            <a:extLst>
              <a:ext uri="{FF2B5EF4-FFF2-40B4-BE49-F238E27FC236}">
                <a16:creationId xmlns:a16="http://schemas.microsoft.com/office/drawing/2014/main" id="{BD870FE9-CDF8-4546-B864-2F36D3B2D223}"/>
              </a:ext>
            </a:extLst>
          </p:cNvPr>
          <p:cNvSpPr txBox="1"/>
          <p:nvPr/>
        </p:nvSpPr>
        <p:spPr>
          <a:xfrm>
            <a:off x="9037320" y="3962400"/>
            <a:ext cx="1097280" cy="381000"/>
          </a:xfrm>
          <a:prstGeom prst="rect">
            <a:avLst/>
          </a:prstGeom>
          <a:noFill/>
        </p:spPr>
        <p:txBody>
          <a:bodyPr wrap="square" rtlCol="0">
            <a:spAutoFit/>
          </a:bodyPr>
          <a:lstStyle/>
          <a:p>
            <a:pPr algn="ctr"/>
            <a:r>
              <a:rPr lang="en-US" dirty="0"/>
              <a:t>60</a:t>
            </a:r>
          </a:p>
        </p:txBody>
      </p:sp>
      <p:sp>
        <p:nvSpPr>
          <p:cNvPr id="79" name="TextBox 78">
            <a:extLst>
              <a:ext uri="{FF2B5EF4-FFF2-40B4-BE49-F238E27FC236}">
                <a16:creationId xmlns:a16="http://schemas.microsoft.com/office/drawing/2014/main" id="{ED85D0BF-635D-48E8-B141-7B70B1311ABB}"/>
              </a:ext>
            </a:extLst>
          </p:cNvPr>
          <p:cNvSpPr txBox="1"/>
          <p:nvPr/>
        </p:nvSpPr>
        <p:spPr>
          <a:xfrm>
            <a:off x="5836921" y="4754880"/>
            <a:ext cx="1097280" cy="381000"/>
          </a:xfrm>
          <a:prstGeom prst="rect">
            <a:avLst/>
          </a:prstGeom>
          <a:noFill/>
        </p:spPr>
        <p:txBody>
          <a:bodyPr wrap="square" rtlCol="0">
            <a:spAutoFit/>
          </a:bodyPr>
          <a:lstStyle/>
          <a:p>
            <a:pPr algn="ctr"/>
            <a:r>
              <a:rPr lang="en-US" b="1" dirty="0"/>
              <a:t>Assets</a:t>
            </a:r>
          </a:p>
        </p:txBody>
      </p:sp>
      <p:sp>
        <p:nvSpPr>
          <p:cNvPr id="80" name="TextBox 79">
            <a:extLst>
              <a:ext uri="{FF2B5EF4-FFF2-40B4-BE49-F238E27FC236}">
                <a16:creationId xmlns:a16="http://schemas.microsoft.com/office/drawing/2014/main" id="{7E545943-5D03-4255-ADE0-7BCE87274FF3}"/>
              </a:ext>
            </a:extLst>
          </p:cNvPr>
          <p:cNvSpPr txBox="1"/>
          <p:nvPr/>
        </p:nvSpPr>
        <p:spPr>
          <a:xfrm>
            <a:off x="7642860" y="4754880"/>
            <a:ext cx="2346960" cy="369332"/>
          </a:xfrm>
          <a:prstGeom prst="rect">
            <a:avLst/>
          </a:prstGeom>
          <a:noFill/>
        </p:spPr>
        <p:txBody>
          <a:bodyPr wrap="square" rtlCol="0">
            <a:spAutoFit/>
          </a:bodyPr>
          <a:lstStyle/>
          <a:p>
            <a:pPr algn="ctr"/>
            <a:r>
              <a:rPr lang="en-US" b="1" dirty="0"/>
              <a:t>Liabilities + Net Worth</a:t>
            </a:r>
          </a:p>
        </p:txBody>
      </p:sp>
      <p:cxnSp>
        <p:nvCxnSpPr>
          <p:cNvPr id="81" name="Straight Connector 80">
            <a:extLst>
              <a:ext uri="{FF2B5EF4-FFF2-40B4-BE49-F238E27FC236}">
                <a16:creationId xmlns:a16="http://schemas.microsoft.com/office/drawing/2014/main" id="{26DBF6AD-E2F2-4C13-ADAB-ABB561813CAE}"/>
              </a:ext>
            </a:extLst>
          </p:cNvPr>
          <p:cNvCxnSpPr>
            <a:cxnSpLocks/>
          </p:cNvCxnSpPr>
          <p:nvPr/>
        </p:nvCxnSpPr>
        <p:spPr>
          <a:xfrm>
            <a:off x="7589520" y="4892040"/>
            <a:ext cx="0" cy="1192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87F9B480-E7DC-470C-B3CF-3D42251E027B}"/>
              </a:ext>
            </a:extLst>
          </p:cNvPr>
          <p:cNvSpPr txBox="1"/>
          <p:nvPr/>
        </p:nvSpPr>
        <p:spPr>
          <a:xfrm>
            <a:off x="5181601" y="5151120"/>
            <a:ext cx="1097280" cy="381000"/>
          </a:xfrm>
          <a:prstGeom prst="rect">
            <a:avLst/>
          </a:prstGeom>
          <a:noFill/>
        </p:spPr>
        <p:txBody>
          <a:bodyPr wrap="square" rtlCol="0">
            <a:spAutoFit/>
          </a:bodyPr>
          <a:lstStyle/>
          <a:p>
            <a:pPr algn="ctr"/>
            <a:r>
              <a:rPr lang="en-US" dirty="0"/>
              <a:t>Reserves</a:t>
            </a:r>
          </a:p>
        </p:txBody>
      </p:sp>
      <p:sp>
        <p:nvSpPr>
          <p:cNvPr id="83" name="TextBox 82">
            <a:extLst>
              <a:ext uri="{FF2B5EF4-FFF2-40B4-BE49-F238E27FC236}">
                <a16:creationId xmlns:a16="http://schemas.microsoft.com/office/drawing/2014/main" id="{B0436457-5757-440B-85DB-1F8EBFD8FABF}"/>
              </a:ext>
            </a:extLst>
          </p:cNvPr>
          <p:cNvSpPr txBox="1"/>
          <p:nvPr/>
        </p:nvSpPr>
        <p:spPr>
          <a:xfrm>
            <a:off x="5181601" y="5455920"/>
            <a:ext cx="1097280" cy="381000"/>
          </a:xfrm>
          <a:prstGeom prst="rect">
            <a:avLst/>
          </a:prstGeom>
          <a:noFill/>
        </p:spPr>
        <p:txBody>
          <a:bodyPr wrap="square" rtlCol="0">
            <a:spAutoFit/>
          </a:bodyPr>
          <a:lstStyle/>
          <a:p>
            <a:pPr algn="ctr"/>
            <a:r>
              <a:rPr lang="en-US" dirty="0"/>
              <a:t>Bonds</a:t>
            </a:r>
          </a:p>
        </p:txBody>
      </p:sp>
      <p:sp>
        <p:nvSpPr>
          <p:cNvPr id="84" name="TextBox 83">
            <a:extLst>
              <a:ext uri="{FF2B5EF4-FFF2-40B4-BE49-F238E27FC236}">
                <a16:creationId xmlns:a16="http://schemas.microsoft.com/office/drawing/2014/main" id="{7D36FB8B-D788-4A81-9F07-844CDBBC0564}"/>
              </a:ext>
            </a:extLst>
          </p:cNvPr>
          <p:cNvSpPr txBox="1"/>
          <p:nvPr/>
        </p:nvSpPr>
        <p:spPr>
          <a:xfrm>
            <a:off x="5181601" y="5730240"/>
            <a:ext cx="1097280" cy="381000"/>
          </a:xfrm>
          <a:prstGeom prst="rect">
            <a:avLst/>
          </a:prstGeom>
          <a:noFill/>
        </p:spPr>
        <p:txBody>
          <a:bodyPr wrap="square" rtlCol="0">
            <a:spAutoFit/>
          </a:bodyPr>
          <a:lstStyle/>
          <a:p>
            <a:pPr algn="ctr"/>
            <a:r>
              <a:rPr lang="en-US" dirty="0"/>
              <a:t>Loans</a:t>
            </a:r>
          </a:p>
        </p:txBody>
      </p:sp>
      <p:sp>
        <p:nvSpPr>
          <p:cNvPr id="85" name="TextBox 84">
            <a:extLst>
              <a:ext uri="{FF2B5EF4-FFF2-40B4-BE49-F238E27FC236}">
                <a16:creationId xmlns:a16="http://schemas.microsoft.com/office/drawing/2014/main" id="{AFEBDE42-64EA-4E87-8C32-33AAC7642CAD}"/>
              </a:ext>
            </a:extLst>
          </p:cNvPr>
          <p:cNvSpPr txBox="1"/>
          <p:nvPr/>
        </p:nvSpPr>
        <p:spPr>
          <a:xfrm>
            <a:off x="6492239" y="5151120"/>
            <a:ext cx="1158241" cy="369332"/>
          </a:xfrm>
          <a:prstGeom prst="rect">
            <a:avLst/>
          </a:prstGeom>
          <a:noFill/>
        </p:spPr>
        <p:txBody>
          <a:bodyPr wrap="square" rtlCol="0">
            <a:spAutoFit/>
          </a:bodyPr>
          <a:lstStyle/>
          <a:p>
            <a:pPr algn="ctr"/>
            <a:r>
              <a:rPr lang="en-US" dirty="0"/>
              <a:t>60-20=40</a:t>
            </a:r>
          </a:p>
        </p:txBody>
      </p:sp>
      <p:sp>
        <p:nvSpPr>
          <p:cNvPr id="86" name="TextBox 85">
            <a:extLst>
              <a:ext uri="{FF2B5EF4-FFF2-40B4-BE49-F238E27FC236}">
                <a16:creationId xmlns:a16="http://schemas.microsoft.com/office/drawing/2014/main" id="{B33C5249-A59A-4A80-9C6E-EBC967EB4BE2}"/>
              </a:ext>
            </a:extLst>
          </p:cNvPr>
          <p:cNvSpPr txBox="1"/>
          <p:nvPr/>
        </p:nvSpPr>
        <p:spPr>
          <a:xfrm>
            <a:off x="6434435" y="5440680"/>
            <a:ext cx="1310637" cy="369332"/>
          </a:xfrm>
          <a:prstGeom prst="rect">
            <a:avLst/>
          </a:prstGeom>
          <a:noFill/>
        </p:spPr>
        <p:txBody>
          <a:bodyPr wrap="square" rtlCol="0">
            <a:spAutoFit/>
          </a:bodyPr>
          <a:lstStyle/>
          <a:p>
            <a:pPr algn="ctr"/>
            <a:r>
              <a:rPr lang="en-US" dirty="0"/>
              <a:t>100</a:t>
            </a:r>
          </a:p>
        </p:txBody>
      </p:sp>
      <p:sp>
        <p:nvSpPr>
          <p:cNvPr id="87" name="TextBox 86">
            <a:extLst>
              <a:ext uri="{FF2B5EF4-FFF2-40B4-BE49-F238E27FC236}">
                <a16:creationId xmlns:a16="http://schemas.microsoft.com/office/drawing/2014/main" id="{E623B65F-8E90-4728-BA20-76B721B645DF}"/>
              </a:ext>
            </a:extLst>
          </p:cNvPr>
          <p:cNvSpPr txBox="1"/>
          <p:nvPr/>
        </p:nvSpPr>
        <p:spPr>
          <a:xfrm>
            <a:off x="6208452" y="5735073"/>
            <a:ext cx="1469346" cy="369332"/>
          </a:xfrm>
          <a:prstGeom prst="rect">
            <a:avLst/>
          </a:prstGeom>
          <a:noFill/>
        </p:spPr>
        <p:txBody>
          <a:bodyPr wrap="square" rtlCol="0">
            <a:spAutoFit/>
          </a:bodyPr>
          <a:lstStyle/>
          <a:p>
            <a:pPr algn="ctr"/>
            <a:r>
              <a:rPr lang="en-US" dirty="0"/>
              <a:t>300+20=320</a:t>
            </a:r>
          </a:p>
        </p:txBody>
      </p:sp>
      <p:sp>
        <p:nvSpPr>
          <p:cNvPr id="88" name="TextBox 87">
            <a:extLst>
              <a:ext uri="{FF2B5EF4-FFF2-40B4-BE49-F238E27FC236}">
                <a16:creationId xmlns:a16="http://schemas.microsoft.com/office/drawing/2014/main" id="{E33CDB28-F201-4AA6-A469-ACA7178AB64C}"/>
              </a:ext>
            </a:extLst>
          </p:cNvPr>
          <p:cNvSpPr txBox="1"/>
          <p:nvPr/>
        </p:nvSpPr>
        <p:spPr>
          <a:xfrm>
            <a:off x="7741921" y="5151120"/>
            <a:ext cx="1097280" cy="381000"/>
          </a:xfrm>
          <a:prstGeom prst="rect">
            <a:avLst/>
          </a:prstGeom>
          <a:noFill/>
        </p:spPr>
        <p:txBody>
          <a:bodyPr wrap="square" rtlCol="0">
            <a:spAutoFit/>
          </a:bodyPr>
          <a:lstStyle/>
          <a:p>
            <a:pPr algn="ctr"/>
            <a:r>
              <a:rPr lang="en-US" dirty="0"/>
              <a:t>Reserves</a:t>
            </a:r>
          </a:p>
        </p:txBody>
      </p:sp>
      <p:sp>
        <p:nvSpPr>
          <p:cNvPr id="89" name="TextBox 88">
            <a:extLst>
              <a:ext uri="{FF2B5EF4-FFF2-40B4-BE49-F238E27FC236}">
                <a16:creationId xmlns:a16="http://schemas.microsoft.com/office/drawing/2014/main" id="{5EEFE375-D0A8-4816-8D7A-96C43E126E65}"/>
              </a:ext>
            </a:extLst>
          </p:cNvPr>
          <p:cNvSpPr txBox="1"/>
          <p:nvPr/>
        </p:nvSpPr>
        <p:spPr>
          <a:xfrm>
            <a:off x="9052560" y="5151120"/>
            <a:ext cx="1097280" cy="381000"/>
          </a:xfrm>
          <a:prstGeom prst="rect">
            <a:avLst/>
          </a:prstGeom>
          <a:noFill/>
        </p:spPr>
        <p:txBody>
          <a:bodyPr wrap="square" rtlCol="0">
            <a:spAutoFit/>
          </a:bodyPr>
          <a:lstStyle/>
          <a:p>
            <a:pPr algn="ctr"/>
            <a:r>
              <a:rPr lang="en-US" dirty="0"/>
              <a:t>400</a:t>
            </a:r>
          </a:p>
        </p:txBody>
      </p:sp>
      <p:cxnSp>
        <p:nvCxnSpPr>
          <p:cNvPr id="90" name="Straight Connector 89">
            <a:extLst>
              <a:ext uri="{FF2B5EF4-FFF2-40B4-BE49-F238E27FC236}">
                <a16:creationId xmlns:a16="http://schemas.microsoft.com/office/drawing/2014/main" id="{C41CAD41-5200-4C18-B8D3-36D2AB10C103}"/>
              </a:ext>
            </a:extLst>
          </p:cNvPr>
          <p:cNvCxnSpPr/>
          <p:nvPr/>
        </p:nvCxnSpPr>
        <p:spPr>
          <a:xfrm>
            <a:off x="5181601" y="5139452"/>
            <a:ext cx="49682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242B34EA-D33E-408E-89EC-F5EEEB28656E}"/>
              </a:ext>
            </a:extLst>
          </p:cNvPr>
          <p:cNvSpPr txBox="1"/>
          <p:nvPr/>
        </p:nvSpPr>
        <p:spPr>
          <a:xfrm>
            <a:off x="7741921" y="5715000"/>
            <a:ext cx="1310638" cy="369332"/>
          </a:xfrm>
          <a:prstGeom prst="rect">
            <a:avLst/>
          </a:prstGeom>
          <a:noFill/>
        </p:spPr>
        <p:txBody>
          <a:bodyPr wrap="square" rtlCol="0">
            <a:spAutoFit/>
          </a:bodyPr>
          <a:lstStyle/>
          <a:p>
            <a:pPr algn="ctr"/>
            <a:r>
              <a:rPr lang="en-US" dirty="0"/>
              <a:t>Net Worth</a:t>
            </a:r>
          </a:p>
        </p:txBody>
      </p:sp>
      <p:sp>
        <p:nvSpPr>
          <p:cNvPr id="92" name="TextBox 91">
            <a:extLst>
              <a:ext uri="{FF2B5EF4-FFF2-40B4-BE49-F238E27FC236}">
                <a16:creationId xmlns:a16="http://schemas.microsoft.com/office/drawing/2014/main" id="{D5857D15-C019-4FFA-B000-28FBE305B50B}"/>
              </a:ext>
            </a:extLst>
          </p:cNvPr>
          <p:cNvSpPr txBox="1"/>
          <p:nvPr/>
        </p:nvSpPr>
        <p:spPr>
          <a:xfrm>
            <a:off x="9052560" y="5715000"/>
            <a:ext cx="1097280" cy="381000"/>
          </a:xfrm>
          <a:prstGeom prst="rect">
            <a:avLst/>
          </a:prstGeom>
          <a:noFill/>
        </p:spPr>
        <p:txBody>
          <a:bodyPr wrap="square" rtlCol="0">
            <a:spAutoFit/>
          </a:bodyPr>
          <a:lstStyle/>
          <a:p>
            <a:pPr algn="ctr"/>
            <a:r>
              <a:rPr lang="en-US" dirty="0"/>
              <a:t>60</a:t>
            </a:r>
          </a:p>
        </p:txBody>
      </p:sp>
      <p:sp>
        <p:nvSpPr>
          <p:cNvPr id="9" name="TextBox 8">
            <a:extLst>
              <a:ext uri="{FF2B5EF4-FFF2-40B4-BE49-F238E27FC236}">
                <a16:creationId xmlns:a16="http://schemas.microsoft.com/office/drawing/2014/main" id="{0C1CE179-AA78-45D7-A12F-6CE59FC04350}"/>
              </a:ext>
            </a:extLst>
          </p:cNvPr>
          <p:cNvSpPr txBox="1"/>
          <p:nvPr/>
        </p:nvSpPr>
        <p:spPr>
          <a:xfrm>
            <a:off x="1805941" y="1667018"/>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1: The Original Balance Sheet</a:t>
            </a:r>
          </a:p>
          <a:p>
            <a:pPr algn="ctr"/>
            <a:endParaRPr lang="en-US" dirty="0">
              <a:solidFill>
                <a:schemeClr val="bg1"/>
              </a:solidFill>
            </a:endParaRPr>
          </a:p>
        </p:txBody>
      </p:sp>
      <p:sp>
        <p:nvSpPr>
          <p:cNvPr id="96" name="TextBox 95">
            <a:extLst>
              <a:ext uri="{FF2B5EF4-FFF2-40B4-BE49-F238E27FC236}">
                <a16:creationId xmlns:a16="http://schemas.microsoft.com/office/drawing/2014/main" id="{EBC20763-4D8F-4972-AB56-D790A62BB4A0}"/>
              </a:ext>
            </a:extLst>
          </p:cNvPr>
          <p:cNvSpPr txBox="1"/>
          <p:nvPr/>
        </p:nvSpPr>
        <p:spPr>
          <a:xfrm>
            <a:off x="1805941" y="3264455"/>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2: The Central Bank Buys Bonds</a:t>
            </a:r>
          </a:p>
          <a:p>
            <a:pPr algn="ctr"/>
            <a:endParaRPr lang="en-US" dirty="0">
              <a:solidFill>
                <a:schemeClr val="bg1"/>
              </a:solidFill>
            </a:endParaRPr>
          </a:p>
        </p:txBody>
      </p:sp>
      <p:sp>
        <p:nvSpPr>
          <p:cNvPr id="97" name="TextBox 96">
            <a:extLst>
              <a:ext uri="{FF2B5EF4-FFF2-40B4-BE49-F238E27FC236}">
                <a16:creationId xmlns:a16="http://schemas.microsoft.com/office/drawing/2014/main" id="{10F6FCFB-E0AA-4007-AEBF-EC22FA5CF6EE}"/>
              </a:ext>
            </a:extLst>
          </p:cNvPr>
          <p:cNvSpPr txBox="1"/>
          <p:nvPr/>
        </p:nvSpPr>
        <p:spPr>
          <a:xfrm>
            <a:off x="1805941" y="4951659"/>
            <a:ext cx="2667000" cy="1200329"/>
          </a:xfrm>
          <a:prstGeom prst="rect">
            <a:avLst/>
          </a:prstGeom>
          <a:solidFill>
            <a:srgbClr val="627981"/>
          </a:solidFill>
        </p:spPr>
        <p:txBody>
          <a:bodyPr wrap="square" rtlCol="0">
            <a:spAutoFit/>
          </a:bodyPr>
          <a:lstStyle/>
          <a:p>
            <a:pPr algn="ctr"/>
            <a:endParaRPr lang="en-US" dirty="0">
              <a:solidFill>
                <a:schemeClr val="bg1"/>
              </a:solidFill>
            </a:endParaRPr>
          </a:p>
          <a:p>
            <a:pPr algn="ctr"/>
            <a:r>
              <a:rPr lang="en-US" dirty="0">
                <a:solidFill>
                  <a:schemeClr val="bg1"/>
                </a:solidFill>
              </a:rPr>
              <a:t>Table 3: The Bank Makes Additional Loans</a:t>
            </a:r>
          </a:p>
          <a:p>
            <a:pPr algn="ctr"/>
            <a:endParaRPr lang="en-US" dirty="0">
              <a:solidFill>
                <a:schemeClr val="bg1"/>
              </a:solidFill>
            </a:endParaRPr>
          </a:p>
        </p:txBody>
      </p:sp>
    </p:spTree>
    <p:extLst>
      <p:ext uri="{BB962C8B-B14F-4D97-AF65-F5344CB8AC3E}">
        <p14:creationId xmlns:p14="http://schemas.microsoft.com/office/powerpoint/2010/main" val="212783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44422"/>
            <a:ext cx="8058154" cy="1325473"/>
            <a:chOff x="542923" y="1736761"/>
            <a:chExt cx="8058154" cy="132547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8795"/>
              <a:ext cx="8058154" cy="1323439"/>
            </a:xfrm>
            <a:prstGeom prst="rect">
              <a:avLst/>
            </a:prstGeom>
            <a:grpFill/>
          </p:spPr>
          <p:txBody>
            <a:bodyPr wrap="square" rtlCol="0">
              <a:spAutoFit/>
            </a:bodyPr>
            <a:lstStyle/>
            <a:p>
              <a:pPr algn="ctr"/>
              <a:r>
                <a:rPr lang="en-US" sz="2000" dirty="0">
                  <a:solidFill>
                    <a:schemeClr val="bg1"/>
                  </a:solidFill>
                </a:rPr>
                <a:t>Where did the Federal Reserve get the $20 million it used to purchase the bonds? A central bank has the power to create money. In practical terms, the Federal Reserve would write a check to Eastern Bank. In truth, the Federal Reserve created the money out of thin air (or with a computer).</a:t>
              </a:r>
            </a:p>
          </p:txBody>
        </p:sp>
      </p:grpSp>
      <p:pic>
        <p:nvPicPr>
          <p:cNvPr id="3" name="Picture 2" descr="A person typing on a keyboard in front of a computer monitor">
            <a:extLst>
              <a:ext uri="{FF2B5EF4-FFF2-40B4-BE49-F238E27FC236}">
                <a16:creationId xmlns:a16="http://schemas.microsoft.com/office/drawing/2014/main" id="{3894AFE4-693A-4F9B-BA67-DAA0633BE4C5}"/>
              </a:ext>
            </a:extLst>
          </p:cNvPr>
          <p:cNvPicPr>
            <a:picLocks noChangeAspect="1"/>
          </p:cNvPicPr>
          <p:nvPr/>
        </p:nvPicPr>
        <p:blipFill>
          <a:blip r:embed="rId3"/>
          <a:stretch>
            <a:fillRect/>
          </a:stretch>
        </p:blipFill>
        <p:spPr>
          <a:xfrm>
            <a:off x="3220434" y="2852245"/>
            <a:ext cx="5751129" cy="3834086"/>
          </a:xfrm>
          <a:prstGeom prst="rect">
            <a:avLst/>
          </a:prstGeom>
        </p:spPr>
      </p:pic>
    </p:spTree>
    <p:extLst>
      <p:ext uri="{BB962C8B-B14F-4D97-AF65-F5344CB8AC3E}">
        <p14:creationId xmlns:p14="http://schemas.microsoft.com/office/powerpoint/2010/main" val="867458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Creation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the Federal Reserve buys government bonds from a bank.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bank’s excess reserves increase, and the bank uses those reserves to make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901459"/>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 lending creates deposits for other banks, generating more loans.</a:t>
              </a:r>
            </a:p>
          </p:txBody>
        </p:sp>
      </p:grpSp>
      <p:pic>
        <p:nvPicPr>
          <p:cNvPr id="3" name="Graphic 2" descr="Dollar with solid fill">
            <a:extLst>
              <a:ext uri="{FF2B5EF4-FFF2-40B4-BE49-F238E27FC236}">
                <a16:creationId xmlns:a16="http://schemas.microsoft.com/office/drawing/2014/main" id="{9ABC58D1-9031-461B-9059-14E3E5BBE3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03748" y="4635420"/>
            <a:ext cx="1518745" cy="1518745"/>
          </a:xfrm>
          <a:prstGeom prst="rect">
            <a:avLst/>
          </a:prstGeom>
        </p:spPr>
      </p:pic>
      <p:pic>
        <p:nvPicPr>
          <p:cNvPr id="24" name="Graphic 23" descr="Register with solid fill">
            <a:extLst>
              <a:ext uri="{FF2B5EF4-FFF2-40B4-BE49-F238E27FC236}">
                <a16:creationId xmlns:a16="http://schemas.microsoft.com/office/drawing/2014/main" id="{20150B0B-F9EE-4CBE-BB57-DC71682D49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69508" y="4635420"/>
            <a:ext cx="1518745" cy="1518745"/>
          </a:xfrm>
          <a:prstGeom prst="rect">
            <a:avLst/>
          </a:prstGeom>
        </p:spPr>
      </p:pic>
    </p:spTree>
    <p:extLst>
      <p:ext uri="{BB962C8B-B14F-4D97-AF65-F5344CB8AC3E}">
        <p14:creationId xmlns:p14="http://schemas.microsoft.com/office/powerpoint/2010/main" val="44068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Money Deletion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Open market operations can also reduce the quantity of money and loans in an economy.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any given time, a bank is receiving payments on loans that it made previously and also making new loans.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62261"/>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quantity of loans also means fewer deposits in other banks and other banks reducing their lending.</a:t>
              </a:r>
            </a:p>
          </p:txBody>
        </p:sp>
      </p:grpSp>
    </p:spTree>
    <p:extLst>
      <p:ext uri="{BB962C8B-B14F-4D97-AF65-F5344CB8AC3E}">
        <p14:creationId xmlns:p14="http://schemas.microsoft.com/office/powerpoint/2010/main" val="321152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Changing Reserve Requirements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367075"/>
            <a:chOff x="542655" y="1736761"/>
            <a:chExt cx="8058422" cy="13670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method of conducting monetary policy is for the central bank to raise or lower the </a:t>
              </a:r>
              <a:r>
                <a:rPr lang="en-US" sz="2000" b="1" dirty="0">
                  <a:solidFill>
                    <a:schemeClr val="bg1"/>
                  </a:solidFill>
                </a:rPr>
                <a:t>reserve requirement</a:t>
              </a:r>
              <a:r>
                <a:rPr lang="en-US" sz="2000" dirty="0">
                  <a:solidFill>
                    <a:schemeClr val="bg1"/>
                  </a:solidFill>
                </a:rPr>
                <a:t>, which is the percentage of each bank's deposits that it is legally required to hold as cash or on deposit with the central bank.</a:t>
              </a:r>
              <a:endParaRPr lang="en-US" sz="2000" b="1" dirty="0">
                <a:solidFill>
                  <a:schemeClr val="bg1"/>
                </a:solidFill>
              </a:endParaRP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386" y="3025532"/>
            <a:ext cx="8058422" cy="806935"/>
            <a:chOff x="542655" y="1736761"/>
            <a:chExt cx="8058422"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are required to hold a greater amount in reserves, they have less money available to lend out.</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118" y="3902591"/>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are allowed to hold a smaller amount in reserves, they will have a greater amount of money available to lend out.</a:t>
              </a:r>
            </a:p>
          </p:txBody>
        </p:sp>
      </p:grpSp>
    </p:spTree>
    <p:extLst>
      <p:ext uri="{BB962C8B-B14F-4D97-AF65-F5344CB8AC3E}">
        <p14:creationId xmlns:p14="http://schemas.microsoft.com/office/powerpoint/2010/main" val="27520978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Changing the Discount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039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was founded in the aftermath of the Panic of 1907, when many banks failed as a result of bank runs.</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5733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event of a run, sound banks (banks that are not bankrupt) can borrow as much cash as they need from the Fed's discount window.</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654" y="3346495"/>
            <a:ext cx="8058422" cy="1027603"/>
            <a:chOff x="542655" y="1736761"/>
            <a:chExt cx="8058422" cy="1027603"/>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655" y="174870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rate that banks pay for such loans is called the </a:t>
              </a:r>
              <a:r>
                <a:rPr lang="en-US" sz="2000" b="1" dirty="0">
                  <a:solidFill>
                    <a:schemeClr val="bg1"/>
                  </a:solidFill>
                </a:rPr>
                <a:t>discount rate </a:t>
              </a:r>
              <a:r>
                <a:rPr lang="en-US" sz="2000" dirty="0">
                  <a:solidFill>
                    <a:schemeClr val="bg1"/>
                  </a:solidFill>
                </a:rPr>
                <a:t>because the bank makes loans against its outstanding loans "at a discount" of their face value.</a:t>
              </a:r>
            </a:p>
          </p:txBody>
        </p:sp>
      </p:grpSp>
      <p:grpSp>
        <p:nvGrpSpPr>
          <p:cNvPr id="14" name="Group 13">
            <a:extLst>
              <a:ext uri="{FF2B5EF4-FFF2-40B4-BE49-F238E27FC236}">
                <a16:creationId xmlns:a16="http://schemas.microsoft.com/office/drawing/2014/main" id="{69BA76EE-7F72-4845-BC3C-6C792578F3E5}"/>
              </a:ext>
            </a:extLst>
          </p:cNvPr>
          <p:cNvGrpSpPr/>
          <p:nvPr/>
        </p:nvGrpSpPr>
        <p:grpSpPr>
          <a:xfrm>
            <a:off x="2066386" y="443862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A88B6B8D-1130-466E-BC57-FDCCF1FDBB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BE71103-228A-4628-8D9D-619EEAEFBE92}"/>
                </a:ext>
              </a:extLst>
            </p:cNvPr>
            <p:cNvSpPr txBox="1"/>
            <p:nvPr/>
          </p:nvSpPr>
          <p:spPr>
            <a:xfrm>
              <a:off x="542655" y="178023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traditional method for conducting monetary policy is to raise or lower the discount rate.</a:t>
              </a:r>
            </a:p>
          </p:txBody>
        </p:sp>
      </p:grpSp>
      <p:grpSp>
        <p:nvGrpSpPr>
          <p:cNvPr id="22" name="Group 21">
            <a:extLst>
              <a:ext uri="{FF2B5EF4-FFF2-40B4-BE49-F238E27FC236}">
                <a16:creationId xmlns:a16="http://schemas.microsoft.com/office/drawing/2014/main" id="{F07C94C7-88A1-490D-8827-8309BDE46ACF}"/>
              </a:ext>
            </a:extLst>
          </p:cNvPr>
          <p:cNvGrpSpPr/>
          <p:nvPr/>
        </p:nvGrpSpPr>
        <p:grpSpPr>
          <a:xfrm>
            <a:off x="2066118" y="5328564"/>
            <a:ext cx="8058422" cy="1059135"/>
            <a:chOff x="542655" y="1736761"/>
            <a:chExt cx="8058422" cy="1059135"/>
          </a:xfrm>
          <a:solidFill>
            <a:srgbClr val="627981"/>
          </a:solidFill>
        </p:grpSpPr>
        <p:sp>
          <p:nvSpPr>
            <p:cNvPr id="23" name="Rectangle 22">
              <a:extLst>
                <a:ext uri="{FF2B5EF4-FFF2-40B4-BE49-F238E27FC236}">
                  <a16:creationId xmlns:a16="http://schemas.microsoft.com/office/drawing/2014/main" id="{296E7723-3E97-4FEA-87A1-97860BA617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88817A8C-B14F-4073-B223-C0BF528A2F17}"/>
                </a:ext>
              </a:extLst>
            </p:cNvPr>
            <p:cNvSpPr txBox="1"/>
            <p:nvPr/>
          </p:nvSpPr>
          <p:spPr>
            <a:xfrm>
              <a:off x="542655" y="178023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raises the discount rate, commercial banks will reduce their borrowing of reserves from the Fed and instead call in loans to replace those reserves.</a:t>
              </a:r>
            </a:p>
          </p:txBody>
        </p:sp>
      </p:grpSp>
    </p:spTree>
    <p:extLst>
      <p:ext uri="{BB962C8B-B14F-4D97-AF65-F5344CB8AC3E}">
        <p14:creationId xmlns:p14="http://schemas.microsoft.com/office/powerpoint/2010/main" val="3189560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algn="ctr"/>
              <a:r>
                <a:rPr lang="en-US" sz="2000" dirty="0">
                  <a:solidFill>
                    <a:schemeClr val="bg1"/>
                  </a:solidFill>
                </a:rPr>
                <a:t>Indicate whether the following monetary policy actions would increase or decrease the money supply.</a:t>
              </a:r>
            </a:p>
            <a:p>
              <a:endParaRPr lang="en-US" sz="2000" dirty="0">
                <a:solidFill>
                  <a:schemeClr val="bg1"/>
                </a:solidFill>
              </a:endParaRPr>
            </a:p>
            <a:p>
              <a:r>
                <a:rPr lang="en-US" sz="2000" dirty="0">
                  <a:solidFill>
                    <a:schemeClr val="bg1"/>
                  </a:solidFill>
                </a:rPr>
                <a:t>The Federal Reserve sells government bonds to banks.</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raises the required reserve ratio.</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reduces the discount rate.</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p:txBody>
        </p:sp>
      </p:grpSp>
    </p:spTree>
    <p:extLst>
      <p:ext uri="{BB962C8B-B14F-4D97-AF65-F5344CB8AC3E}">
        <p14:creationId xmlns:p14="http://schemas.microsoft.com/office/powerpoint/2010/main" val="1511669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28462"/>
            <a:ext cx="8429625" cy="4401205"/>
            <a:chOff x="542923" y="1400746"/>
            <a:chExt cx="8058154" cy="440120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400746"/>
              <a:ext cx="8058154" cy="4401205"/>
            </a:xfrm>
            <a:prstGeom prst="rect">
              <a:avLst/>
            </a:prstGeom>
            <a:grpFill/>
          </p:spPr>
          <p:txBody>
            <a:bodyPr wrap="square" rtlCol="0">
              <a:spAutoFit/>
            </a:bodyPr>
            <a:lstStyle/>
            <a:p>
              <a:pPr algn="ctr"/>
              <a:r>
                <a:rPr lang="en-US" sz="2000" dirty="0">
                  <a:solidFill>
                    <a:schemeClr val="bg1"/>
                  </a:solidFill>
                </a:rPr>
                <a:t>Indicate whether the following monetary policy actions would increase or decrease the money supply.</a:t>
              </a:r>
            </a:p>
            <a:p>
              <a:endParaRPr lang="en-US" sz="2000" dirty="0">
                <a:solidFill>
                  <a:schemeClr val="bg1"/>
                </a:solidFill>
              </a:endParaRPr>
            </a:p>
            <a:p>
              <a:r>
                <a:rPr lang="en-US" sz="2000" dirty="0">
                  <a:solidFill>
                    <a:schemeClr val="bg1"/>
                  </a:solidFill>
                </a:rPr>
                <a:t>The Federal Reserve sells government bonds to banks.</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raises the required reserve ratio.</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a:p>
              <a:endParaRPr lang="en-US" sz="2000" dirty="0">
                <a:solidFill>
                  <a:schemeClr val="bg1"/>
                </a:solidFill>
              </a:endParaRPr>
            </a:p>
            <a:p>
              <a:r>
                <a:rPr lang="en-US" sz="2000" dirty="0">
                  <a:solidFill>
                    <a:schemeClr val="bg1"/>
                  </a:solidFill>
                </a:rPr>
                <a:t>The Federal Reserve reduces the discount rate.</a:t>
              </a:r>
            </a:p>
            <a:p>
              <a:pPr marL="342900" indent="-342900">
                <a:buFont typeface="Wingdings" panose="05000000000000000000" pitchFamily="2" charset="2"/>
                <a:buChar char="q"/>
              </a:pPr>
              <a:r>
                <a:rPr lang="en-US" sz="2000" dirty="0">
                  <a:solidFill>
                    <a:schemeClr val="bg1"/>
                  </a:solidFill>
                </a:rPr>
                <a:t>Increases the money supply</a:t>
              </a:r>
            </a:p>
            <a:p>
              <a:pPr marL="342900" indent="-342900">
                <a:buFont typeface="Wingdings" panose="05000000000000000000" pitchFamily="2" charset="2"/>
                <a:buChar char="q"/>
              </a:pPr>
              <a:r>
                <a:rPr lang="en-US" sz="2000" dirty="0">
                  <a:solidFill>
                    <a:schemeClr val="bg1"/>
                  </a:solidFill>
                </a:rPr>
                <a:t>Decreases the money supply</a:t>
              </a:r>
            </a:p>
          </p:txBody>
        </p:sp>
      </p:grpSp>
      <p:sp>
        <p:nvSpPr>
          <p:cNvPr id="2" name="Rectangle 1">
            <a:extLst>
              <a:ext uri="{FF2B5EF4-FFF2-40B4-BE49-F238E27FC236}">
                <a16:creationId xmlns:a16="http://schemas.microsoft.com/office/drawing/2014/main" id="{93648BA3-18C6-41A3-828D-CB74F603AED5}"/>
              </a:ext>
            </a:extLst>
          </p:cNvPr>
          <p:cNvSpPr/>
          <p:nvPr/>
        </p:nvSpPr>
        <p:spPr>
          <a:xfrm>
            <a:off x="1969846" y="3019823"/>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36EDF9D-E4F3-4AED-87DC-C271031587DB}"/>
              </a:ext>
            </a:extLst>
          </p:cNvPr>
          <p:cNvSpPr/>
          <p:nvPr/>
        </p:nvSpPr>
        <p:spPr>
          <a:xfrm>
            <a:off x="1969845" y="422953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19660C-5B44-498A-B38B-D5FAE468D2C3}"/>
              </a:ext>
            </a:extLst>
          </p:cNvPr>
          <p:cNvSpPr/>
          <p:nvPr/>
        </p:nvSpPr>
        <p:spPr>
          <a:xfrm>
            <a:off x="1969845" y="5141329"/>
            <a:ext cx="231389" cy="2443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796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grpSp>
        <p:nvGrpSpPr>
          <p:cNvPr id="181" name="Google Shape;181;p20"/>
          <p:cNvGrpSpPr/>
          <p:nvPr/>
        </p:nvGrpSpPr>
        <p:grpSpPr>
          <a:xfrm>
            <a:off x="1524001" y="288568"/>
            <a:ext cx="9144001" cy="6332628"/>
            <a:chOff x="-1" y="463132"/>
            <a:chExt cx="9144001" cy="6332628"/>
          </a:xfrm>
        </p:grpSpPr>
        <p:sp>
          <p:nvSpPr>
            <p:cNvPr id="182" name="Google Shape;182;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83" name="Google Shape;183;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84" name="Google Shape;184;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5" name="Google Shape;185;p20"/>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a:p>
            <a:pPr marL="0" marR="0" lvl="0" indent="0" algn="l" rtl="0">
              <a:spcBef>
                <a:spcPts val="0"/>
              </a:spcBef>
              <a:spcAft>
                <a:spcPts val="0"/>
              </a:spcAft>
              <a:buNone/>
            </a:pPr>
            <a:endParaRPr sz="2000" b="0" dirty="0">
              <a:solidFill>
                <a:schemeClr val="dk1"/>
              </a:solidFill>
              <a:latin typeface="Calibri"/>
              <a:ea typeface="Calibri"/>
              <a:cs typeface="Calibri"/>
              <a:sym typeface="Calibri"/>
            </a:endParaRPr>
          </a:p>
        </p:txBody>
      </p:sp>
      <p:sp>
        <p:nvSpPr>
          <p:cNvPr id="186" name="Google Shape;186;p20"/>
          <p:cNvSpPr txBox="1"/>
          <p:nvPr/>
        </p:nvSpPr>
        <p:spPr>
          <a:xfrm>
            <a:off x="1683025" y="1459475"/>
            <a:ext cx="8855700" cy="44298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Fed has three traditional tools to conduct monetary policy:</a:t>
            </a:r>
          </a:p>
          <a:p>
            <a:pPr marL="88900" marR="0" lvl="0" algn="l"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 </a:t>
            </a: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Open market operations, which involves buying and selling government bonds with banks</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Reserve requirements, which determine what level of reserves a bank is legally required to hold</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914400" marR="0" lvl="1" indent="-368300" algn="l" rtl="0">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Discount rates, </a:t>
            </a:r>
            <a:r>
              <a:rPr lang="en-US" sz="2200">
                <a:solidFill>
                  <a:schemeClr val="bg1"/>
                </a:solidFill>
                <a:latin typeface="Calibri"/>
                <a:ea typeface="Calibri"/>
                <a:cs typeface="Calibri"/>
                <a:sym typeface="Calibri"/>
              </a:rPr>
              <a:t>which are </a:t>
            </a:r>
            <a:r>
              <a:rPr lang="en-US" sz="2200" dirty="0">
                <a:solidFill>
                  <a:schemeClr val="bg1"/>
                </a:solidFill>
                <a:latin typeface="Calibri"/>
                <a:ea typeface="Calibri"/>
                <a:cs typeface="Calibri"/>
                <a:sym typeface="Calibri"/>
              </a:rPr>
              <a:t>the </a:t>
            </a:r>
            <a:r>
              <a:rPr lang="en-US" sz="2200">
                <a:solidFill>
                  <a:schemeClr val="bg1"/>
                </a:solidFill>
                <a:latin typeface="Calibri"/>
                <a:ea typeface="Calibri"/>
                <a:cs typeface="Calibri"/>
                <a:sym typeface="Calibri"/>
              </a:rPr>
              <a:t>interest rates </a:t>
            </a:r>
            <a:r>
              <a:rPr lang="en-US" sz="2200" dirty="0">
                <a:solidFill>
                  <a:schemeClr val="bg1"/>
                </a:solidFill>
                <a:latin typeface="Calibri"/>
                <a:ea typeface="Calibri"/>
                <a:cs typeface="Calibri"/>
                <a:sym typeface="Calibri"/>
              </a:rPr>
              <a:t>charged by the central bank on the loans that it gives to other commercial banks</a:t>
            </a:r>
          </a:p>
          <a:p>
            <a:pPr marL="914400" marR="0" lvl="1" indent="-368300" algn="l" rtl="0">
              <a:spcBef>
                <a:spcPts val="0"/>
              </a:spcBef>
              <a:spcAft>
                <a:spcPts val="0"/>
              </a:spcAft>
              <a:buClr>
                <a:schemeClr val="bg1"/>
              </a:buClr>
              <a:buSzPts val="2200"/>
              <a:buFont typeface="Courier New" panose="02070309020205020404" pitchFamily="49" charset="0"/>
              <a:buChar char="o"/>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most commonly used tool is open market operations.</a:t>
            </a:r>
            <a:endParaRPr sz="220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Structure and Organization of the Federal Reserve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is semi-decentralized, mixing government appointees with representation from private-sector banks.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run by a Board of Governors, consisting of seven members appointed by the president and confirmed by the Senate.</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Appointments are for fourteen-year terms, which are arranged so that one term expires January 31 of every even-numbered year.</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the long and staggered terms is to insulate the Board of Governors as much as possible from political pressure so that governors can make policy decisions based only on their economic merits.</a:t>
              </a:r>
            </a:p>
          </p:txBody>
        </p:sp>
      </p:grpSp>
    </p:spTree>
    <p:extLst>
      <p:ext uri="{BB962C8B-B14F-4D97-AF65-F5344CB8AC3E}">
        <p14:creationId xmlns:p14="http://schemas.microsoft.com/office/powerpoint/2010/main" val="36427305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2937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Monetary Policy and Economic Outcomes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Expansionary monetary policy</a:t>
              </a:r>
              <a:r>
                <a:rPr lang="en-US" sz="2000" dirty="0">
                  <a:solidFill>
                    <a:schemeClr val="bg1"/>
                  </a:solidFill>
                </a:rPr>
                <a:t>, also called </a:t>
              </a:r>
              <a:r>
                <a:rPr lang="en-US" sz="2000" b="1" dirty="0">
                  <a:solidFill>
                    <a:schemeClr val="bg1"/>
                  </a:solidFill>
                </a:rPr>
                <a:t>loose monetary policy</a:t>
              </a:r>
              <a:r>
                <a:rPr lang="en-US" sz="2000" dirty="0">
                  <a:solidFill>
                    <a:schemeClr val="bg1"/>
                  </a:solidFill>
                </a:rPr>
                <a:t>, lowers interest rates and stimulates borrowing.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Contractionary monetary policy</a:t>
              </a:r>
              <a:r>
                <a:rPr lang="en-US" sz="2000" dirty="0">
                  <a:solidFill>
                    <a:schemeClr val="bg1"/>
                  </a:solidFill>
                </a:rPr>
                <a:t>, also called </a:t>
              </a:r>
              <a:r>
                <a:rPr lang="en-US" sz="2000" b="1" dirty="0">
                  <a:solidFill>
                    <a:schemeClr val="bg1"/>
                  </a:solidFill>
                </a:rPr>
                <a:t>tight monetary policy</a:t>
              </a:r>
              <a:r>
                <a:rPr lang="en-US" sz="2000" dirty="0">
                  <a:solidFill>
                    <a:schemeClr val="bg1"/>
                  </a:solidFill>
                </a:rPr>
                <a:t>, raises interest rates and reduces borrowing in the economy.</a:t>
              </a:r>
            </a:p>
          </p:txBody>
        </p:sp>
      </p:grpSp>
    </p:spTree>
    <p:extLst>
      <p:ext uri="{BB962C8B-B14F-4D97-AF65-F5344CB8AC3E}">
        <p14:creationId xmlns:p14="http://schemas.microsoft.com/office/powerpoint/2010/main" val="4399689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p16"/>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Effect of Monetary Policy on Interest Rates</a:t>
            </a:r>
            <a:endParaRPr dirty="0"/>
          </a:p>
        </p:txBody>
      </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1" name="Google Shape;121;p16"/>
          <p:cNvSpPr/>
          <p:nvPr/>
        </p:nvSpPr>
        <p:spPr>
          <a:xfrm>
            <a:off x="1243961" y="1573056"/>
            <a:ext cx="4730118" cy="4821069"/>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shifts the supply of loanable funds to the right.</a:t>
            </a:r>
          </a:p>
          <a:p>
            <a:pPr marR="0" lvl="0" rtl="0">
              <a:spcBef>
                <a:spcPts val="0"/>
              </a:spcBef>
              <a:spcAft>
                <a:spcPts val="0"/>
              </a:spcAft>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Contractionary monetary policy shifts the supply of loanable funds to the left.</a:t>
            </a:r>
          </a:p>
          <a:p>
            <a:pPr marL="342900" marR="0" lvl="0" indent="-342900" rtl="0">
              <a:spcBef>
                <a:spcPts val="0"/>
              </a:spcBef>
              <a:spcAft>
                <a:spcPts val="0"/>
              </a:spcAft>
              <a:buFont typeface="Arial" panose="020B0604020202020204" pitchFamily="34" charset="0"/>
              <a:buChar char="•"/>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The central bank changes bank reserves through open market operations, which affects the supply curve of loanable funds and the level of interest rates.</a:t>
            </a:r>
          </a:p>
          <a:p>
            <a:pPr marL="342900" marR="0" lvl="0" indent="-342900" rtl="0">
              <a:spcBef>
                <a:spcPts val="0"/>
              </a:spcBef>
              <a:spcAft>
                <a:spcPts val="0"/>
              </a:spcAft>
              <a:buFont typeface="Arial" panose="020B0604020202020204" pitchFamily="34" charset="0"/>
              <a:buChar char="•"/>
            </a:pPr>
            <a:endParaRPr lang="en-US" sz="2000" dirty="0">
              <a:solidFill>
                <a:schemeClr val="lt1"/>
              </a:solidFill>
              <a:latin typeface="Calibri"/>
              <a:ea typeface="Calibri"/>
              <a:cs typeface="Calibri"/>
              <a:sym typeface="Calibri"/>
            </a:endParaRPr>
          </a:p>
          <a:p>
            <a:pPr marL="342900" marR="0" lvl="0" indent="-342900" rtl="0">
              <a:spcBef>
                <a:spcPts val="0"/>
              </a:spcBef>
              <a:spcAft>
                <a:spcPts val="0"/>
              </a:spcAft>
              <a:buFont typeface="Arial" panose="020B0604020202020204" pitchFamily="34" charset="0"/>
              <a:buChar char="•"/>
            </a:pPr>
            <a:r>
              <a:rPr lang="en-US" sz="2000" dirty="0">
                <a:solidFill>
                  <a:schemeClr val="lt1"/>
                </a:solidFill>
                <a:latin typeface="Calibri"/>
                <a:ea typeface="Calibri"/>
                <a:cs typeface="Calibri"/>
                <a:sym typeface="Calibri"/>
              </a:rPr>
              <a:t>If interest rates do not meet the Fed's target, the Fed can supply more or less reserves until interest rates reach the desired level.</a:t>
            </a:r>
          </a:p>
        </p:txBody>
      </p:sp>
      <p:pic>
        <p:nvPicPr>
          <p:cNvPr id="4" name="Picture 3" descr="A graph showing the impacts of both expansionary monetary policy and contractionary monetary policy on interest rates and supply of loanable funds.">
            <a:extLst>
              <a:ext uri="{FF2B5EF4-FFF2-40B4-BE49-F238E27FC236}">
                <a16:creationId xmlns:a16="http://schemas.microsoft.com/office/drawing/2014/main" id="{A26125BD-43C3-46D7-B56E-810A3F138124}"/>
              </a:ext>
            </a:extLst>
          </p:cNvPr>
          <p:cNvPicPr>
            <a:picLocks noChangeAspect="1"/>
          </p:cNvPicPr>
          <p:nvPr/>
        </p:nvPicPr>
        <p:blipFill>
          <a:blip r:embed="rId3"/>
          <a:stretch>
            <a:fillRect/>
          </a:stretch>
        </p:blipFill>
        <p:spPr>
          <a:xfrm>
            <a:off x="6249651" y="1784165"/>
            <a:ext cx="5209435" cy="4398849"/>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Funds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the specific interest rate the Fed targets is the federal funds rate.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1995, the Fed has established its target federal funds rate in advance of any open market operations.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general, when the federal funds rate drops substantially, other interest rates drop too, but this relationship is not one-to-one.</a:t>
              </a:r>
            </a:p>
          </p:txBody>
        </p:sp>
      </p:grpSp>
    </p:spTree>
    <p:extLst>
      <p:ext uri="{BB962C8B-B14F-4D97-AF65-F5344CB8AC3E}">
        <p14:creationId xmlns:p14="http://schemas.microsoft.com/office/powerpoint/2010/main" val="35935544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Effect of Monetary Policy on Aggregate Demand</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78626"/>
            <a:chOff x="542923" y="1736761"/>
            <a:chExt cx="8058154" cy="107862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(tight) monetary policy will reduce investment and consumption due to higher interest rates and a reduced quantity of loanable funds.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56871"/>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(loose) monetary policy will increase business investment and consumption (consumer borrowing) due to lower interest rates and a higher quantity of loanable funds.</a:t>
              </a:r>
            </a:p>
          </p:txBody>
        </p:sp>
      </p:grpSp>
    </p:spTree>
    <p:extLst>
      <p:ext uri="{BB962C8B-B14F-4D97-AF65-F5344CB8AC3E}">
        <p14:creationId xmlns:p14="http://schemas.microsoft.com/office/powerpoint/2010/main" val="3221663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016874" y="359188"/>
            <a:ext cx="10158247" cy="6311987"/>
            <a:chOff x="-507128" y="483875"/>
            <a:chExt cx="10158247" cy="6311987"/>
          </a:xfrm>
        </p:grpSpPr>
        <p:sp>
          <p:nvSpPr>
            <p:cNvPr id="117" name="Google Shape;117;p16"/>
            <p:cNvSpPr txBox="1"/>
            <p:nvPr/>
          </p:nvSpPr>
          <p:spPr>
            <a:xfrm>
              <a:off x="-507128" y="483875"/>
              <a:ext cx="10158247"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Countercyclical Monetary Policy</a:t>
              </a:r>
              <a:endParaRPr lang="en-US" sz="3200" dirty="0"/>
            </a:p>
          </p:txBody>
        </p:sp>
        <p:sp>
          <p:nvSpPr>
            <p:cNvPr id="118" name="Google Shape;118;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19" name="Google Shape;119;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2BD77BBA-0200-4317-8408-1F65EAF80312}"/>
              </a:ext>
            </a:extLst>
          </p:cNvPr>
          <p:cNvSpPr txBox="1"/>
          <p:nvPr/>
        </p:nvSpPr>
        <p:spPr>
          <a:xfrm>
            <a:off x="1913811" y="5193847"/>
            <a:ext cx="4023360" cy="1477328"/>
          </a:xfrm>
          <a:prstGeom prst="rect">
            <a:avLst/>
          </a:prstGeom>
          <a:solidFill>
            <a:srgbClr val="627981"/>
          </a:solidFill>
        </p:spPr>
        <p:txBody>
          <a:bodyPr wrap="square" rtlCol="0">
            <a:spAutoFit/>
          </a:bodyPr>
          <a:lstStyle/>
          <a:p>
            <a:pPr algn="ctr"/>
            <a:r>
              <a:rPr lang="en-US" dirty="0">
                <a:solidFill>
                  <a:schemeClr val="bg1"/>
                </a:solidFill>
              </a:rPr>
              <a:t>If the economy is suffering a recession and high unemployment, with output below potential GDP, expansionary monetary policy can help the economy return to potential GDP.</a:t>
            </a:r>
          </a:p>
        </p:txBody>
      </p:sp>
      <p:pic>
        <p:nvPicPr>
          <p:cNvPr id="3" name="Picture 2" descr="Two side-by-side graphs illustrating the effects of monetary policy on long- and short-run aggregate supply.">
            <a:extLst>
              <a:ext uri="{FF2B5EF4-FFF2-40B4-BE49-F238E27FC236}">
                <a16:creationId xmlns:a16="http://schemas.microsoft.com/office/drawing/2014/main" id="{4ECFA0A8-73F8-4D4A-8D59-5F8E602AF877}"/>
              </a:ext>
            </a:extLst>
          </p:cNvPr>
          <p:cNvPicPr>
            <a:picLocks noChangeAspect="1"/>
          </p:cNvPicPr>
          <p:nvPr/>
        </p:nvPicPr>
        <p:blipFill>
          <a:blip r:embed="rId3"/>
          <a:stretch>
            <a:fillRect/>
          </a:stretch>
        </p:blipFill>
        <p:spPr>
          <a:xfrm>
            <a:off x="2491769" y="1277146"/>
            <a:ext cx="7208461" cy="3794584"/>
          </a:xfrm>
          <a:prstGeom prst="rect">
            <a:avLst/>
          </a:prstGeom>
        </p:spPr>
      </p:pic>
      <p:sp>
        <p:nvSpPr>
          <p:cNvPr id="8" name="TextBox 7">
            <a:extLst>
              <a:ext uri="{FF2B5EF4-FFF2-40B4-BE49-F238E27FC236}">
                <a16:creationId xmlns:a16="http://schemas.microsoft.com/office/drawing/2014/main" id="{37CDBE25-282A-4173-B93F-E9B06C7518A5}"/>
              </a:ext>
            </a:extLst>
          </p:cNvPr>
          <p:cNvSpPr txBox="1"/>
          <p:nvPr/>
        </p:nvSpPr>
        <p:spPr>
          <a:xfrm>
            <a:off x="6114819" y="5193847"/>
            <a:ext cx="4023360" cy="1477328"/>
          </a:xfrm>
          <a:prstGeom prst="rect">
            <a:avLst/>
          </a:prstGeom>
          <a:solidFill>
            <a:srgbClr val="627981"/>
          </a:solidFill>
        </p:spPr>
        <p:txBody>
          <a:bodyPr wrap="square" rtlCol="0">
            <a:spAutoFit/>
          </a:bodyPr>
          <a:lstStyle/>
          <a:p>
            <a:pPr algn="ctr"/>
            <a:r>
              <a:rPr lang="en-US" dirty="0">
                <a:solidFill>
                  <a:schemeClr val="bg1"/>
                </a:solidFill>
              </a:rPr>
              <a:t>If the economy is producing at a quantity of output above its potential GDP, contractionary monetary policy can reduce the inflationary pressures for a rising price level.</a:t>
            </a:r>
          </a:p>
        </p:txBody>
      </p:sp>
    </p:spTree>
    <p:extLst>
      <p:ext uri="{BB962C8B-B14F-4D97-AF65-F5344CB8AC3E}">
        <p14:creationId xmlns:p14="http://schemas.microsoft.com/office/powerpoint/2010/main" val="41096014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Countercyclical Monetary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367609"/>
            <a:ext cx="8058155" cy="1631216"/>
            <a:chOff x="542922" y="1593770"/>
            <a:chExt cx="8058155" cy="163121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2" y="1593770"/>
              <a:ext cx="8058154" cy="1631216"/>
            </a:xfrm>
            <a:prstGeom prst="rect">
              <a:avLst/>
            </a:prstGeom>
            <a:grpFill/>
          </p:spPr>
          <p:txBody>
            <a:bodyPr wrap="square" rtlCol="0">
              <a:spAutoFit/>
            </a:bodyPr>
            <a:lstStyle/>
            <a:p>
              <a:pPr algn="ctr"/>
              <a:r>
                <a:rPr lang="en-US" sz="2000" dirty="0">
                  <a:solidFill>
                    <a:schemeClr val="bg1"/>
                  </a:solidFill>
                </a:rPr>
                <a:t>Monetary policy should be </a:t>
              </a:r>
              <a:r>
                <a:rPr lang="en-US" sz="2000" b="1" dirty="0">
                  <a:solidFill>
                    <a:schemeClr val="bg1"/>
                  </a:solidFill>
                </a:rPr>
                <a:t>countercyclical</a:t>
              </a:r>
              <a:r>
                <a:rPr lang="en-US" sz="2000" dirty="0">
                  <a:solidFill>
                    <a:schemeClr val="bg1"/>
                  </a:solidFill>
                </a:rPr>
                <a:t>: it should counterbalance the business cycles of economic downturns and upswings. Of course, countercyclical policy comes with the risk of overreaction. Loose monetary policy may increase AD too much and trigger inflation, while tight monetary policy may decrease AD too much and trigger a recession.</a:t>
              </a:r>
            </a:p>
          </p:txBody>
        </p:sp>
      </p:grpSp>
      <p:graphicFrame>
        <p:nvGraphicFramePr>
          <p:cNvPr id="2" name="Diagram 1">
            <a:extLst>
              <a:ext uri="{FF2B5EF4-FFF2-40B4-BE49-F238E27FC236}">
                <a16:creationId xmlns:a16="http://schemas.microsoft.com/office/drawing/2014/main" id="{B1D64DE6-87D6-497D-825D-8965CFD01167}"/>
              </a:ext>
            </a:extLst>
          </p:cNvPr>
          <p:cNvGraphicFramePr/>
          <p:nvPr/>
        </p:nvGraphicFramePr>
        <p:xfrm>
          <a:off x="3725983" y="3212128"/>
          <a:ext cx="4740033" cy="3494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02568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985344" y="370608"/>
            <a:ext cx="10221309"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Reserve Actions in Recent Decades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5368589"/>
            <a:ext cx="8058154" cy="1386402"/>
            <a:chOff x="542923" y="1736761"/>
            <a:chExt cx="8058154" cy="138640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1323439"/>
            </a:xfrm>
            <a:prstGeom prst="rect">
              <a:avLst/>
            </a:prstGeom>
            <a:grpFill/>
          </p:spPr>
          <p:txBody>
            <a:bodyPr wrap="square" rtlCol="0">
              <a:spAutoFit/>
            </a:bodyPr>
            <a:lstStyle/>
            <a:p>
              <a:pPr algn="ctr"/>
              <a:r>
                <a:rPr lang="en-US" sz="2000" dirty="0">
                  <a:solidFill>
                    <a:schemeClr val="bg1"/>
                  </a:solidFill>
                </a:rPr>
                <a:t>In recent decades, the Federal Reserve has typically reacted to higher inflation with contractionary monetary policy and a higher interest rate and reacted to higher unemployment with expansionary monetary policy and a lower interest rate.</a:t>
              </a:r>
            </a:p>
          </p:txBody>
        </p:sp>
      </p:grpSp>
      <p:pic>
        <p:nvPicPr>
          <p:cNvPr id="4" name="Picture 3" descr="A graph showing the unemployment rate, inflation rate, and federal funds rate in the United States from 1970 to 2018; separated into ten episodes of various lengths.">
            <a:extLst>
              <a:ext uri="{FF2B5EF4-FFF2-40B4-BE49-F238E27FC236}">
                <a16:creationId xmlns:a16="http://schemas.microsoft.com/office/drawing/2014/main" id="{D337DC84-5D86-4F4D-98CE-94085A1C722F}"/>
              </a:ext>
            </a:extLst>
          </p:cNvPr>
          <p:cNvPicPr>
            <a:picLocks noChangeAspect="1"/>
          </p:cNvPicPr>
          <p:nvPr/>
        </p:nvPicPr>
        <p:blipFill>
          <a:blip r:embed="rId3"/>
          <a:stretch>
            <a:fillRect/>
          </a:stretch>
        </p:blipFill>
        <p:spPr>
          <a:xfrm>
            <a:off x="2794149" y="1241064"/>
            <a:ext cx="6603701" cy="4015848"/>
          </a:xfrm>
          <a:prstGeom prst="rect">
            <a:avLst/>
          </a:prstGeom>
        </p:spPr>
      </p:pic>
    </p:spTree>
    <p:extLst>
      <p:ext uri="{BB962C8B-B14F-4D97-AF65-F5344CB8AC3E}">
        <p14:creationId xmlns:p14="http://schemas.microsoft.com/office/powerpoint/2010/main" val="29428434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2297426"/>
            <a:chOff x="542923" y="1736761"/>
            <a:chExt cx="8058154" cy="285551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279254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algn="ctr"/>
              <a:endParaRPr lang="en-US" sz="2000" dirty="0">
                <a:solidFill>
                  <a:schemeClr val="bg1"/>
                </a:solidFill>
              </a:endParaRPr>
            </a:p>
          </p:txBody>
        </p:sp>
      </p:grpSp>
    </p:spTree>
    <p:extLst>
      <p:ext uri="{BB962C8B-B14F-4D97-AF65-F5344CB8AC3E}">
        <p14:creationId xmlns:p14="http://schemas.microsoft.com/office/powerpoint/2010/main" val="3284204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524001" y="1433251"/>
            <a:ext cx="9144001" cy="5067414"/>
            <a:chOff x="542923" y="1736761"/>
            <a:chExt cx="8058154" cy="629837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3"/>
              <a:ext cx="8058154" cy="6235413"/>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Imagine you are the main decision maker for your country's central bank. Now, suppose your country is facing inflationary pressures and is producing over potential GDP. Which type of monetary policy would you decide to implement in the economy? Describe the effect the policy would have on the economy’s interest rates, price levels, and components of aggregate demand. </a:t>
              </a:r>
            </a:p>
            <a:p>
              <a:pPr algn="ctr"/>
              <a:endParaRPr lang="en-US" sz="2000" dirty="0">
                <a:solidFill>
                  <a:schemeClr val="bg1"/>
                </a:solidFill>
              </a:endParaRPr>
            </a:p>
            <a:p>
              <a:pPr algn="ctr"/>
              <a:r>
                <a:rPr lang="en-US" sz="2000" i="1" dirty="0">
                  <a:solidFill>
                    <a:schemeClr val="bg1"/>
                  </a:solidFill>
                </a:rPr>
                <a:t>An economy facing inflationary pressures would prefer contractionary (tight) monetary policy. Contractionary monetary policy is implemented to decrease the money supply in the economy. A decreased money supply would raise the interest rates in the economy, which would decrease the desire for businesses to borrow money from the banks. Also, higher interest rates would decrease consumption in the economy because the overall demand for big-ticket items, such as cars or homes, would decline. These declines in consumption and investment in the economy would cause a decrease in overall price levels and real GDP.</a:t>
              </a:r>
            </a:p>
            <a:p>
              <a:pPr algn="ctr"/>
              <a:endParaRPr lang="en-US" sz="2000" i="1" dirty="0">
                <a:solidFill>
                  <a:schemeClr val="bg1"/>
                </a:solidFill>
              </a:endParaRPr>
            </a:p>
          </p:txBody>
        </p:sp>
      </p:grpSp>
    </p:spTree>
    <p:extLst>
      <p:ext uri="{BB962C8B-B14F-4D97-AF65-F5344CB8AC3E}">
        <p14:creationId xmlns:p14="http://schemas.microsoft.com/office/powerpoint/2010/main" val="28915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The Chair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1" y="1398927"/>
            <a:ext cx="8058154" cy="1324347"/>
            <a:chOff x="542923" y="1736761"/>
            <a:chExt cx="8058154" cy="132434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7669"/>
              <a:ext cx="8058154" cy="1323439"/>
            </a:xfrm>
            <a:prstGeom prst="rect">
              <a:avLst/>
            </a:prstGeom>
            <a:grpFill/>
          </p:spPr>
          <p:txBody>
            <a:bodyPr wrap="square" rtlCol="0">
              <a:spAutoFit/>
            </a:bodyPr>
            <a:lstStyle/>
            <a:p>
              <a:pPr algn="ctr"/>
              <a:r>
                <a:rPr lang="en-US" sz="2000" dirty="0">
                  <a:solidFill>
                    <a:schemeClr val="bg1"/>
                  </a:solidFill>
                </a:rPr>
                <a:t>One member of the Board of Governors is designated as the chair. The Fed chair is first among equals on the Board of Governors. While he or she has only one vote, the chair controls the agenda and is the Fed's public voice, so he or she has more power and influence than you might expect. </a:t>
              </a:r>
            </a:p>
          </p:txBody>
        </p:sp>
      </p:grpSp>
      <p:graphicFrame>
        <p:nvGraphicFramePr>
          <p:cNvPr id="9" name="Table 5">
            <a:extLst>
              <a:ext uri="{FF2B5EF4-FFF2-40B4-BE49-F238E27FC236}">
                <a16:creationId xmlns:a16="http://schemas.microsoft.com/office/drawing/2014/main" id="{281AF4E7-6DB3-49E1-AAF4-DED2D6E55E18}"/>
              </a:ext>
            </a:extLst>
          </p:cNvPr>
          <p:cNvGraphicFramePr>
            <a:graphicFrameLocks noGrp="1"/>
          </p:cNvGraphicFramePr>
          <p:nvPr>
            <p:extLst>
              <p:ext uri="{D42A27DB-BD31-4B8C-83A1-F6EECF244321}">
                <p14:modId xmlns:p14="http://schemas.microsoft.com/office/powerpoint/2010/main" val="735791003"/>
              </p:ext>
            </p:extLst>
          </p:nvPr>
        </p:nvGraphicFramePr>
        <p:xfrm>
          <a:off x="2247183" y="3812463"/>
          <a:ext cx="7697630" cy="1854200"/>
        </p:xfrm>
        <a:graphic>
          <a:graphicData uri="http://schemas.openxmlformats.org/drawingml/2006/table">
            <a:tbl>
              <a:tblPr firstRow="1" bandRow="1">
                <a:tableStyleId>{5C22544A-7EE6-4342-B048-85BDC9FD1C3A}</a:tableStyleId>
              </a:tblPr>
              <a:tblGrid>
                <a:gridCol w="3848815">
                  <a:extLst>
                    <a:ext uri="{9D8B030D-6E8A-4147-A177-3AD203B41FA5}">
                      <a16:colId xmlns:a16="http://schemas.microsoft.com/office/drawing/2014/main" val="514903952"/>
                    </a:ext>
                  </a:extLst>
                </a:gridCol>
                <a:gridCol w="3848815">
                  <a:extLst>
                    <a:ext uri="{9D8B030D-6E8A-4147-A177-3AD203B41FA5}">
                      <a16:colId xmlns:a16="http://schemas.microsoft.com/office/drawing/2014/main" val="1997574172"/>
                    </a:ext>
                  </a:extLst>
                </a:gridCol>
              </a:tblGrid>
              <a:tr h="370840">
                <a:tc>
                  <a:txBody>
                    <a:bodyPr/>
                    <a:lstStyle/>
                    <a:p>
                      <a:pPr algn="ctr"/>
                      <a:r>
                        <a:rPr lang="en-US" dirty="0">
                          <a:solidFill>
                            <a:schemeClr val="tx1"/>
                          </a:solidFill>
                        </a:rPr>
                        <a:t>Appointing President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Federal Reserve Chair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President Trump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Jerome “Jay” Powell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President Obama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Janet Yellen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President W. Bush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Ben Bernanke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r h="370840">
                <a:tc>
                  <a:txBody>
                    <a:bodyPr/>
                    <a:lstStyle/>
                    <a:p>
                      <a:pPr algn="ctr"/>
                      <a:r>
                        <a:rPr lang="en-US" dirty="0">
                          <a:solidFill>
                            <a:schemeClr val="tx1"/>
                          </a:solidFill>
                        </a:rPr>
                        <a:t>President Reagan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Alan Greenspan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1940845"/>
                  </a:ext>
                </a:extLst>
              </a:tr>
            </a:tbl>
          </a:graphicData>
        </a:graphic>
      </p:graphicFrame>
      <p:sp>
        <p:nvSpPr>
          <p:cNvPr id="4" name="TextBox 3">
            <a:extLst>
              <a:ext uri="{FF2B5EF4-FFF2-40B4-BE49-F238E27FC236}">
                <a16:creationId xmlns:a16="http://schemas.microsoft.com/office/drawing/2014/main" id="{19EF7407-5DCE-4157-9121-5C128AFAC7C2}"/>
              </a:ext>
            </a:extLst>
          </p:cNvPr>
          <p:cNvSpPr txBox="1"/>
          <p:nvPr/>
        </p:nvSpPr>
        <p:spPr>
          <a:xfrm>
            <a:off x="3378769" y="3244334"/>
            <a:ext cx="5434458" cy="369332"/>
          </a:xfrm>
          <a:prstGeom prst="rect">
            <a:avLst/>
          </a:prstGeom>
          <a:noFill/>
        </p:spPr>
        <p:txBody>
          <a:bodyPr wrap="square" rtlCol="0">
            <a:spAutoFit/>
          </a:bodyPr>
          <a:lstStyle/>
          <a:p>
            <a:r>
              <a:rPr lang="en-US" dirty="0"/>
              <a:t>Table 1: Fed Chairs and the Appointing U.S. President</a:t>
            </a:r>
          </a:p>
        </p:txBody>
      </p:sp>
    </p:spTree>
    <p:extLst>
      <p:ext uri="{BB962C8B-B14F-4D97-AF65-F5344CB8AC3E}">
        <p14:creationId xmlns:p14="http://schemas.microsoft.com/office/powerpoint/2010/main" val="1637488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Quantitative Easing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1049229"/>
            <a:chOff x="542923" y="1736761"/>
            <a:chExt cx="8058154" cy="104922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0327"/>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The most powerful and commonly used of the three traditional tools of monetary policy—open market operations—works by expanding or contracting the money supply in a way that influences the interest rate. </a:t>
              </a:r>
              <a:endParaRPr lang="en-US" sz="2000"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111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In late 2008, as the U.S. economy struggled with recession, the Federal Reserve had already reduced the interest rate to near-zero.</a:t>
              </a:r>
            </a:p>
          </p:txBody>
        </p:sp>
      </p:grpSp>
      <p:grpSp>
        <p:nvGrpSpPr>
          <p:cNvPr id="16" name="Group 15">
            <a:extLst>
              <a:ext uri="{FF2B5EF4-FFF2-40B4-BE49-F238E27FC236}">
                <a16:creationId xmlns:a16="http://schemas.microsoft.com/office/drawing/2014/main" id="{939545C5-6349-4829-A59C-0DB522A4510E}"/>
              </a:ext>
            </a:extLst>
          </p:cNvPr>
          <p:cNvGrpSpPr/>
          <p:nvPr/>
        </p:nvGrpSpPr>
        <p:grpSpPr>
          <a:xfrm>
            <a:off x="2074671" y="359537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9AA1E10-6BB8-4642-9A5A-33FA32FBA7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E028F05B-F002-4B0E-AF5E-9974E321E88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With the recession still ongoing, the Fed decided to adopt an innovative and nontraditional policy known as </a:t>
              </a:r>
              <a:r>
                <a:rPr lang="en-US" sz="2000" b="1" dirty="0">
                  <a:solidFill>
                    <a:schemeClr val="bg1"/>
                  </a:solidFill>
                  <a:sym typeface="Arial"/>
                </a:rPr>
                <a:t>quantitative easing (QE)</a:t>
              </a:r>
              <a:r>
                <a:rPr lang="en-US" sz="2000" dirty="0">
                  <a:solidFill>
                    <a:schemeClr val="bg1"/>
                  </a:solidFill>
                  <a:sym typeface="Arial"/>
                </a:rPr>
                <a:t>. </a:t>
              </a:r>
            </a:p>
          </p:txBody>
        </p:sp>
      </p:grpSp>
      <p:grpSp>
        <p:nvGrpSpPr>
          <p:cNvPr id="19" name="Group 18">
            <a:extLst>
              <a:ext uri="{FF2B5EF4-FFF2-40B4-BE49-F238E27FC236}">
                <a16:creationId xmlns:a16="http://schemas.microsoft.com/office/drawing/2014/main" id="{DA41D407-1F7B-4851-9419-59E620DE1EAA}"/>
              </a:ext>
            </a:extLst>
          </p:cNvPr>
          <p:cNvGrpSpPr/>
          <p:nvPr/>
        </p:nvGrpSpPr>
        <p:grpSpPr>
          <a:xfrm>
            <a:off x="2066922" y="4487692"/>
            <a:ext cx="8058154" cy="1415537"/>
            <a:chOff x="542923" y="1736761"/>
            <a:chExt cx="8058154" cy="1415537"/>
          </a:xfrm>
          <a:solidFill>
            <a:srgbClr val="627981"/>
          </a:solidFill>
        </p:grpSpPr>
        <p:sp>
          <p:nvSpPr>
            <p:cNvPr id="20" name="Rectangle 19">
              <a:extLst>
                <a:ext uri="{FF2B5EF4-FFF2-40B4-BE49-F238E27FC236}">
                  <a16:creationId xmlns:a16="http://schemas.microsoft.com/office/drawing/2014/main" id="{16090BBD-7B6B-4555-9BF7-55650B2F8215}"/>
                </a:ext>
              </a:extLst>
            </p:cNvPr>
            <p:cNvSpPr/>
            <p:nvPr/>
          </p:nvSpPr>
          <p:spPr>
            <a:xfrm>
              <a:off x="542923" y="1736761"/>
              <a:ext cx="8058154" cy="14155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D20F9FD1-E75F-4500-945F-34B4DB9E576E}"/>
                </a:ext>
              </a:extLst>
            </p:cNvPr>
            <p:cNvSpPr txBox="1"/>
            <p:nvPr/>
          </p:nvSpPr>
          <p:spPr>
            <a:xfrm>
              <a:off x="558421" y="1795588"/>
              <a:ext cx="8042656"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sym typeface="Arial"/>
                </a:rPr>
                <a:t>To stimulate AD by making credit available, central banks purchased long-term (rather than short-term) Treasury bonds and private mortgage-backed securities, neither of which the Fed had purchased before.</a:t>
              </a:r>
            </a:p>
          </p:txBody>
        </p:sp>
      </p:grpSp>
    </p:spTree>
    <p:extLst>
      <p:ext uri="{BB962C8B-B14F-4D97-AF65-F5344CB8AC3E}">
        <p14:creationId xmlns:p14="http://schemas.microsoft.com/office/powerpoint/2010/main" val="15797571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288568"/>
            <a:ext cx="9144001" cy="5828453"/>
            <a:chOff x="-1" y="463132"/>
            <a:chExt cx="9144001" cy="6332628"/>
          </a:xfrm>
        </p:grpSpPr>
        <p:sp>
          <p:nvSpPr>
            <p:cNvPr id="162" name="Google Shape;162;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Summary</a:t>
              </a:r>
              <a:endParaRPr dirty="0"/>
            </a:p>
          </p:txBody>
        </p:sp>
        <p:sp>
          <p:nvSpPr>
            <p:cNvPr id="163" name="Google Shape;163;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4" name="Google Shape;164;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65" name="Google Shape;165;p19"/>
          <p:cNvSpPr txBox="1"/>
          <p:nvPr/>
        </p:nvSpPr>
        <p:spPr>
          <a:xfrm>
            <a:off x="1459475" y="1341775"/>
            <a:ext cx="9273000" cy="3883367"/>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166" name="Google Shape;166;p19"/>
          <p:cNvSpPr txBox="1"/>
          <p:nvPr/>
        </p:nvSpPr>
        <p:spPr>
          <a:xfrm>
            <a:off x="1681025" y="1581320"/>
            <a:ext cx="8829900" cy="31497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Expansionary (loose) monetary policy raises the quantity of money and credit above what it otherwise would have been and reduces interest rates, boosting AD and thus countering recession. </a:t>
            </a:r>
          </a:p>
          <a:p>
            <a:pPr marL="457200" marR="0" lvl="0" indent="-368300" algn="l" rtl="0">
              <a:spcBef>
                <a:spcPts val="0"/>
              </a:spcBef>
              <a:spcAft>
                <a:spcPts val="0"/>
              </a:spcAft>
              <a:buClr>
                <a:schemeClr val="lt1"/>
              </a:buClr>
              <a:buSzPts val="2200"/>
              <a:buFont typeface="Arial" panose="020B0604020202020204" pitchFamily="34" charset="0"/>
              <a:buChar char="•"/>
            </a:pPr>
            <a:endParaRPr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Contractionary (tight) monetary policy reduces the quantity of money and credit below what it otherwise would have been and raises interest rates, seeking to hold down inflation.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2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200" dirty="0">
                <a:solidFill>
                  <a:schemeClr val="lt1"/>
                </a:solidFill>
                <a:latin typeface="Calibri"/>
                <a:ea typeface="Calibri"/>
                <a:cs typeface="Calibri"/>
                <a:sym typeface="Calibri"/>
              </a:rPr>
              <a:t>During the 2008–2009 recession, central banks around the world also used quantitative easing (QE) to expand the supply of credit</a:t>
            </a:r>
            <a:endParaRPr sz="2200" dirty="0">
              <a:solidFill>
                <a:schemeClr val="lt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6024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Pitfalls for Monetary Policy</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real world, effective monetary policy faces a number of significant hurdles, and it impacts the economy only after a variable time lag.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Monetary policy involves a chain of events, and it takes time for these changes to filter through the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591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Due to this chain of events, monetary policy has little effect in the short term; its primary effects are felt perhaps 1-3 years in the future.</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4511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Central banks should be careful because their actions could create as much or more economic instability as they resolve.</a:t>
              </a:r>
            </a:p>
          </p:txBody>
        </p:sp>
      </p:grpSp>
    </p:spTree>
    <p:extLst>
      <p:ext uri="{BB962C8B-B14F-4D97-AF65-F5344CB8AC3E}">
        <p14:creationId xmlns:p14="http://schemas.microsoft.com/office/powerpoint/2010/main" val="21433034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Excess Reserves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legally required to hold a minimum level of reserves, but no rule prohibits them from holding </a:t>
              </a:r>
              <a:r>
                <a:rPr lang="en-US" sz="2000" b="1" dirty="0">
                  <a:solidFill>
                    <a:schemeClr val="bg1"/>
                  </a:solidFill>
                </a:rPr>
                <a:t>excess reserves </a:t>
              </a:r>
              <a:r>
                <a:rPr lang="en-US" sz="2000" dirty="0">
                  <a:solidFill>
                    <a:schemeClr val="bg1"/>
                  </a:solidFill>
                </a:rPr>
                <a:t>above the limit.</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1059250"/>
            <a:chOff x="542923" y="1736761"/>
            <a:chExt cx="8058154" cy="105925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during a recession, banks may be hesitant to lend because they fear that when the economy is contracting, a high proportion of loan applicants are less likely to repay their loans.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3342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banks prefer to hold excess reserves above the legally required level, the central bank cannot force them to make loans.</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51943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50672" y="19020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problem of excess reserves does not affect contractionary policy.</a:t>
              </a:r>
            </a:p>
          </p:txBody>
        </p:sp>
      </p:grpSp>
    </p:spTree>
    <p:extLst>
      <p:ext uri="{BB962C8B-B14F-4D97-AF65-F5344CB8AC3E}">
        <p14:creationId xmlns:p14="http://schemas.microsoft.com/office/powerpoint/2010/main" val="15630596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Velocity</a:t>
              </a:r>
              <a:r>
                <a:rPr lang="en-US" sz="2000" dirty="0">
                  <a:solidFill>
                    <a:schemeClr val="bg1"/>
                  </a:solidFill>
                </a:rPr>
                <a:t> is a term economists use to describe how quickly money circulates through the economy.</a:t>
              </a:r>
              <a:endParaRPr lang="en-US" sz="2000" b="1" dirty="0">
                <a:solidFill>
                  <a:schemeClr val="bg1"/>
                </a:solidFill>
              </a:endParaRPr>
            </a:p>
          </p:txBody>
        </p:sp>
      </p:grpSp>
      <p:sp>
        <p:nvSpPr>
          <p:cNvPr id="13" name="Rectangle 12">
            <a:extLst>
              <a:ext uri="{FF2B5EF4-FFF2-40B4-BE49-F238E27FC236}">
                <a16:creationId xmlns:a16="http://schemas.microsoft.com/office/drawing/2014/main" id="{2924E73E-CE7E-47D9-A8DB-313C4BB32AEE}"/>
              </a:ext>
            </a:extLst>
          </p:cNvPr>
          <p:cNvSpPr/>
          <p:nvPr/>
        </p:nvSpPr>
        <p:spPr>
          <a:xfrm>
            <a:off x="4229324" y="2473097"/>
            <a:ext cx="3457123"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21" name="Object 1">
                <a:extLst>
                  <a:ext uri="{FF2B5EF4-FFF2-40B4-BE49-F238E27FC236}">
                    <a16:creationId xmlns:a16="http://schemas.microsoft.com/office/drawing/2014/main" id="{1C72884C-1627-45DD-A959-6B122D68EDB9}"/>
                  </a:ext>
                </a:extLst>
              </p:cNvPr>
              <p:cNvSpPr txBox="1"/>
              <p:nvPr/>
            </p:nvSpPr>
            <p:spPr>
              <a:xfrm>
                <a:off x="4505550" y="2503528"/>
                <a:ext cx="3180898" cy="82679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velocity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nominal</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money</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supply</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1" name="Object 1">
                <a:extLst>
                  <a:ext uri="{FF2B5EF4-FFF2-40B4-BE49-F238E27FC236}">
                    <a16:creationId xmlns:a16="http://schemas.microsoft.com/office/drawing/2014/main" id="{1C72884C-1627-45DD-A959-6B122D68EDB9}"/>
                  </a:ext>
                </a:extLst>
              </p:cNvPr>
              <p:cNvSpPr txBox="1">
                <a:spLocks noRot="1" noChangeAspect="1" noMove="1" noResize="1" noEditPoints="1" noAdjustHandles="1" noChangeArrowheads="1" noChangeShapeType="1" noTextEdit="1"/>
              </p:cNvSpPr>
              <p:nvPr/>
            </p:nvSpPr>
            <p:spPr>
              <a:xfrm>
                <a:off x="4505550" y="2503528"/>
                <a:ext cx="3180898" cy="826791"/>
              </a:xfrm>
              <a:prstGeom prst="rect">
                <a:avLst/>
              </a:prstGeom>
              <a:blipFill>
                <a:blip r:embed="rId3"/>
                <a:stretch>
                  <a:fillRect/>
                </a:stretch>
              </a:blipFill>
            </p:spPr>
            <p:txBody>
              <a:bodyPr/>
              <a:lstStyle/>
              <a:p>
                <a:r>
                  <a:rPr lang="en-US">
                    <a:noFill/>
                  </a:rPr>
                  <a:t> </a:t>
                </a:r>
              </a:p>
            </p:txBody>
          </p:sp>
        </mc:Fallback>
      </mc:AlternateContent>
      <p:graphicFrame>
        <p:nvGraphicFramePr>
          <p:cNvPr id="2" name="Diagram 1">
            <a:extLst>
              <a:ext uri="{FF2B5EF4-FFF2-40B4-BE49-F238E27FC236}">
                <a16:creationId xmlns:a16="http://schemas.microsoft.com/office/drawing/2014/main" id="{29BD8638-1E71-482E-9D9C-6176A86EBE4F}"/>
              </a:ext>
            </a:extLst>
          </p:cNvPr>
          <p:cNvGraphicFramePr/>
          <p:nvPr/>
        </p:nvGraphicFramePr>
        <p:xfrm>
          <a:off x="4229325" y="3527682"/>
          <a:ext cx="4511675" cy="30712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729687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Changes in Velocity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901"/>
              <a:ext cx="8058154" cy="400110"/>
            </a:xfrm>
            <a:prstGeom prst="rect">
              <a:avLst/>
            </a:prstGeom>
            <a:grpFill/>
          </p:spPr>
          <p:txBody>
            <a:bodyPr wrap="square" rtlCol="0">
              <a:spAutoFit/>
            </a:bodyPr>
            <a:lstStyle/>
            <a:p>
              <a:pPr algn="ctr"/>
              <a:r>
                <a:rPr lang="en-US" sz="2000" dirty="0">
                  <a:solidFill>
                    <a:schemeClr val="bg1"/>
                  </a:solidFill>
                </a:rPr>
                <a:t>Changes in velocity can cause problems for monetary policy.</a:t>
              </a:r>
            </a:p>
          </p:txBody>
        </p:sp>
      </p:grpSp>
      <p:sp>
        <p:nvSpPr>
          <p:cNvPr id="13" name="Rectangle 12">
            <a:extLst>
              <a:ext uri="{FF2B5EF4-FFF2-40B4-BE49-F238E27FC236}">
                <a16:creationId xmlns:a16="http://schemas.microsoft.com/office/drawing/2014/main" id="{2924E73E-CE7E-47D9-A8DB-313C4BB32AEE}"/>
              </a:ext>
            </a:extLst>
          </p:cNvPr>
          <p:cNvSpPr/>
          <p:nvPr/>
        </p:nvSpPr>
        <p:spPr>
          <a:xfrm>
            <a:off x="2066922" y="2515787"/>
            <a:ext cx="8058154" cy="20611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nominal GDP = price level (or GDP deflator) × real GDP</a:t>
            </a:r>
          </a:p>
          <a:p>
            <a:pPr algn="ctr"/>
            <a:endParaRPr lang="en-US" sz="2000" dirty="0">
              <a:solidFill>
                <a:schemeClr val="bg1"/>
              </a:solidFill>
              <a:latin typeface="Calibri" panose="020F0502020204030204" pitchFamily="34" charset="0"/>
              <a:cs typeface="Calibri" panose="020F0502020204030204" pitchFamily="34" charset="0"/>
            </a:endParaRPr>
          </a:p>
          <a:p>
            <a:pPr algn="ctr"/>
            <a:r>
              <a:rPr lang="en-US" sz="2000" b="0" i="0" u="none" strike="noStrike" dirty="0">
                <a:solidFill>
                  <a:schemeClr val="bg1"/>
                </a:solidFill>
                <a:effectLst/>
                <a:latin typeface="Calibri" panose="020F0502020204030204" pitchFamily="34" charset="0"/>
                <a:cs typeface="Calibri" panose="020F0502020204030204" pitchFamily="34" charset="0"/>
              </a:rPr>
              <a:t>money supply × velocity = nominal GDP = price level × real GDP</a:t>
            </a:r>
          </a:p>
        </p:txBody>
      </p:sp>
      <p:grpSp>
        <p:nvGrpSpPr>
          <p:cNvPr id="15" name="Group 14">
            <a:extLst>
              <a:ext uri="{FF2B5EF4-FFF2-40B4-BE49-F238E27FC236}">
                <a16:creationId xmlns:a16="http://schemas.microsoft.com/office/drawing/2014/main" id="{0C24431A-96E6-4388-BCA2-8C6993EF9ACE}"/>
              </a:ext>
            </a:extLst>
          </p:cNvPr>
          <p:cNvGrpSpPr/>
          <p:nvPr/>
        </p:nvGrpSpPr>
        <p:grpSpPr>
          <a:xfrm>
            <a:off x="2066922" y="4704917"/>
            <a:ext cx="8058154" cy="1695812"/>
            <a:chOff x="542923" y="1736761"/>
            <a:chExt cx="8058154" cy="1695812"/>
          </a:xfrm>
          <a:solidFill>
            <a:srgbClr val="627981"/>
          </a:solidFill>
        </p:grpSpPr>
        <p:sp>
          <p:nvSpPr>
            <p:cNvPr id="22" name="Rectangle 21">
              <a:extLst>
                <a:ext uri="{FF2B5EF4-FFF2-40B4-BE49-F238E27FC236}">
                  <a16:creationId xmlns:a16="http://schemas.microsoft.com/office/drawing/2014/main" id="{FCD2390A-5F21-4318-9A28-1C2343CAF2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45CC97-D094-4279-B301-ACFAC139DB40}"/>
                </a:ext>
              </a:extLst>
            </p:cNvPr>
            <p:cNvSpPr txBox="1"/>
            <p:nvPr/>
          </p:nvSpPr>
          <p:spPr>
            <a:xfrm>
              <a:off x="542923" y="1801357"/>
              <a:ext cx="8058154" cy="1631216"/>
            </a:xfrm>
            <a:prstGeom prst="rect">
              <a:avLst/>
            </a:prstGeom>
            <a:grpFill/>
          </p:spPr>
          <p:txBody>
            <a:bodyPr wrap="square" rtlCol="0">
              <a:spAutoFit/>
            </a:bodyPr>
            <a:lstStyle/>
            <a:p>
              <a:pPr algn="ctr"/>
              <a:r>
                <a:rPr lang="en-US" sz="2000" dirty="0">
                  <a:solidFill>
                    <a:schemeClr val="bg1"/>
                  </a:solidFill>
                </a:rPr>
                <a:t>If velocity is constant over time, a certain percentage rise in the money supply on the left side of the basic quantity equation of money will inevitably lead to the same percentage rise in nominal GDP, although this change could happen through an increase in inflation, an increase in real GDP, or some combination of the two.</a:t>
              </a:r>
            </a:p>
          </p:txBody>
        </p:sp>
      </p:grpSp>
    </p:spTree>
    <p:extLst>
      <p:ext uri="{BB962C8B-B14F-4D97-AF65-F5344CB8AC3E}">
        <p14:creationId xmlns:p14="http://schemas.microsoft.com/office/powerpoint/2010/main" val="29351331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Unemployment and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280F456-73FC-4B32-84E6-E8CA5F317000}"/>
              </a:ext>
            </a:extLst>
          </p:cNvPr>
          <p:cNvSpPr/>
          <p:nvPr/>
        </p:nvSpPr>
        <p:spPr>
          <a:xfrm>
            <a:off x="1264920" y="1312762"/>
            <a:ext cx="4831080" cy="543152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dirty="0">
                <a:solidFill>
                  <a:schemeClr val="bg1"/>
                </a:solidFill>
              </a:rPr>
              <a:t>If you surveyed central bankers around the world and asked them the primary task of monetary policy, the most popular answer by far would be fighting inflation.</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In the neoclassical model, economists determine the level of potential GDP (and the natural rate of unemployment that exists when the economy is producing at potential GDP) by real economic factors.</a:t>
            </a:r>
          </a:p>
          <a:p>
            <a:endParaRPr lang="en-US" dirty="0">
              <a:solidFill>
                <a:schemeClr val="bg1"/>
              </a:solidFill>
            </a:endParaRPr>
          </a:p>
          <a:p>
            <a:pPr marL="342900" indent="-342900">
              <a:buFont typeface="Arial" panose="020B0604020202020204" pitchFamily="34" charset="0"/>
              <a:buChar char="•"/>
            </a:pPr>
            <a:r>
              <a:rPr lang="en-US" dirty="0">
                <a:solidFill>
                  <a:schemeClr val="bg1"/>
                </a:solidFill>
              </a:rPr>
              <a:t>Expansionary monetary policy that shifts </a:t>
            </a:r>
            <a:r>
              <a:rPr lang="en-US" i="1" dirty="0">
                <a:solidFill>
                  <a:schemeClr val="bg1"/>
                </a:solidFill>
              </a:rPr>
              <a:t>AD</a:t>
            </a:r>
            <a:r>
              <a:rPr lang="en-US" dirty="0">
                <a:solidFill>
                  <a:schemeClr val="bg1"/>
                </a:solidFill>
              </a:rPr>
              <a:t> rightward only creates an inflationary increase in the price level; it does not alter GDP or unemployment.</a:t>
            </a:r>
          </a:p>
          <a:p>
            <a:pPr marL="342900" indent="-342900">
              <a:buFont typeface="Arial" panose="020B0604020202020204" pitchFamily="34" charset="0"/>
              <a:buChar char="•"/>
            </a:pPr>
            <a:endParaRPr lang="en-US" dirty="0">
              <a:solidFill>
                <a:schemeClr val="bg1"/>
              </a:solidFill>
            </a:endParaRPr>
          </a:p>
          <a:p>
            <a:pPr marL="342900" indent="-342900">
              <a:buFont typeface="Arial" panose="020B0604020202020204" pitchFamily="34" charset="0"/>
              <a:buChar char="•"/>
            </a:pPr>
            <a:r>
              <a:rPr lang="en-US" dirty="0">
                <a:solidFill>
                  <a:schemeClr val="bg1"/>
                </a:solidFill>
              </a:rPr>
              <a:t>Low inflation provides a better climate for a healthy and growing economy.</a:t>
            </a:r>
          </a:p>
        </p:txBody>
      </p:sp>
      <p:pic>
        <p:nvPicPr>
          <p:cNvPr id="4" name="Picture 3" descr="A graph with Real GDP on the x-axis and price level on the y-axis that shows the effects of an increase in aggregate demand">
            <a:extLst>
              <a:ext uri="{FF2B5EF4-FFF2-40B4-BE49-F238E27FC236}">
                <a16:creationId xmlns:a16="http://schemas.microsoft.com/office/drawing/2014/main" id="{8ECB709F-3A5A-4A45-9614-C452C3CF1DEB}"/>
              </a:ext>
            </a:extLst>
          </p:cNvPr>
          <p:cNvPicPr>
            <a:picLocks noChangeAspect="1"/>
          </p:cNvPicPr>
          <p:nvPr/>
        </p:nvPicPr>
        <p:blipFill>
          <a:blip r:embed="rId3"/>
          <a:stretch>
            <a:fillRect/>
          </a:stretch>
        </p:blipFill>
        <p:spPr>
          <a:xfrm>
            <a:off x="6196520" y="1701375"/>
            <a:ext cx="5552607" cy="4654296"/>
          </a:xfrm>
          <a:prstGeom prst="rect">
            <a:avLst/>
          </a:prstGeom>
        </p:spPr>
      </p:pic>
    </p:spTree>
    <p:extLst>
      <p:ext uri="{BB962C8B-B14F-4D97-AF65-F5344CB8AC3E}">
        <p14:creationId xmlns:p14="http://schemas.microsoft.com/office/powerpoint/2010/main" val="5159779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Inflation Targeting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Inflation targeting </a:t>
              </a:r>
              <a:r>
                <a:rPr lang="en-US" sz="2000" dirty="0">
                  <a:solidFill>
                    <a:schemeClr val="bg1"/>
                  </a:solidFill>
                </a:rPr>
                <a:t>is when the central bank is legally required to focus on keeping inflation low.</a:t>
              </a:r>
              <a:endParaRPr lang="en-US" sz="2000" b="1" dirty="0">
                <a:solidFill>
                  <a:schemeClr val="bg1"/>
                </a:solidFill>
              </a:endParaRP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International Monetary Fund (IMF), central banks in thirty-eight countries practice inflation targeting.</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Federal Reserve does not practice inflation targeting but instead takes both unemployment and inflation into account.</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no final consensus on whether a central bank should focus only on inflation or have greater discretion.</a:t>
              </a:r>
            </a:p>
          </p:txBody>
        </p:sp>
      </p:grpSp>
    </p:spTree>
    <p:extLst>
      <p:ext uri="{BB962C8B-B14F-4D97-AF65-F5344CB8AC3E}">
        <p14:creationId xmlns:p14="http://schemas.microsoft.com/office/powerpoint/2010/main" val="19172141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Asset Bubbles and Leverage Cycles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72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focuses on inflation and unemployment, it may overlook other looming economic problems.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034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economy, or a specific market, reaches unsustainable levels, the subsequent drop-off in price could lead to recession.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652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economists worry about a leverage cycle, where </a:t>
              </a:r>
              <a:r>
                <a:rPr lang="en-US" sz="2000" i="1" dirty="0">
                  <a:solidFill>
                    <a:schemeClr val="bg1"/>
                  </a:solidFill>
                </a:rPr>
                <a:t>leverage</a:t>
              </a:r>
              <a:r>
                <a:rPr lang="en-US" sz="2000" dirty="0">
                  <a:solidFill>
                    <a:schemeClr val="bg1"/>
                  </a:solidFill>
                </a:rPr>
                <a:t> is a term financial economists use to mean "borrowing."</a:t>
              </a:r>
            </a:p>
          </p:txBody>
        </p:sp>
      </p:grpSp>
      <p:grpSp>
        <p:nvGrpSpPr>
          <p:cNvPr id="18" name="Group 17">
            <a:extLst>
              <a:ext uri="{FF2B5EF4-FFF2-40B4-BE49-F238E27FC236}">
                <a16:creationId xmlns:a16="http://schemas.microsoft.com/office/drawing/2014/main" id="{F4AD07BD-852E-48B7-9E9A-7E48DA2B9152}"/>
              </a:ext>
            </a:extLst>
          </p:cNvPr>
          <p:cNvGrpSpPr/>
          <p:nvPr/>
        </p:nvGrpSpPr>
        <p:grpSpPr>
          <a:xfrm>
            <a:off x="2066922" y="42574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7A64C08-23E6-4D44-B7CF-9E418FC744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9BC968F-728F-4142-8C70-320C3E268511}"/>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good economic times, banks are eager to lend and people are eager to borrow; in bad economic times, the opposite is true.</a:t>
              </a:r>
            </a:p>
          </p:txBody>
        </p:sp>
      </p:grpSp>
      <p:grpSp>
        <p:nvGrpSpPr>
          <p:cNvPr id="21" name="Group 20">
            <a:extLst>
              <a:ext uri="{FF2B5EF4-FFF2-40B4-BE49-F238E27FC236}">
                <a16:creationId xmlns:a16="http://schemas.microsoft.com/office/drawing/2014/main" id="{9EC82F66-59CC-489E-A3BD-E65854DDF905}"/>
              </a:ext>
            </a:extLst>
          </p:cNvPr>
          <p:cNvGrpSpPr/>
          <p:nvPr/>
        </p:nvGrpSpPr>
        <p:grpSpPr>
          <a:xfrm>
            <a:off x="2067180" y="514965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EA1CBC5-C826-4C0E-97B6-964E130CCE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B4679280-7076-46FD-9D24-AA369979CCE3}"/>
                </a:ext>
              </a:extLst>
            </p:cNvPr>
            <p:cNvSpPr txBox="1"/>
            <p:nvPr/>
          </p:nvSpPr>
          <p:spPr>
            <a:xfrm>
              <a:off x="542923" y="1786285"/>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central bank should not just look at economic growth, inflation, and unemployment rates but also asset prices and leverage cycles.</a:t>
              </a:r>
            </a:p>
          </p:txBody>
        </p:sp>
      </p:grpSp>
    </p:spTree>
    <p:extLst>
      <p:ext uri="{BB962C8B-B14F-4D97-AF65-F5344CB8AC3E}">
        <p14:creationId xmlns:p14="http://schemas.microsoft.com/office/powerpoint/2010/main" val="1783839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Banks</a:t>
              </a:r>
              <a:endParaRPr/>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04470" y="177413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There are 12 regional banks that support the commercial banks and general economy in their districts.</a:t>
              </a:r>
              <a:endParaRPr dirty="0"/>
            </a:p>
          </p:txBody>
        </p:sp>
      </p:grpSp>
      <p:pic>
        <p:nvPicPr>
          <p:cNvPr id="4" name="Picture 3" descr="A map of the twelve regional Federal Reserve banks.">
            <a:extLst>
              <a:ext uri="{FF2B5EF4-FFF2-40B4-BE49-F238E27FC236}">
                <a16:creationId xmlns:a16="http://schemas.microsoft.com/office/drawing/2014/main" id="{F4DFAC9F-8305-4DE7-BEDD-D22B116B2F46}"/>
              </a:ext>
            </a:extLst>
          </p:cNvPr>
          <p:cNvPicPr>
            <a:picLocks noChangeAspect="1"/>
          </p:cNvPicPr>
          <p:nvPr/>
        </p:nvPicPr>
        <p:blipFill>
          <a:blip r:embed="rId3"/>
          <a:stretch>
            <a:fillRect/>
          </a:stretch>
        </p:blipFill>
        <p:spPr>
          <a:xfrm>
            <a:off x="2159774" y="2486346"/>
            <a:ext cx="7872451" cy="418482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grpSp>
        <p:nvGrpSpPr>
          <p:cNvPr id="193" name="Google Shape;193;p20"/>
          <p:cNvGrpSpPr/>
          <p:nvPr/>
        </p:nvGrpSpPr>
        <p:grpSpPr>
          <a:xfrm>
            <a:off x="1524001" y="288568"/>
            <a:ext cx="9144001" cy="6332628"/>
            <a:chOff x="-1" y="463132"/>
            <a:chExt cx="9144001" cy="6332628"/>
          </a:xfrm>
        </p:grpSpPr>
        <p:sp>
          <p:nvSpPr>
            <p:cNvPr id="194" name="Google Shape;194;p20"/>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95" name="Google Shape;195;p20"/>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6" name="Google Shape;196;p20"/>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97" name="Google Shape;197;p20"/>
          <p:cNvSpPr txBox="1"/>
          <p:nvPr/>
        </p:nvSpPr>
        <p:spPr>
          <a:xfrm>
            <a:off x="1459469" y="1341780"/>
            <a:ext cx="9273061" cy="5020760"/>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lnSpc>
                <a:spcPct val="150000"/>
              </a:lnSpc>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Monetary policy is imprecise for several reasons: </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The effects occur only after long and variable time lags.</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If banks decide to hold excess reserves, monetary policy cannot force them to lend.</a:t>
            </a:r>
          </a:p>
          <a:p>
            <a:pPr marL="914400" marR="0" lvl="1" indent="-368300" algn="l" rtl="0">
              <a:lnSpc>
                <a:spcPct val="150000"/>
              </a:lnSpc>
              <a:spcBef>
                <a:spcPts val="0"/>
              </a:spcBef>
              <a:spcAft>
                <a:spcPts val="0"/>
              </a:spcAft>
              <a:buClr>
                <a:schemeClr val="lt1"/>
              </a:buClr>
              <a:buSzPts val="2200"/>
              <a:buFont typeface="Calibri"/>
              <a:buChar char="○"/>
            </a:pPr>
            <a:r>
              <a:rPr lang="en-US" dirty="0">
                <a:solidFill>
                  <a:schemeClr val="lt1"/>
                </a:solidFill>
                <a:latin typeface="Calibri"/>
                <a:ea typeface="Calibri"/>
                <a:cs typeface="Calibri"/>
                <a:sym typeface="Calibri"/>
              </a:rPr>
              <a:t>Velocity may shift in unpredictable ways. </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The basic quantity equation of money is </a:t>
            </a:r>
            <a:r>
              <a:rPr lang="en-US" i="1" dirty="0">
                <a:solidFill>
                  <a:schemeClr val="lt1"/>
                </a:solidFill>
                <a:latin typeface="Calibri"/>
                <a:ea typeface="Calibri"/>
                <a:cs typeface="Calibri"/>
                <a:sym typeface="Calibri"/>
              </a:rPr>
              <a:t>MV</a:t>
            </a:r>
            <a:r>
              <a:rPr lang="en-US" dirty="0">
                <a:solidFill>
                  <a:schemeClr val="lt1"/>
                </a:solidFill>
                <a:latin typeface="Calibri"/>
                <a:ea typeface="Calibri"/>
                <a:cs typeface="Calibri"/>
                <a:sym typeface="Calibri"/>
              </a:rPr>
              <a:t>=</a:t>
            </a:r>
            <a:r>
              <a:rPr lang="en-US" i="1" dirty="0">
                <a:solidFill>
                  <a:schemeClr val="lt1"/>
                </a:solidFill>
                <a:latin typeface="Calibri"/>
                <a:ea typeface="Calibri"/>
                <a:cs typeface="Calibri"/>
                <a:sym typeface="Calibri"/>
              </a:rPr>
              <a:t>PQ</a:t>
            </a:r>
            <a:r>
              <a:rPr lang="en-US" dirty="0">
                <a:solidFill>
                  <a:schemeClr val="lt1"/>
                </a:solidFill>
                <a:latin typeface="Calibri"/>
                <a:ea typeface="Calibri"/>
                <a:cs typeface="Calibri"/>
                <a:sym typeface="Calibri"/>
              </a:rPr>
              <a:t>, where </a:t>
            </a:r>
            <a:r>
              <a:rPr lang="en-US" i="1" dirty="0">
                <a:solidFill>
                  <a:schemeClr val="lt1"/>
                </a:solidFill>
                <a:latin typeface="Calibri"/>
                <a:ea typeface="Calibri"/>
                <a:cs typeface="Calibri"/>
                <a:sym typeface="Calibri"/>
              </a:rPr>
              <a:t>M</a:t>
            </a:r>
            <a:r>
              <a:rPr lang="en-US" dirty="0">
                <a:solidFill>
                  <a:schemeClr val="lt1"/>
                </a:solidFill>
                <a:latin typeface="Calibri"/>
                <a:ea typeface="Calibri"/>
                <a:cs typeface="Calibri"/>
                <a:sym typeface="Calibri"/>
              </a:rPr>
              <a:t> is the money supply, </a:t>
            </a:r>
            <a:r>
              <a:rPr lang="en-US" i="1" dirty="0">
                <a:solidFill>
                  <a:schemeClr val="lt1"/>
                </a:solidFill>
                <a:latin typeface="Calibri"/>
                <a:ea typeface="Calibri"/>
                <a:cs typeface="Calibri"/>
                <a:sym typeface="Calibri"/>
              </a:rPr>
              <a:t>V</a:t>
            </a:r>
            <a:r>
              <a:rPr lang="en-US" dirty="0">
                <a:solidFill>
                  <a:schemeClr val="lt1"/>
                </a:solidFill>
                <a:latin typeface="Calibri"/>
                <a:ea typeface="Calibri"/>
                <a:cs typeface="Calibri"/>
                <a:sym typeface="Calibri"/>
              </a:rPr>
              <a:t> is the velocity of money, </a:t>
            </a:r>
            <a:r>
              <a:rPr lang="en-US" i="1" dirty="0">
                <a:solidFill>
                  <a:schemeClr val="lt1"/>
                </a:solidFill>
                <a:latin typeface="Calibri"/>
                <a:ea typeface="Calibri"/>
                <a:cs typeface="Calibri"/>
                <a:sym typeface="Calibri"/>
              </a:rPr>
              <a:t>P</a:t>
            </a:r>
            <a:r>
              <a:rPr lang="en-US" dirty="0">
                <a:solidFill>
                  <a:schemeClr val="lt1"/>
                </a:solidFill>
                <a:latin typeface="Calibri"/>
                <a:ea typeface="Calibri"/>
                <a:cs typeface="Calibri"/>
                <a:sym typeface="Calibri"/>
              </a:rPr>
              <a:t> is the price level, and </a:t>
            </a:r>
            <a:r>
              <a:rPr lang="en-US" i="1" dirty="0">
                <a:solidFill>
                  <a:schemeClr val="lt1"/>
                </a:solidFill>
                <a:latin typeface="Calibri"/>
                <a:ea typeface="Calibri"/>
                <a:cs typeface="Calibri"/>
                <a:sym typeface="Calibri"/>
              </a:rPr>
              <a:t>Q</a:t>
            </a:r>
            <a:r>
              <a:rPr lang="en-US" dirty="0">
                <a:solidFill>
                  <a:schemeClr val="lt1"/>
                </a:solidFill>
                <a:latin typeface="Calibri"/>
                <a:ea typeface="Calibri"/>
                <a:cs typeface="Calibri"/>
                <a:sym typeface="Calibri"/>
              </a:rPr>
              <a:t> is the real output of the economy.</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Some central banks, like the European Central Bank, practice inflation targeting, which means that the only goal of the central bank is to keep inflation within a low target range.</a:t>
            </a:r>
          </a:p>
          <a:p>
            <a:pPr marL="342900" marR="0" lvl="1" indent="-342900" algn="l" rtl="0">
              <a:spcBef>
                <a:spcPts val="0"/>
              </a:spcBef>
              <a:spcAft>
                <a:spcPts val="0"/>
              </a:spcAft>
              <a:buClr>
                <a:schemeClr val="lt1"/>
              </a:buClr>
              <a:buSzPts val="2200"/>
              <a:buFont typeface="Arial" panose="020B0604020202020204" pitchFamily="34" charset="0"/>
              <a:buChar char="•"/>
            </a:pPr>
            <a:endParaRPr lang="en-US" dirty="0">
              <a:solidFill>
                <a:schemeClr val="lt1"/>
              </a:solidFill>
              <a:latin typeface="Calibri"/>
              <a:ea typeface="Calibri"/>
              <a:cs typeface="Calibri"/>
              <a:sym typeface="Calibri"/>
            </a:endParaRPr>
          </a:p>
          <a:p>
            <a:pPr marL="342900" marR="0" lvl="1" indent="-342900" algn="l" rtl="0">
              <a:spcBef>
                <a:spcPts val="0"/>
              </a:spcBef>
              <a:spcAft>
                <a:spcPts val="0"/>
              </a:spcAft>
              <a:buClr>
                <a:schemeClr val="lt1"/>
              </a:buClr>
              <a:buSzPts val="2200"/>
              <a:buFont typeface="Arial" panose="020B0604020202020204" pitchFamily="34" charset="0"/>
              <a:buChar char="•"/>
            </a:pPr>
            <a:r>
              <a:rPr lang="en-US" dirty="0">
                <a:solidFill>
                  <a:schemeClr val="lt1"/>
                </a:solidFill>
                <a:latin typeface="Calibri"/>
                <a:ea typeface="Calibri"/>
                <a:cs typeface="Calibri"/>
                <a:sym typeface="Calibri"/>
              </a:rPr>
              <a:t>Other central banks, such as the U.S. Federal Reserve, are free to focus on either reducing inflation or stimulating an economy that is in recession, whichever goal seems most important at the time.</a:t>
            </a:r>
          </a:p>
        </p:txBody>
      </p:sp>
      <p:pic>
        <p:nvPicPr>
          <p:cNvPr id="198" name="Google Shape;198;p20"/>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174"/>
        <p:cNvGrpSpPr/>
        <p:nvPr/>
      </p:nvGrpSpPr>
      <p:grpSpPr>
        <a:xfrm>
          <a:off x="0" y="0"/>
          <a:ext cx="0" cy="0"/>
          <a:chOff x="0" y="0"/>
          <a:chExt cx="0" cy="0"/>
        </a:xfrm>
      </p:grpSpPr>
      <p:cxnSp>
        <p:nvCxnSpPr>
          <p:cNvPr id="175" name="Google Shape;175;p20"/>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176" name="Google Shape;176;p20"/>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177" name="Google Shape;177;p20"/>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178" name="Google Shape;178;p20"/>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179" name="Google Shape;179;p20"/>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180" name="Google Shape;180;p20"/>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p16"/>
          <p:cNvGrpSpPr/>
          <p:nvPr/>
        </p:nvGrpSpPr>
        <p:grpSpPr>
          <a:xfrm>
            <a:off x="1524001" y="338445"/>
            <a:ext cx="9144000" cy="6332730"/>
            <a:chOff x="-1" y="463132"/>
            <a:chExt cx="9144000" cy="6332730"/>
          </a:xfrm>
        </p:grpSpPr>
        <p:sp>
          <p:nvSpPr>
            <p:cNvPr id="120" name="Google Shape;120;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21" name="Google Shape;121;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2" name="Google Shape;122;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3" name="Google Shape;123;p16"/>
          <p:cNvGrpSpPr/>
          <p:nvPr/>
        </p:nvGrpSpPr>
        <p:grpSpPr>
          <a:xfrm>
            <a:off x="2066850" y="1477422"/>
            <a:ext cx="8058300" cy="807000"/>
            <a:chOff x="542923" y="1736761"/>
            <a:chExt cx="8058300" cy="807000"/>
          </a:xfrm>
        </p:grpSpPr>
        <p:sp>
          <p:nvSpPr>
            <p:cNvPr id="124" name="Google Shape;124;p16"/>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lt1"/>
                </a:buClr>
                <a:buSzPts val="2000"/>
              </a:pPr>
              <a:endParaRPr sz="2000">
                <a:solidFill>
                  <a:schemeClr val="lt1"/>
                </a:solidFill>
                <a:latin typeface="Calibri"/>
                <a:ea typeface="Calibri"/>
                <a:cs typeface="Calibri"/>
                <a:sym typeface="Calibri"/>
              </a:endParaRPr>
            </a:p>
          </p:txBody>
        </p:sp>
        <p:sp>
          <p:nvSpPr>
            <p:cNvPr id="125" name="Google Shape;125;p16"/>
            <p:cNvSpPr txBox="1"/>
            <p:nvPr/>
          </p:nvSpPr>
          <p:spPr>
            <a:xfrm>
              <a:off x="667594" y="180537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Using a dollar bill and the map from the lesson, determine the Federal Reserve District bank that printed the dollar bill.</a:t>
              </a:r>
              <a:endParaRPr dirty="0"/>
            </a:p>
          </p:txBody>
        </p:sp>
      </p:grpSp>
      <p:pic>
        <p:nvPicPr>
          <p:cNvPr id="11" name="Picture 10" descr="A map of the twelve regional Federal Reserve banks.">
            <a:extLst>
              <a:ext uri="{FF2B5EF4-FFF2-40B4-BE49-F238E27FC236}">
                <a16:creationId xmlns:a16="http://schemas.microsoft.com/office/drawing/2014/main" id="{2C43C1B0-98CB-4C0D-B1F7-41230D4FFC65}"/>
              </a:ext>
            </a:extLst>
          </p:cNvPr>
          <p:cNvPicPr>
            <a:picLocks noChangeAspect="1"/>
          </p:cNvPicPr>
          <p:nvPr/>
        </p:nvPicPr>
        <p:blipFill>
          <a:blip r:embed="rId3"/>
          <a:stretch>
            <a:fillRect/>
          </a:stretch>
        </p:blipFill>
        <p:spPr>
          <a:xfrm>
            <a:off x="2159774" y="2486346"/>
            <a:ext cx="7872451" cy="4184829"/>
          </a:xfrm>
          <a:prstGeom prst="rect">
            <a:avLst/>
          </a:prstGeom>
        </p:spPr>
      </p:pic>
    </p:spTree>
    <p:extLst>
      <p:ext uri="{BB962C8B-B14F-4D97-AF65-F5344CB8AC3E}">
        <p14:creationId xmlns:p14="http://schemas.microsoft.com/office/powerpoint/2010/main" val="2206050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Federal Reserve Responsibilities</a:t>
            </a:r>
            <a:endParaRPr/>
          </a:p>
        </p:txBody>
      </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3" name="Group 12">
            <a:extLst>
              <a:ext uri="{FF2B5EF4-FFF2-40B4-BE49-F238E27FC236}">
                <a16:creationId xmlns:a16="http://schemas.microsoft.com/office/drawing/2014/main" id="{D135BD93-E955-4D00-9972-C69F068E5514}"/>
              </a:ext>
            </a:extLst>
          </p:cNvPr>
          <p:cNvGrpSpPr/>
          <p:nvPr/>
        </p:nvGrpSpPr>
        <p:grpSpPr>
          <a:xfrm>
            <a:off x="2066921" y="1398927"/>
            <a:ext cx="8058154" cy="3478783"/>
            <a:chOff x="542923" y="1736761"/>
            <a:chExt cx="8058154" cy="3478783"/>
          </a:xfrm>
          <a:solidFill>
            <a:srgbClr val="627981"/>
          </a:solidFill>
        </p:grpSpPr>
        <p:sp>
          <p:nvSpPr>
            <p:cNvPr id="14" name="Rectangle 13">
              <a:extLst>
                <a:ext uri="{FF2B5EF4-FFF2-40B4-BE49-F238E27FC236}">
                  <a16:creationId xmlns:a16="http://schemas.microsoft.com/office/drawing/2014/main" id="{2E257A75-58A7-4B66-B7D3-5C812C195F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2E305478-27AF-4B88-8884-CD2BD4142FC2}"/>
                </a:ext>
              </a:extLst>
            </p:cNvPr>
            <p:cNvSpPr txBox="1"/>
            <p:nvPr/>
          </p:nvSpPr>
          <p:spPr>
            <a:xfrm>
              <a:off x="542923" y="1737669"/>
              <a:ext cx="8058154" cy="347787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The Federal Reserve, like most central banks, is designed to perform three important functions:</a:t>
              </a:r>
            </a:p>
            <a:p>
              <a:pPr algn="ctr"/>
              <a:endParaRPr lang="en-US" sz="2000" dirty="0">
                <a:solidFill>
                  <a:schemeClr val="bg1"/>
                </a:solidFill>
              </a:endParaRPr>
            </a:p>
            <a:p>
              <a:pPr marL="457200" indent="-457200">
                <a:buFont typeface="+mj-lt"/>
                <a:buAutoNum type="arabicPeriod"/>
              </a:pPr>
              <a:r>
                <a:rPr lang="en-US" sz="2000" dirty="0">
                  <a:solidFill>
                    <a:schemeClr val="bg1"/>
                  </a:solidFill>
                </a:rPr>
                <a:t>Conduct monetary policy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Promote stability of the financial system</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Provide banking services to commercial banks and other depository institutions and to the federal government</a:t>
              </a:r>
            </a:p>
            <a:p>
              <a:endParaRPr lang="en-US" sz="2000" dirty="0">
                <a:solidFill>
                  <a:schemeClr val="bg1"/>
                </a:solidFill>
              </a:endParaRPr>
            </a:p>
          </p:txBody>
        </p:sp>
      </p:grpSp>
      <p:grpSp>
        <p:nvGrpSpPr>
          <p:cNvPr id="16" name="Group 15">
            <a:extLst>
              <a:ext uri="{FF2B5EF4-FFF2-40B4-BE49-F238E27FC236}">
                <a16:creationId xmlns:a16="http://schemas.microsoft.com/office/drawing/2014/main" id="{7A192B35-F7B7-467B-BF4A-006DE117FE26}"/>
              </a:ext>
            </a:extLst>
          </p:cNvPr>
          <p:cNvGrpSpPr/>
          <p:nvPr/>
        </p:nvGrpSpPr>
        <p:grpSpPr>
          <a:xfrm>
            <a:off x="2066921" y="507075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B8F2A30-4736-4C69-BF98-143D6DBD71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23D95EF-071F-4F04-8217-B70DD69844A1}"/>
                </a:ext>
              </a:extLst>
            </p:cNvPr>
            <p:cNvSpPr txBox="1"/>
            <p:nvPr/>
          </p:nvSpPr>
          <p:spPr>
            <a:xfrm>
              <a:off x="542923" y="1800078"/>
              <a:ext cx="8058154" cy="707886"/>
            </a:xfrm>
            <a:prstGeom prst="rect">
              <a:avLst/>
            </a:prstGeom>
            <a:grpFill/>
          </p:spPr>
          <p:txBody>
            <a:bodyPr wrap="square" rtlCol="0">
              <a:spAutoFit/>
            </a:bodyPr>
            <a:lstStyle/>
            <a:p>
              <a:pPr algn="ctr"/>
              <a:r>
                <a:rPr lang="en-US" sz="2000" dirty="0">
                  <a:solidFill>
                    <a:schemeClr val="bg1"/>
                  </a:solidFill>
                </a:rPr>
                <a:t>The first two functions are so important that we will discuss them in their own lessons. The third function is discussed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338942" y="352590"/>
            <a:ext cx="9514113" cy="553998"/>
          </a:xfrm>
          <a:prstGeom prst="rect">
            <a:avLst/>
          </a:prstGeom>
          <a:noFill/>
        </p:spPr>
        <p:txBody>
          <a:bodyPr wrap="square" rtlCol="0">
            <a:spAutoFit/>
          </a:bodyPr>
          <a:lstStyle/>
          <a:p>
            <a:pPr algn="ctr"/>
            <a:r>
              <a:rPr lang="en-US" sz="3000" dirty="0">
                <a:latin typeface="Century Gothic" panose="020B0502020202020204" pitchFamily="34" charset="0"/>
              </a:rPr>
              <a:t>Federal Reserve Banking Services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65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provides many of the same services to banks that banks provide to customers.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commercial banks have an account at the Fed, where they deposit reserves.</a:t>
              </a:r>
            </a:p>
          </p:txBody>
        </p:sp>
      </p:grpSp>
      <p:grpSp>
        <p:nvGrpSpPr>
          <p:cNvPr id="16" name="Group 15">
            <a:extLst>
              <a:ext uri="{FF2B5EF4-FFF2-40B4-BE49-F238E27FC236}">
                <a16:creationId xmlns:a16="http://schemas.microsoft.com/office/drawing/2014/main" id="{54D17868-9CF5-4C24-B329-8B07E9E61EE9}"/>
              </a:ext>
            </a:extLst>
          </p:cNvPr>
          <p:cNvGrpSpPr/>
          <p:nvPr/>
        </p:nvGrpSpPr>
        <p:grpSpPr>
          <a:xfrm>
            <a:off x="2066922" y="336226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930710"/>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 is responsible for check processing. </a:t>
              </a:r>
            </a:p>
          </p:txBody>
        </p:sp>
      </p:grpSp>
      <p:grpSp>
        <p:nvGrpSpPr>
          <p:cNvPr id="19" name="Group 18">
            <a:extLst>
              <a:ext uri="{FF2B5EF4-FFF2-40B4-BE49-F238E27FC236}">
                <a16:creationId xmlns:a16="http://schemas.microsoft.com/office/drawing/2014/main" id="{475CE35B-C7AE-41DB-8D37-E4FA6E99A82D}"/>
              </a:ext>
            </a:extLst>
          </p:cNvPr>
          <p:cNvGrpSpPr/>
          <p:nvPr/>
        </p:nvGrpSpPr>
        <p:grpSpPr>
          <a:xfrm>
            <a:off x="2066922" y="424297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also ensures that enough currency and coins are circulating through the financial system to meet public demands.</a:t>
              </a:r>
            </a:p>
          </p:txBody>
        </p:sp>
      </p:grpSp>
      <p:grpSp>
        <p:nvGrpSpPr>
          <p:cNvPr id="22" name="Group 21">
            <a:extLst>
              <a:ext uri="{FF2B5EF4-FFF2-40B4-BE49-F238E27FC236}">
                <a16:creationId xmlns:a16="http://schemas.microsoft.com/office/drawing/2014/main" id="{892BC164-3856-442D-95CB-10909F541679}"/>
              </a:ext>
            </a:extLst>
          </p:cNvPr>
          <p:cNvGrpSpPr/>
          <p:nvPr/>
        </p:nvGrpSpPr>
        <p:grpSpPr>
          <a:xfrm>
            <a:off x="2066921" y="512369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3EFA8BC-730D-400D-96D4-996657DDB5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E840C19E-BF7B-42D1-BEB4-680EC8FBBFBE}"/>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Finally, the Fed is responsible for assuring that banks are in compliance with a wide variety of consumer protection laws.</a:t>
              </a:r>
            </a:p>
          </p:txBody>
        </p:sp>
      </p:grpSp>
    </p:spTree>
    <p:extLst>
      <p:ext uri="{BB962C8B-B14F-4D97-AF65-F5344CB8AC3E}">
        <p14:creationId xmlns:p14="http://schemas.microsoft.com/office/powerpoint/2010/main" val="239794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TotalTime>
  <Words>7741</Words>
  <Application>Microsoft Office PowerPoint</Application>
  <PresentationFormat>Widescreen</PresentationFormat>
  <Paragraphs>1345</Paragraphs>
  <Slides>61</Slides>
  <Notes>61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Wingdings</vt:lpstr>
      <vt:lpstr>Segoe UI</vt:lpstr>
      <vt:lpstr>Cambria Math</vt:lpstr>
      <vt:lpstr>Century Gothic</vt:lpstr>
      <vt:lpstr>Courier New</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Coleman</dc:creator>
  <cp:lastModifiedBy>Sarah Claus</cp:lastModifiedBy>
  <cp:revision>16</cp:revision>
  <dcterms:modified xsi:type="dcterms:W3CDTF">2022-01-17T21:45:07Z</dcterms:modified>
</cp:coreProperties>
</file>