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3"/>
  </p:notesMasterIdLst>
  <p:sldIdLst>
    <p:sldId id="256" r:id="rId2"/>
    <p:sldId id="379" r:id="rId3"/>
    <p:sldId id="381" r:id="rId4"/>
    <p:sldId id="382" r:id="rId5"/>
    <p:sldId id="383" r:id="rId6"/>
    <p:sldId id="259" r:id="rId7"/>
    <p:sldId id="385" r:id="rId8"/>
    <p:sldId id="260" r:id="rId9"/>
    <p:sldId id="384" r:id="rId10"/>
    <p:sldId id="262" r:id="rId11"/>
    <p:sldId id="263" r:id="rId12"/>
  </p:sldIdLst>
  <p:sldSz cx="12192000" cy="6858000"/>
  <p:notesSz cx="6858000" cy="9144000"/>
  <p:embeddedFontLst>
    <p:embeddedFont>
      <p:font typeface="Calibri" panose="020F0502020204030204" pitchFamily="34" charset="0"/>
      <p:regular r:id="rId14"/>
      <p:bold r:id="rId15"/>
      <p:italic r:id="rId16"/>
      <p:boldItalic r:id="rId17"/>
    </p:embeddedFont>
    <p:embeddedFont>
      <p:font typeface="Calibri Light" panose="020F0302020204030204" pitchFamily="34" charset="0"/>
      <p:regular r:id="rId18"/>
      <p:italic r:id="rId19"/>
    </p:embeddedFont>
    <p:embeddedFont>
      <p:font typeface="Century Gothic" panose="020B0502020202020204" pitchFamily="34" charset="0"/>
      <p:regular r:id="rId20"/>
      <p:bold r:id="rId21"/>
      <p:italic r:id="rId22"/>
      <p:boldItalic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 id="2" name="Caitlin Coleman" initials="CC" lastIdx="1" clrIdx="1">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89" autoAdjust="0"/>
  </p:normalViewPr>
  <p:slideViewPr>
    <p:cSldViewPr snapToGrid="0">
      <p:cViewPr varScale="1">
        <p:scale>
          <a:sx n="104" d="100"/>
          <a:sy n="104" d="100"/>
        </p:scale>
        <p:origin x="83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63" name="Google Shape;1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When the interlocking system of money, loans, and banks works well, economic transactions occur </a:t>
            </a:r>
            <a:r>
              <a:rPr lang="en-US" sz="1100" dirty="0">
                <a:solidFill>
                  <a:schemeClr val="bg1"/>
                </a:solidFill>
              </a:rPr>
              <a:t>smoothly</a:t>
            </a:r>
            <a:r>
              <a:rPr lang="en-US" dirty="0"/>
              <a:t> in goods and labor markets, and savers are connected with borrowers. If the money and banking system does not operate smoothly, the economy can either fall into recession or suffer prolonged inflation. The government of every country has public policies that support the system of money, loans, and banking; however, these policies do not always work perfectly.</a:t>
            </a:r>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a:p>
        </p:txBody>
      </p:sp>
    </p:spTree>
    <p:extLst>
      <p:ext uri="{BB962C8B-B14F-4D97-AF65-F5344CB8AC3E}">
        <p14:creationId xmlns:p14="http://schemas.microsoft.com/office/powerpoint/2010/main" val="329582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central bank is responsible for conducting monetary policy and ensuring that a nation's financial system operates smoothly. Some prominent central banks around the world include the European Central Bank, the Bank of Japan, and the Bank of England. In the United States, we call the central bank the Federal Reserve, often abbreviated as "the </a:t>
            </a:r>
            <a:r>
              <a:rPr lang="en-US" dirty="0" err="1"/>
              <a:t>Fed.“The</a:t>
            </a:r>
            <a:r>
              <a:rPr lang="en-US" dirty="0"/>
              <a:t> Federal Reserve was founded in 1913 under President Woodrow Wilson.</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a:p>
        </p:txBody>
      </p:sp>
    </p:spTree>
    <p:extLst>
      <p:ext uri="{BB962C8B-B14F-4D97-AF65-F5344CB8AC3E}">
        <p14:creationId xmlns:p14="http://schemas.microsoft.com/office/powerpoint/2010/main" val="329522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The Federal Reserve is semi-decentralized, mixing government appointees with representation from private-sector banks. It is run by a Board of Governors, consisting of seven members appointed by the president and confirmed by the Senate. Appointments are for fourteen-year terms, which are arranged so that one term expires January 31 of every even-numbered year. The purpose of the long and staggered terms is to insulate the Board of Governors as much as possible from political pressure so that governors can make policy decisions based only on their economic merits.</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4</a:t>
            </a:fld>
            <a:endParaRPr lang="en-US"/>
          </a:p>
        </p:txBody>
      </p:sp>
    </p:spTree>
    <p:extLst>
      <p:ext uri="{BB962C8B-B14F-4D97-AF65-F5344CB8AC3E}">
        <p14:creationId xmlns:p14="http://schemas.microsoft.com/office/powerpoint/2010/main" val="221191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One member of the Board of Governors is designated as the chair. The Fed chair is first among equals on the Board of Governors. While he or she has only one vote, the chair controls the agenda and is the Fed's public voice, so he or she has more power and influence than you might expect. </a:t>
            </a:r>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5</a:t>
            </a:fld>
            <a:endParaRPr lang="en-US"/>
          </a:p>
        </p:txBody>
      </p:sp>
    </p:spTree>
    <p:extLst>
      <p:ext uri="{BB962C8B-B14F-4D97-AF65-F5344CB8AC3E}">
        <p14:creationId xmlns:p14="http://schemas.microsoft.com/office/powerpoint/2010/main" val="2768233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6946b04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There are 12 regional banks that support the commercial banks and general economy in their districts.</a:t>
            </a:r>
          </a:p>
          <a:p>
            <a:pPr marL="0" lvl="0" indent="0" algn="l" rtl="0">
              <a:spcBef>
                <a:spcPts val="0"/>
              </a:spcBef>
              <a:spcAft>
                <a:spcPts val="0"/>
              </a:spcAft>
              <a:buNone/>
            </a:pPr>
            <a:endParaRPr dirty="0"/>
          </a:p>
        </p:txBody>
      </p:sp>
      <p:sp>
        <p:nvSpPr>
          <p:cNvPr id="117" name="Google Shape;117;ga6946b04a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a6946b04a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Using a dollar bill and the map from the lesson, determine the Federal Reserve District bank that printed the dollar bill.</a:t>
            </a:r>
          </a:p>
          <a:p>
            <a:pPr marL="0" lvl="0" indent="0" algn="l" rtl="0">
              <a:spcBef>
                <a:spcPts val="0"/>
              </a:spcBef>
              <a:spcAft>
                <a:spcPts val="0"/>
              </a:spcAft>
              <a:buNone/>
            </a:pPr>
            <a:endParaRPr dirty="0"/>
          </a:p>
        </p:txBody>
      </p:sp>
      <p:sp>
        <p:nvSpPr>
          <p:cNvPr id="117" name="Google Shape;117;ga6946b04a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271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6946b04ab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Federal Reserve, like most central banks, is designed to perform three important functions:</a:t>
            </a:r>
          </a:p>
          <a:p>
            <a:pPr marL="0" lvl="0" indent="0" algn="l" rtl="0">
              <a:spcBef>
                <a:spcPts val="0"/>
              </a:spcBef>
              <a:spcAft>
                <a:spcPts val="0"/>
              </a:spcAft>
              <a:buNone/>
            </a:pPr>
            <a:r>
              <a:rPr lang="en-US" dirty="0"/>
              <a:t>Conduct monetary policy</a:t>
            </a:r>
          </a:p>
          <a:p>
            <a:pPr marL="0" lvl="0" indent="0" algn="l" rtl="0">
              <a:spcBef>
                <a:spcPts val="0"/>
              </a:spcBef>
              <a:spcAft>
                <a:spcPts val="0"/>
              </a:spcAft>
              <a:buNone/>
            </a:pPr>
            <a:r>
              <a:rPr lang="en-US" dirty="0"/>
              <a:t>Promote stability of the financial system</a:t>
            </a:r>
          </a:p>
          <a:p>
            <a:pPr marL="0" lvl="0" indent="0" algn="l" rtl="0">
              <a:spcBef>
                <a:spcPts val="0"/>
              </a:spcBef>
              <a:spcAft>
                <a:spcPts val="0"/>
              </a:spcAft>
              <a:buNone/>
            </a:pPr>
            <a:r>
              <a:rPr lang="en-US" dirty="0"/>
              <a:t>Provide banking services to commercial banks and other depository institutions and to the federal government</a:t>
            </a:r>
          </a:p>
          <a:p>
            <a:pPr marL="0" lvl="0" indent="0" algn="l" rtl="0">
              <a:spcBef>
                <a:spcPts val="0"/>
              </a:spcBef>
              <a:spcAft>
                <a:spcPts val="0"/>
              </a:spcAft>
              <a:buNone/>
            </a:pPr>
            <a:r>
              <a:rPr lang="en-US" dirty="0"/>
              <a:t>The first two functions are so important that we will discuss them in their own lessons. The third function is discussed here.</a:t>
            </a:r>
          </a:p>
          <a:p>
            <a:pPr marL="0" lvl="0" indent="0" algn="l" rtl="0">
              <a:spcBef>
                <a:spcPts val="0"/>
              </a:spcBef>
              <a:spcAft>
                <a:spcPts val="0"/>
              </a:spcAft>
              <a:buNone/>
            </a:pPr>
            <a:endParaRPr dirty="0"/>
          </a:p>
        </p:txBody>
      </p:sp>
      <p:sp>
        <p:nvSpPr>
          <p:cNvPr id="134" name="Google Shape;134;ga6946b04ab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The Federal Reserve provides many of the same services to banks that banks provide to customers. All commercial banks have an account at the Fed, where they deposit reserves. The Fed is responsible for check processing. The Federal Reserve also ensures that enough currency and coins are circulating through the financial system to meet public demands. Finally, the Fed is responsible for assuring that banks are in compliance with a wide variety of consumer protection laws.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9</a:t>
            </a:fld>
            <a:endParaRPr lang="en-US"/>
          </a:p>
        </p:txBody>
      </p:sp>
    </p:spTree>
    <p:extLst>
      <p:ext uri="{BB962C8B-B14F-4D97-AF65-F5344CB8AC3E}">
        <p14:creationId xmlns:p14="http://schemas.microsoft.com/office/powerpoint/2010/main" val="1853558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6B620-5F60-4418-AF3D-1A351E4265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F18510-BE96-43E2-A0F3-EE01DC177C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B1D1E0-E557-4193-B51E-84509240DE2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C3FE6A8-9DBF-452B-9B75-640A157A73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FC915F-BB98-4241-9F46-2A06DE205B4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75010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DC7F4-0882-4EF8-A099-DB5E1BACBE1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BDC5F4-5EE3-44F2-B730-FAFC2D4F09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B77ED4-5AB0-42FB-9DD5-98591E5DC24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6835CE4-C668-49FC-986F-D960B043D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42919-30DC-44C3-8F17-02939F65863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06909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76E19-1436-4543-9BAF-F380AC24E90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FEB3DBF-B87B-4E6A-A4DE-F9E5471E6A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E109D5-B952-41EF-B928-3D4A659ED37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57EAB33-7984-499C-8419-B5FE23067B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82BA82-7DF1-4C3A-BA44-39AFC17B445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738557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4651C-C005-4495-96B4-C2CBB55F4B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8913D2-492F-45FB-9EBE-D1BCA4734D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947B4-6F92-4836-8120-A6F152867B2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1E98005-A492-4711-9825-A1D7666CD3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BE0291-FF59-4B2A-996B-F688D5891A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73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B58B-67AA-4A11-8B19-53529FC2C4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915E91-6398-47AA-8A2E-7D8A3A6B3F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5057BC-8C6A-48CB-AFF6-E5AEB4D90A4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E9D0F27-CE3B-432B-8A09-B75289544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8D0F48-552F-4C0D-9594-870A536B9B0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87901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24FB1-1419-4F97-93A0-396E9A3A97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8DCB2A-ACA8-40B8-AE24-A9BFC96ACA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C29D20-9988-4DD4-B3A1-D9808C4B88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2050DE2-9E52-4C8F-B5D4-005F9CD03611}"/>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CFEDE491-3364-4C1C-9688-771EA0C6D5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69EFA0-8F8F-4AC6-90A1-A588128ED55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68062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90CF9-D8FE-46D9-B2FE-1ED7C7A3590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78A4F2-C7A0-4454-B3A2-894D7590DB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416C1F-DBFC-45CB-AC67-D127532D7D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651B87-BDD5-4428-9642-CD3EF5937A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F50C91-231A-421A-8269-ABE0DD32FC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94F110B-E134-4CC8-BCDF-AA59ED025B16}"/>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6338F9F9-CF48-4918-9C35-3AD8AF7A9F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2AE5EE-59F6-433B-A212-B4BE23C2E31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39816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B9854-54F8-4EE6-82D4-EBA23EE798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6C1F3D6-B305-4911-B977-89890956DCB1}"/>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EEDC405-F864-4809-8ABC-212EABDC07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2A791B-0C2E-4039-B2E3-4A553919BC5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90882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351BC7-0F18-4F96-BEF8-D5ACBD96F4B0}"/>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11B02F3-BFB4-40AE-BF49-AD0FA2E937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56BD92A-487F-4A8E-ACF1-2C8B252475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45598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0B656-4725-4112-A218-06B1C8C86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ADE5FEC-6B9A-4369-BE50-B6A9FFF1A9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3B96D2-DB53-4FA4-B777-9C33A12AE0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8B5E03-F554-4CC1-AB7F-AA982F53EFA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1A69246-C3D4-4746-AA2B-83C3523D7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4DC081-89B7-467A-95FC-9F4555A018B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99237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23F8-FDA9-407A-97E3-90048F37E4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62BF0CA-335D-4AA2-B131-A7FE9015FE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EA7474-0C5B-452E-8C47-61A6069E6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46ADDF-B37C-46E8-AF56-9BA778B358BF}"/>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FE81BB3-0B63-45F6-BF0D-E0E2BCC689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FD2560-57F1-4ADA-9D13-BC8BE315E88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5180011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0D1145-9C82-4C12-9B5C-F2DAF05EBB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5A86E1D-E02F-4A4A-BDB7-3D0E20F3BD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F6AD1-DB6A-4070-95F1-76E672A3CE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EBC155F1-144C-4CB3-BD2C-0D9B69E236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095971B-1DA0-4C73-A103-D28EA1B6FB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9842523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002750" y="2327350"/>
            <a:ext cx="101865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dirty="0">
                <a:solidFill>
                  <a:schemeClr val="dk1"/>
                </a:solidFill>
                <a:latin typeface="Century Gothic"/>
                <a:ea typeface="Century Gothic"/>
                <a:cs typeface="Century Gothic"/>
                <a:sym typeface="Century Gothic"/>
              </a:rPr>
              <a:t>The Federal Reserve Banking System and Central Banks</a:t>
            </a: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dirty="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7" name="TextBox 6">
            <a:extLst>
              <a:ext uri="{FF2B5EF4-FFF2-40B4-BE49-F238E27FC236}">
                <a16:creationId xmlns:a16="http://schemas.microsoft.com/office/drawing/2014/main" id="{1C33268C-EC4B-4497-9995-C40996C0A458}"/>
              </a:ext>
            </a:extLst>
          </p:cNvPr>
          <p:cNvSpPr txBox="1"/>
          <p:nvPr/>
        </p:nvSpPr>
        <p:spPr>
          <a:xfrm>
            <a:off x="6775765" y="4066333"/>
            <a:ext cx="2349746" cy="369332"/>
          </a:xfrm>
          <a:prstGeom prst="rect">
            <a:avLst/>
          </a:prstGeom>
          <a:noFill/>
        </p:spPr>
        <p:txBody>
          <a:bodyPr wrap="none" rtlCol="0">
            <a:spAutoFit/>
          </a:bodyPr>
          <a:lstStyle/>
          <a:p>
            <a:r>
              <a:rPr lang="en-US" i="1" dirty="0"/>
              <a:t>Principles of Economics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grpSp>
        <p:nvGrpSpPr>
          <p:cNvPr id="165" name="Google Shape;165;p19"/>
          <p:cNvGrpSpPr/>
          <p:nvPr/>
        </p:nvGrpSpPr>
        <p:grpSpPr>
          <a:xfrm>
            <a:off x="1524001" y="288568"/>
            <a:ext cx="9144001" cy="6332628"/>
            <a:chOff x="-1" y="463132"/>
            <a:chExt cx="9144001" cy="6332628"/>
          </a:xfrm>
        </p:grpSpPr>
        <p:sp>
          <p:nvSpPr>
            <p:cNvPr id="166" name="Google Shape;166;p19"/>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67" name="Google Shape;167;p19"/>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68" name="Google Shape;168;p19"/>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169" name="Google Shape;169;p19"/>
          <p:cNvSpPr txBox="1"/>
          <p:nvPr/>
        </p:nvSpPr>
        <p:spPr>
          <a:xfrm>
            <a:off x="1459469" y="1341780"/>
            <a:ext cx="9273000" cy="47091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170" name="Google Shape;170;p19"/>
          <p:cNvSpPr txBox="1"/>
          <p:nvPr/>
        </p:nvSpPr>
        <p:spPr>
          <a:xfrm>
            <a:off x="1727400" y="1466850"/>
            <a:ext cx="8737200" cy="4410000"/>
          </a:xfrm>
          <a:prstGeom prst="rect">
            <a:avLst/>
          </a:prstGeom>
          <a:solidFill>
            <a:srgbClr val="627981"/>
          </a:solidFill>
          <a:ln>
            <a:noFill/>
          </a:ln>
        </p:spPr>
        <p:txBody>
          <a:bodyPr spcFirstLastPara="1" wrap="square" lIns="91425" tIns="45700" rIns="91425" bIns="45700" anchor="ctr" anchorCtr="0">
            <a:noAutofit/>
          </a:bodyPr>
          <a:lstStyle/>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The central bank is responsible for conducting monetary policy and ensuring that a nation's financial system operates smoothly.</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In the United States, we call the central bank the Federal Reserve, often abbreviated as "the Fed.“</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The Federal Reserve Board of Governors consists of seven members, each serving a fourteen-year nonrenewable term. </a:t>
            </a:r>
          </a:p>
          <a:p>
            <a:pPr marL="457200" marR="0" lvl="0" indent="-368300" algn="l" rtl="0">
              <a:spcBef>
                <a:spcPts val="0"/>
              </a:spcBef>
              <a:spcAft>
                <a:spcPts val="0"/>
              </a:spcAft>
              <a:buClr>
                <a:schemeClr val="lt1"/>
              </a:buClr>
              <a:buSzPts val="2200"/>
              <a:buFont typeface="Arial" panose="020B0604020202020204" pitchFamily="34" charset="0"/>
              <a:buChar char="•"/>
            </a:pPr>
            <a:endParaRPr lang="en-US" sz="2000" dirty="0">
              <a:solidFill>
                <a:schemeClr val="lt1"/>
              </a:solidFill>
              <a:latin typeface="Calibri"/>
              <a:ea typeface="Calibri"/>
              <a:cs typeface="Calibri"/>
              <a:sym typeface="Calibri"/>
            </a:endParaRPr>
          </a:p>
          <a:p>
            <a:pPr marL="457200" marR="0" lvl="0" indent="-368300" algn="l" rtl="0">
              <a:spcBef>
                <a:spcPts val="0"/>
              </a:spcBef>
              <a:spcAft>
                <a:spcPts val="0"/>
              </a:spcAft>
              <a:buClr>
                <a:schemeClr val="lt1"/>
              </a:buClr>
              <a:buSzPts val="2200"/>
              <a:buFont typeface="Arial" panose="020B0604020202020204" pitchFamily="34" charset="0"/>
              <a:buChar char="•"/>
            </a:pPr>
            <a:r>
              <a:rPr lang="en-US" sz="2000" dirty="0">
                <a:solidFill>
                  <a:schemeClr val="lt1"/>
                </a:solidFill>
                <a:latin typeface="Calibri"/>
                <a:ea typeface="Calibri"/>
                <a:cs typeface="Calibri"/>
                <a:sym typeface="Calibri"/>
              </a:rPr>
              <a:t>The Federal Reserve, like most central banks, is designed to perform three important functions: conduct monetary policy, promote stability of the financial system, and provide banking services to commercial banks and other depository institutions and to the federal government.</a:t>
            </a:r>
            <a:endParaRPr sz="2000" dirty="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74"/>
        <p:cNvGrpSpPr/>
        <p:nvPr/>
      </p:nvGrpSpPr>
      <p:grpSpPr>
        <a:xfrm>
          <a:off x="0" y="0"/>
          <a:ext cx="0" cy="0"/>
          <a:chOff x="0" y="0"/>
          <a:chExt cx="0" cy="0"/>
        </a:xfrm>
      </p:grpSpPr>
      <p:cxnSp>
        <p:nvCxnSpPr>
          <p:cNvPr id="175" name="Google Shape;175;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76" name="Google Shape;176;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77" name="Google Shape;177;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78" name="Google Shape;178;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79" name="Google Shape;179;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80" name="Google Shape;180;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Introduction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1049229"/>
            <a:chOff x="542923" y="1736761"/>
            <a:chExt cx="8058154" cy="1049229"/>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the interlocking system of money, loans, and banks works well, economic transactions occur smoothly in goods and labor markets, and savers are connected with borrowers.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731526"/>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If the money and banking system does not operate smoothly, the economy can either fall into recession or suffer prolonged inflation.</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639846"/>
            <a:ext cx="8058154" cy="1046322"/>
            <a:chOff x="542923" y="1736761"/>
            <a:chExt cx="8058154" cy="1046322"/>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3"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government of every country has public policies that support the system of money, loans, and banking; however, these policies do not always work perfectly.</a:t>
              </a:r>
            </a:p>
          </p:txBody>
        </p:sp>
      </p:grpSp>
    </p:spTree>
    <p:extLst>
      <p:ext uri="{BB962C8B-B14F-4D97-AF65-F5344CB8AC3E}">
        <p14:creationId xmlns:p14="http://schemas.microsoft.com/office/powerpoint/2010/main" val="1051438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Federal Reserve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70327"/>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central bank </a:t>
              </a:r>
              <a:r>
                <a:rPr lang="en-US" sz="2000" dirty="0">
                  <a:solidFill>
                    <a:schemeClr val="bg1"/>
                  </a:solidFill>
                </a:rPr>
                <a:t>is responsible for conducting monetary policy and ensuring that a nation's financial system operates smoothly.</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prominent central banks around the world include the European Central Bank, the Bank of Japan, and the Bank of England.</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United States, we call the central bank the Federal Reserve, often abbreviated as "the Fed."</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242978"/>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was founded in 1913 under President Woodrow Wilson.</a:t>
              </a:r>
            </a:p>
          </p:txBody>
        </p:sp>
      </p:grpSp>
    </p:spTree>
    <p:extLst>
      <p:ext uri="{BB962C8B-B14F-4D97-AF65-F5344CB8AC3E}">
        <p14:creationId xmlns:p14="http://schemas.microsoft.com/office/powerpoint/2010/main" val="87403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38942" y="352590"/>
            <a:ext cx="9514113" cy="553998"/>
          </a:xfrm>
          <a:prstGeom prst="rect">
            <a:avLst/>
          </a:prstGeom>
          <a:noFill/>
        </p:spPr>
        <p:txBody>
          <a:bodyPr wrap="square" rtlCol="0">
            <a:spAutoFit/>
          </a:bodyPr>
          <a:lstStyle/>
          <a:p>
            <a:pPr algn="ctr"/>
            <a:r>
              <a:rPr lang="en-US" sz="3000" dirty="0">
                <a:latin typeface="Century Gothic" panose="020B0502020202020204" pitchFamily="34" charset="0"/>
              </a:rPr>
              <a:t>Structure and Organization of the Federal Reserve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656"/>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is semi-decentralized, mixing government appointees with representation from private-sector banks.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 is run by a Board of Governors, consisting of seven members appointed by the president and confirmed by the Senate.</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Appointments are for fourteen-year terms, which are arranged so that one term expires January 31 of every even-numbered year.</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242978"/>
            <a:ext cx="8058154" cy="1046322"/>
            <a:chOff x="542923" y="1736761"/>
            <a:chExt cx="8058154" cy="1046322"/>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purpose of the long and staggered terms is to insulate the Board of Governors as much as possible from political pressure so that governors can make policy decisions based only on their economic merits.</a:t>
              </a:r>
            </a:p>
          </p:txBody>
        </p:sp>
      </p:grpSp>
    </p:spTree>
    <p:extLst>
      <p:ext uri="{BB962C8B-B14F-4D97-AF65-F5344CB8AC3E}">
        <p14:creationId xmlns:p14="http://schemas.microsoft.com/office/powerpoint/2010/main" val="3642730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38942" y="352590"/>
            <a:ext cx="9514113" cy="553998"/>
          </a:xfrm>
          <a:prstGeom prst="rect">
            <a:avLst/>
          </a:prstGeom>
          <a:noFill/>
        </p:spPr>
        <p:txBody>
          <a:bodyPr wrap="square" rtlCol="0">
            <a:spAutoFit/>
          </a:bodyPr>
          <a:lstStyle/>
          <a:p>
            <a:pPr algn="ctr"/>
            <a:r>
              <a:rPr lang="en-US" sz="3000" dirty="0">
                <a:latin typeface="Century Gothic" panose="020B0502020202020204" pitchFamily="34" charset="0"/>
              </a:rPr>
              <a:t>The Chair</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1" y="1398927"/>
            <a:ext cx="8058154" cy="1324347"/>
            <a:chOff x="542923" y="1736761"/>
            <a:chExt cx="8058154" cy="1324347"/>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37669"/>
              <a:ext cx="8058154" cy="1323439"/>
            </a:xfrm>
            <a:prstGeom prst="rect">
              <a:avLst/>
            </a:prstGeom>
            <a:grpFill/>
          </p:spPr>
          <p:txBody>
            <a:bodyPr wrap="square" rtlCol="0">
              <a:spAutoFit/>
            </a:bodyPr>
            <a:lstStyle/>
            <a:p>
              <a:pPr algn="ctr"/>
              <a:r>
                <a:rPr lang="en-US" sz="2000" dirty="0">
                  <a:solidFill>
                    <a:schemeClr val="bg1"/>
                  </a:solidFill>
                </a:rPr>
                <a:t>One member of the Board of Governors is designated as the chair. The Fed chair is first among equals on the Board of Governors. While he or she has only one vote, the chair controls the agenda and is the Fed's public voice, so he or she has more power and influence than you might expect. </a:t>
              </a:r>
            </a:p>
          </p:txBody>
        </p:sp>
      </p:grpSp>
      <p:graphicFrame>
        <p:nvGraphicFramePr>
          <p:cNvPr id="9" name="Table 5">
            <a:extLst>
              <a:ext uri="{FF2B5EF4-FFF2-40B4-BE49-F238E27FC236}">
                <a16:creationId xmlns:a16="http://schemas.microsoft.com/office/drawing/2014/main" id="{281AF4E7-6DB3-49E1-AAF4-DED2D6E55E18}"/>
              </a:ext>
            </a:extLst>
          </p:cNvPr>
          <p:cNvGraphicFramePr>
            <a:graphicFrameLocks noGrp="1"/>
          </p:cNvGraphicFramePr>
          <p:nvPr>
            <p:extLst>
              <p:ext uri="{D42A27DB-BD31-4B8C-83A1-F6EECF244321}">
                <p14:modId xmlns:p14="http://schemas.microsoft.com/office/powerpoint/2010/main" val="735791003"/>
              </p:ext>
            </p:extLst>
          </p:nvPr>
        </p:nvGraphicFramePr>
        <p:xfrm>
          <a:off x="2247183" y="3812463"/>
          <a:ext cx="7697630" cy="1854200"/>
        </p:xfrm>
        <a:graphic>
          <a:graphicData uri="http://schemas.openxmlformats.org/drawingml/2006/table">
            <a:tbl>
              <a:tblPr firstRow="1" bandRow="1">
                <a:tableStyleId>{5C22544A-7EE6-4342-B048-85BDC9FD1C3A}</a:tableStyleId>
              </a:tblPr>
              <a:tblGrid>
                <a:gridCol w="3848815">
                  <a:extLst>
                    <a:ext uri="{9D8B030D-6E8A-4147-A177-3AD203B41FA5}">
                      <a16:colId xmlns:a16="http://schemas.microsoft.com/office/drawing/2014/main" val="514903952"/>
                    </a:ext>
                  </a:extLst>
                </a:gridCol>
                <a:gridCol w="3848815">
                  <a:extLst>
                    <a:ext uri="{9D8B030D-6E8A-4147-A177-3AD203B41FA5}">
                      <a16:colId xmlns:a16="http://schemas.microsoft.com/office/drawing/2014/main" val="1997574172"/>
                    </a:ext>
                  </a:extLst>
                </a:gridCol>
              </a:tblGrid>
              <a:tr h="370840">
                <a:tc>
                  <a:txBody>
                    <a:bodyPr/>
                    <a:lstStyle/>
                    <a:p>
                      <a:pPr algn="ctr"/>
                      <a:r>
                        <a:rPr lang="en-US" dirty="0">
                          <a:solidFill>
                            <a:schemeClr val="tx1"/>
                          </a:solidFill>
                        </a:rPr>
                        <a:t>Appointing President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Federal Reserve Chair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0436960"/>
                  </a:ext>
                </a:extLst>
              </a:tr>
              <a:tr h="370840">
                <a:tc>
                  <a:txBody>
                    <a:bodyPr/>
                    <a:lstStyle/>
                    <a:p>
                      <a:pPr algn="ctr"/>
                      <a:r>
                        <a:rPr lang="en-US" dirty="0">
                          <a:solidFill>
                            <a:schemeClr val="tx1"/>
                          </a:solidFill>
                        </a:rPr>
                        <a:t>President Trump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Jerome “Jay” Powell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6340777"/>
                  </a:ext>
                </a:extLst>
              </a:tr>
              <a:tr h="370840">
                <a:tc>
                  <a:txBody>
                    <a:bodyPr/>
                    <a:lstStyle/>
                    <a:p>
                      <a:pPr algn="ctr"/>
                      <a:r>
                        <a:rPr lang="en-US" dirty="0">
                          <a:solidFill>
                            <a:schemeClr val="tx1"/>
                          </a:solidFill>
                        </a:rPr>
                        <a:t>President Obama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Janet Yellen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1992862"/>
                  </a:ext>
                </a:extLst>
              </a:tr>
              <a:tr h="370840">
                <a:tc>
                  <a:txBody>
                    <a:bodyPr/>
                    <a:lstStyle/>
                    <a:p>
                      <a:pPr algn="ctr"/>
                      <a:r>
                        <a:rPr lang="en-US" dirty="0">
                          <a:solidFill>
                            <a:schemeClr val="tx1"/>
                          </a:solidFill>
                        </a:rPr>
                        <a:t>President W. Bush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Ben Bernanke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6723173"/>
                  </a:ext>
                </a:extLst>
              </a:tr>
              <a:tr h="370840">
                <a:tc>
                  <a:txBody>
                    <a:bodyPr/>
                    <a:lstStyle/>
                    <a:p>
                      <a:pPr algn="ctr"/>
                      <a:r>
                        <a:rPr lang="en-US" dirty="0">
                          <a:solidFill>
                            <a:schemeClr val="tx1"/>
                          </a:solidFill>
                        </a:rPr>
                        <a:t>President Reagan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Alan Greenspan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81940845"/>
                  </a:ext>
                </a:extLst>
              </a:tr>
            </a:tbl>
          </a:graphicData>
        </a:graphic>
      </p:graphicFrame>
      <p:sp>
        <p:nvSpPr>
          <p:cNvPr id="4" name="TextBox 3">
            <a:extLst>
              <a:ext uri="{FF2B5EF4-FFF2-40B4-BE49-F238E27FC236}">
                <a16:creationId xmlns:a16="http://schemas.microsoft.com/office/drawing/2014/main" id="{19EF7407-5DCE-4157-9121-5C128AFAC7C2}"/>
              </a:ext>
            </a:extLst>
          </p:cNvPr>
          <p:cNvSpPr txBox="1"/>
          <p:nvPr/>
        </p:nvSpPr>
        <p:spPr>
          <a:xfrm>
            <a:off x="3378769" y="3244334"/>
            <a:ext cx="5434458" cy="369332"/>
          </a:xfrm>
          <a:prstGeom prst="rect">
            <a:avLst/>
          </a:prstGeom>
          <a:noFill/>
        </p:spPr>
        <p:txBody>
          <a:bodyPr wrap="square" rtlCol="0">
            <a:spAutoFit/>
          </a:bodyPr>
          <a:lstStyle/>
          <a:p>
            <a:r>
              <a:rPr lang="en-US" dirty="0"/>
              <a:t>Table 1: Fed Chairs and the Appointing U.S. President</a:t>
            </a:r>
          </a:p>
        </p:txBody>
      </p:sp>
    </p:spTree>
    <p:extLst>
      <p:ext uri="{BB962C8B-B14F-4D97-AF65-F5344CB8AC3E}">
        <p14:creationId xmlns:p14="http://schemas.microsoft.com/office/powerpoint/2010/main" val="1637488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16"/>
          <p:cNvGrpSpPr/>
          <p:nvPr/>
        </p:nvGrpSpPr>
        <p:grpSpPr>
          <a:xfrm>
            <a:off x="1524001" y="338445"/>
            <a:ext cx="9144000" cy="6332730"/>
            <a:chOff x="-1" y="463132"/>
            <a:chExt cx="9144000" cy="6332730"/>
          </a:xfrm>
        </p:grpSpPr>
        <p:sp>
          <p:nvSpPr>
            <p:cNvPr id="120" name="Google Shape;120;p16"/>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Federal Reserve Banks</a:t>
              </a:r>
              <a:endParaRPr/>
            </a:p>
          </p:txBody>
        </p:sp>
        <p:sp>
          <p:nvSpPr>
            <p:cNvPr id="121" name="Google Shape;121;p16"/>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22" name="Google Shape;122;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3" name="Google Shape;123;p16"/>
          <p:cNvGrpSpPr/>
          <p:nvPr/>
        </p:nvGrpSpPr>
        <p:grpSpPr>
          <a:xfrm>
            <a:off x="2066850" y="1477422"/>
            <a:ext cx="8058300" cy="807000"/>
            <a:chOff x="542923" y="1736761"/>
            <a:chExt cx="8058300" cy="807000"/>
          </a:xfrm>
        </p:grpSpPr>
        <p:sp>
          <p:nvSpPr>
            <p:cNvPr id="124" name="Google Shape;124;p16"/>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101600" marR="0" lvl="0" algn="ctr" rtl="0">
                <a:spcBef>
                  <a:spcPts val="0"/>
                </a:spcBef>
                <a:spcAft>
                  <a:spcPts val="0"/>
                </a:spcAft>
                <a:buClr>
                  <a:schemeClr val="lt1"/>
                </a:buClr>
                <a:buSzPts val="2000"/>
              </a:pPr>
              <a:endParaRPr sz="2000">
                <a:solidFill>
                  <a:schemeClr val="lt1"/>
                </a:solidFill>
                <a:latin typeface="Calibri"/>
                <a:ea typeface="Calibri"/>
                <a:cs typeface="Calibri"/>
                <a:sym typeface="Calibri"/>
              </a:endParaRPr>
            </a:p>
          </p:txBody>
        </p:sp>
        <p:sp>
          <p:nvSpPr>
            <p:cNvPr id="125" name="Google Shape;125;p16"/>
            <p:cNvSpPr txBox="1"/>
            <p:nvPr/>
          </p:nvSpPr>
          <p:spPr>
            <a:xfrm>
              <a:off x="604470" y="1774138"/>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There are 12 regional banks that support the commercial banks and general economy in their districts.</a:t>
              </a:r>
              <a:endParaRPr dirty="0"/>
            </a:p>
          </p:txBody>
        </p:sp>
      </p:grpSp>
      <p:pic>
        <p:nvPicPr>
          <p:cNvPr id="4" name="Picture 3" descr="A map of the twelve regional Federal Reserve banks.">
            <a:extLst>
              <a:ext uri="{FF2B5EF4-FFF2-40B4-BE49-F238E27FC236}">
                <a16:creationId xmlns:a16="http://schemas.microsoft.com/office/drawing/2014/main" id="{F4DFAC9F-8305-4DE7-BEDD-D22B116B2F46}"/>
              </a:ext>
            </a:extLst>
          </p:cNvPr>
          <p:cNvPicPr>
            <a:picLocks noChangeAspect="1"/>
          </p:cNvPicPr>
          <p:nvPr/>
        </p:nvPicPr>
        <p:blipFill>
          <a:blip r:embed="rId3"/>
          <a:stretch>
            <a:fillRect/>
          </a:stretch>
        </p:blipFill>
        <p:spPr>
          <a:xfrm>
            <a:off x="2159774" y="2486346"/>
            <a:ext cx="7872451" cy="418482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grpSp>
        <p:nvGrpSpPr>
          <p:cNvPr id="119" name="Google Shape;119;p16"/>
          <p:cNvGrpSpPr/>
          <p:nvPr/>
        </p:nvGrpSpPr>
        <p:grpSpPr>
          <a:xfrm>
            <a:off x="1524001" y="338445"/>
            <a:ext cx="9144000" cy="6332730"/>
            <a:chOff x="-1" y="463132"/>
            <a:chExt cx="9144000" cy="6332730"/>
          </a:xfrm>
        </p:grpSpPr>
        <p:sp>
          <p:nvSpPr>
            <p:cNvPr id="120" name="Google Shape;120;p16"/>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On Your Own</a:t>
              </a:r>
              <a:endParaRPr dirty="0"/>
            </a:p>
          </p:txBody>
        </p:sp>
        <p:sp>
          <p:nvSpPr>
            <p:cNvPr id="121" name="Google Shape;121;p16"/>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22" name="Google Shape;122;p16"/>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3" name="Google Shape;123;p16"/>
          <p:cNvGrpSpPr/>
          <p:nvPr/>
        </p:nvGrpSpPr>
        <p:grpSpPr>
          <a:xfrm>
            <a:off x="2066850" y="1477422"/>
            <a:ext cx="8058300" cy="807000"/>
            <a:chOff x="542923" y="1736761"/>
            <a:chExt cx="8058300" cy="807000"/>
          </a:xfrm>
        </p:grpSpPr>
        <p:sp>
          <p:nvSpPr>
            <p:cNvPr id="124" name="Google Shape;124;p16"/>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101600" marR="0" lvl="0" algn="ctr" rtl="0">
                <a:spcBef>
                  <a:spcPts val="0"/>
                </a:spcBef>
                <a:spcAft>
                  <a:spcPts val="0"/>
                </a:spcAft>
                <a:buClr>
                  <a:schemeClr val="lt1"/>
                </a:buClr>
                <a:buSzPts val="2000"/>
              </a:pPr>
              <a:endParaRPr sz="2000">
                <a:solidFill>
                  <a:schemeClr val="lt1"/>
                </a:solidFill>
                <a:latin typeface="Calibri"/>
                <a:ea typeface="Calibri"/>
                <a:cs typeface="Calibri"/>
                <a:sym typeface="Calibri"/>
              </a:endParaRPr>
            </a:p>
          </p:txBody>
        </p:sp>
        <p:sp>
          <p:nvSpPr>
            <p:cNvPr id="125" name="Google Shape;125;p16"/>
            <p:cNvSpPr txBox="1"/>
            <p:nvPr/>
          </p:nvSpPr>
          <p:spPr>
            <a:xfrm>
              <a:off x="667594" y="1805377"/>
              <a:ext cx="7807500" cy="400200"/>
            </a:xfrm>
            <a:prstGeom prst="rect">
              <a:avLst/>
            </a:prstGeom>
            <a:solidFill>
              <a:srgbClr val="627981"/>
            </a:solidFill>
            <a:ln>
              <a:noFill/>
            </a:ln>
          </p:spPr>
          <p:txBody>
            <a:bodyPr spcFirstLastPara="1" wrap="square" lIns="91425" tIns="45700" rIns="91425" bIns="45700" anchor="t" anchorCtr="0">
              <a:noAutofit/>
            </a:bodyPr>
            <a:lstStyle/>
            <a:p>
              <a:pPr marL="101600" marR="0" lvl="0" algn="ctr" rtl="0">
                <a:spcBef>
                  <a:spcPts val="0"/>
                </a:spcBef>
                <a:spcAft>
                  <a:spcPts val="0"/>
                </a:spcAft>
                <a:buClr>
                  <a:schemeClr val="lt1"/>
                </a:buClr>
                <a:buSzPts val="2000"/>
              </a:pPr>
              <a:r>
                <a:rPr lang="en-US" sz="2000" dirty="0">
                  <a:solidFill>
                    <a:schemeClr val="lt1"/>
                  </a:solidFill>
                  <a:latin typeface="Calibri"/>
                  <a:ea typeface="Calibri"/>
                  <a:cs typeface="Calibri"/>
                  <a:sym typeface="Calibri"/>
                </a:rPr>
                <a:t>Using a dollar bill and the map from the lesson, determine the Federal Reserve District bank that printed the dollar bill.</a:t>
              </a:r>
              <a:endParaRPr dirty="0"/>
            </a:p>
          </p:txBody>
        </p:sp>
      </p:grpSp>
      <p:pic>
        <p:nvPicPr>
          <p:cNvPr id="11" name="Picture 10" descr="A map of the twelve regional Federal Reserve banks.">
            <a:extLst>
              <a:ext uri="{FF2B5EF4-FFF2-40B4-BE49-F238E27FC236}">
                <a16:creationId xmlns:a16="http://schemas.microsoft.com/office/drawing/2014/main" id="{2C43C1B0-98CB-4C0D-B1F7-41230D4FFC65}"/>
              </a:ext>
            </a:extLst>
          </p:cNvPr>
          <p:cNvPicPr>
            <a:picLocks noChangeAspect="1"/>
          </p:cNvPicPr>
          <p:nvPr/>
        </p:nvPicPr>
        <p:blipFill>
          <a:blip r:embed="rId3"/>
          <a:stretch>
            <a:fillRect/>
          </a:stretch>
        </p:blipFill>
        <p:spPr>
          <a:xfrm>
            <a:off x="2159774" y="2486346"/>
            <a:ext cx="7872451" cy="4184829"/>
          </a:xfrm>
          <a:prstGeom prst="rect">
            <a:avLst/>
          </a:prstGeom>
        </p:spPr>
      </p:pic>
    </p:spTree>
    <p:extLst>
      <p:ext uri="{BB962C8B-B14F-4D97-AF65-F5344CB8AC3E}">
        <p14:creationId xmlns:p14="http://schemas.microsoft.com/office/powerpoint/2010/main" val="2206050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7" name="Google Shape;137;p17"/>
          <p:cNvSpPr txBox="1"/>
          <p:nvPr/>
        </p:nvSpPr>
        <p:spPr>
          <a:xfrm>
            <a:off x="1524001" y="338445"/>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Federal Reserve Responsibilities</a:t>
            </a:r>
            <a:endParaRPr/>
          </a:p>
        </p:txBody>
      </p:sp>
      <p:cxnSp>
        <p:nvCxnSpPr>
          <p:cNvPr id="139" name="Google Shape;139;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3" name="Group 12">
            <a:extLst>
              <a:ext uri="{FF2B5EF4-FFF2-40B4-BE49-F238E27FC236}">
                <a16:creationId xmlns:a16="http://schemas.microsoft.com/office/drawing/2014/main" id="{D135BD93-E955-4D00-9972-C69F068E5514}"/>
              </a:ext>
            </a:extLst>
          </p:cNvPr>
          <p:cNvGrpSpPr/>
          <p:nvPr/>
        </p:nvGrpSpPr>
        <p:grpSpPr>
          <a:xfrm>
            <a:off x="2066921" y="1398927"/>
            <a:ext cx="8058154" cy="3478783"/>
            <a:chOff x="542923" y="1736761"/>
            <a:chExt cx="8058154" cy="3478783"/>
          </a:xfrm>
          <a:solidFill>
            <a:srgbClr val="627981"/>
          </a:solidFill>
        </p:grpSpPr>
        <p:sp>
          <p:nvSpPr>
            <p:cNvPr id="14" name="Rectangle 13">
              <a:extLst>
                <a:ext uri="{FF2B5EF4-FFF2-40B4-BE49-F238E27FC236}">
                  <a16:creationId xmlns:a16="http://schemas.microsoft.com/office/drawing/2014/main" id="{2E257A75-58A7-4B66-B7D3-5C812C195FA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2E305478-27AF-4B88-8884-CD2BD4142FC2}"/>
                </a:ext>
              </a:extLst>
            </p:cNvPr>
            <p:cNvSpPr txBox="1"/>
            <p:nvPr/>
          </p:nvSpPr>
          <p:spPr>
            <a:xfrm>
              <a:off x="542923" y="1737669"/>
              <a:ext cx="8058154" cy="3477875"/>
            </a:xfrm>
            <a:prstGeom prst="rect">
              <a:avLst/>
            </a:prstGeom>
            <a:grpFill/>
          </p:spPr>
          <p:txBody>
            <a:bodyPr wrap="square" rtlCol="0">
              <a:spAutoFit/>
            </a:bodyPr>
            <a:lstStyle/>
            <a:p>
              <a:pPr algn="ctr"/>
              <a:endParaRPr lang="en-US" sz="2000" dirty="0">
                <a:solidFill>
                  <a:schemeClr val="bg1"/>
                </a:solidFill>
              </a:endParaRPr>
            </a:p>
            <a:p>
              <a:pPr algn="ctr"/>
              <a:r>
                <a:rPr lang="en-US" sz="2000" dirty="0">
                  <a:solidFill>
                    <a:schemeClr val="bg1"/>
                  </a:solidFill>
                </a:rPr>
                <a:t>The Federal Reserve, like most central banks, is designed to perform three important functions:</a:t>
              </a:r>
            </a:p>
            <a:p>
              <a:pPr algn="ctr"/>
              <a:endParaRPr lang="en-US" sz="2000" dirty="0">
                <a:solidFill>
                  <a:schemeClr val="bg1"/>
                </a:solidFill>
              </a:endParaRPr>
            </a:p>
            <a:p>
              <a:pPr marL="457200" indent="-457200">
                <a:buFont typeface="+mj-lt"/>
                <a:buAutoNum type="arabicPeriod"/>
              </a:pPr>
              <a:r>
                <a:rPr lang="en-US" sz="2000" dirty="0">
                  <a:solidFill>
                    <a:schemeClr val="bg1"/>
                  </a:solidFill>
                </a:rPr>
                <a:t>Conduct monetary policy</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Promote stability of the financial system</a:t>
              </a:r>
            </a:p>
            <a:p>
              <a:pPr marL="457200" indent="-457200">
                <a:buFont typeface="+mj-lt"/>
                <a:buAutoNum type="arabicPeriod"/>
              </a:pPr>
              <a:endParaRPr lang="en-US" sz="2000" dirty="0">
                <a:solidFill>
                  <a:schemeClr val="bg1"/>
                </a:solidFill>
              </a:endParaRPr>
            </a:p>
            <a:p>
              <a:pPr marL="457200" indent="-457200">
                <a:buFont typeface="+mj-lt"/>
                <a:buAutoNum type="arabicPeriod"/>
              </a:pPr>
              <a:r>
                <a:rPr lang="en-US" sz="2000" dirty="0">
                  <a:solidFill>
                    <a:schemeClr val="bg1"/>
                  </a:solidFill>
                </a:rPr>
                <a:t>Provide banking services to commercial banks and other depository institutions and to the federal government</a:t>
              </a:r>
            </a:p>
            <a:p>
              <a:endParaRPr lang="en-US" sz="2000" dirty="0">
                <a:solidFill>
                  <a:schemeClr val="bg1"/>
                </a:solidFill>
              </a:endParaRPr>
            </a:p>
          </p:txBody>
        </p:sp>
      </p:grpSp>
      <p:grpSp>
        <p:nvGrpSpPr>
          <p:cNvPr id="16" name="Group 15">
            <a:extLst>
              <a:ext uri="{FF2B5EF4-FFF2-40B4-BE49-F238E27FC236}">
                <a16:creationId xmlns:a16="http://schemas.microsoft.com/office/drawing/2014/main" id="{7A192B35-F7B7-467B-BF4A-006DE117FE26}"/>
              </a:ext>
            </a:extLst>
          </p:cNvPr>
          <p:cNvGrpSpPr/>
          <p:nvPr/>
        </p:nvGrpSpPr>
        <p:grpSpPr>
          <a:xfrm>
            <a:off x="2066921" y="5070753"/>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B8F2A30-4736-4C69-BF98-143D6DBD71A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C23D95EF-071F-4F04-8217-B70DD69844A1}"/>
                </a:ext>
              </a:extLst>
            </p:cNvPr>
            <p:cNvSpPr txBox="1"/>
            <p:nvPr/>
          </p:nvSpPr>
          <p:spPr>
            <a:xfrm>
              <a:off x="542923" y="1800078"/>
              <a:ext cx="8058154" cy="707886"/>
            </a:xfrm>
            <a:prstGeom prst="rect">
              <a:avLst/>
            </a:prstGeom>
            <a:grpFill/>
          </p:spPr>
          <p:txBody>
            <a:bodyPr wrap="square" rtlCol="0">
              <a:spAutoFit/>
            </a:bodyPr>
            <a:lstStyle/>
            <a:p>
              <a:pPr algn="ctr"/>
              <a:r>
                <a:rPr lang="en-US" sz="2000" dirty="0">
                  <a:solidFill>
                    <a:schemeClr val="bg1"/>
                  </a:solidFill>
                </a:rPr>
                <a:t>The first two functions are so important that we will discuss them in their own lessons. The third function is discussed here.</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338942" y="352590"/>
            <a:ext cx="9514113" cy="553998"/>
          </a:xfrm>
          <a:prstGeom prst="rect">
            <a:avLst/>
          </a:prstGeom>
          <a:noFill/>
        </p:spPr>
        <p:txBody>
          <a:bodyPr wrap="square" rtlCol="0">
            <a:spAutoFit/>
          </a:bodyPr>
          <a:lstStyle/>
          <a:p>
            <a:pPr algn="ctr"/>
            <a:r>
              <a:rPr lang="en-US" sz="3000" dirty="0">
                <a:latin typeface="Century Gothic" panose="020B0502020202020204" pitchFamily="34" charset="0"/>
              </a:rPr>
              <a:t>Federal Reserve Banking Services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786656"/>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provides many of the same services to banks that banks provide to customers.</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All commercial banks have an account at the Fed, where they deposit reserves.</a:t>
              </a:r>
            </a:p>
          </p:txBody>
        </p:sp>
      </p:grpSp>
      <p:grpSp>
        <p:nvGrpSpPr>
          <p:cNvPr id="16" name="Group 15">
            <a:extLst>
              <a:ext uri="{FF2B5EF4-FFF2-40B4-BE49-F238E27FC236}">
                <a16:creationId xmlns:a16="http://schemas.microsoft.com/office/drawing/2014/main" id="{54D17868-9CF5-4C24-B329-8B07E9E61EE9}"/>
              </a:ext>
            </a:extLst>
          </p:cNvPr>
          <p:cNvGrpSpPr/>
          <p:nvPr/>
        </p:nvGrpSpPr>
        <p:grpSpPr>
          <a:xfrm>
            <a:off x="2066922" y="336226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A0A9504F-B4CA-4569-BA5E-79E0F9E410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8" name="TextBox 17">
              <a:extLst>
                <a:ext uri="{FF2B5EF4-FFF2-40B4-BE49-F238E27FC236}">
                  <a16:creationId xmlns:a16="http://schemas.microsoft.com/office/drawing/2014/main" id="{9B8D8CE6-5EC2-4381-9D9E-862574DCB3D1}"/>
                </a:ext>
              </a:extLst>
            </p:cNvPr>
            <p:cNvSpPr txBox="1"/>
            <p:nvPr/>
          </p:nvSpPr>
          <p:spPr>
            <a:xfrm>
              <a:off x="542923" y="1930710"/>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 is responsible for check processing. </a:t>
              </a:r>
            </a:p>
          </p:txBody>
        </p:sp>
      </p:grpSp>
      <p:grpSp>
        <p:nvGrpSpPr>
          <p:cNvPr id="19" name="Group 18">
            <a:extLst>
              <a:ext uri="{FF2B5EF4-FFF2-40B4-BE49-F238E27FC236}">
                <a16:creationId xmlns:a16="http://schemas.microsoft.com/office/drawing/2014/main" id="{475CE35B-C7AE-41DB-8D37-E4FA6E99A82D}"/>
              </a:ext>
            </a:extLst>
          </p:cNvPr>
          <p:cNvGrpSpPr/>
          <p:nvPr/>
        </p:nvGrpSpPr>
        <p:grpSpPr>
          <a:xfrm>
            <a:off x="2066922" y="4242978"/>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8082132D-69CE-4ADD-BEC6-0FD85CCA21D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1" name="TextBox 20">
              <a:extLst>
                <a:ext uri="{FF2B5EF4-FFF2-40B4-BE49-F238E27FC236}">
                  <a16:creationId xmlns:a16="http://schemas.microsoft.com/office/drawing/2014/main" id="{6C28A79D-8407-4877-98E3-5E0046C36F67}"/>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Federal Reserve also ensures that enough currency and coins are circulating through the financial system to meet public demands.</a:t>
              </a:r>
            </a:p>
          </p:txBody>
        </p:sp>
      </p:grpSp>
      <p:grpSp>
        <p:nvGrpSpPr>
          <p:cNvPr id="22" name="Group 21">
            <a:extLst>
              <a:ext uri="{FF2B5EF4-FFF2-40B4-BE49-F238E27FC236}">
                <a16:creationId xmlns:a16="http://schemas.microsoft.com/office/drawing/2014/main" id="{892BC164-3856-442D-95CB-10909F541679}"/>
              </a:ext>
            </a:extLst>
          </p:cNvPr>
          <p:cNvGrpSpPr/>
          <p:nvPr/>
        </p:nvGrpSpPr>
        <p:grpSpPr>
          <a:xfrm>
            <a:off x="2066921" y="5123695"/>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B3EFA8BC-730D-400D-96D4-996657DDB52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4" name="TextBox 23">
              <a:extLst>
                <a:ext uri="{FF2B5EF4-FFF2-40B4-BE49-F238E27FC236}">
                  <a16:creationId xmlns:a16="http://schemas.microsoft.com/office/drawing/2014/main" id="{E840C19E-BF7B-42D1-BEB4-680EC8FBBFBE}"/>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Finally, the Fed is responsible for assuring that banks are in compliance with a wide variety of consumer protection laws.</a:t>
              </a:r>
            </a:p>
          </p:txBody>
        </p:sp>
      </p:grpSp>
    </p:spTree>
    <p:extLst>
      <p:ext uri="{BB962C8B-B14F-4D97-AF65-F5344CB8AC3E}">
        <p14:creationId xmlns:p14="http://schemas.microsoft.com/office/powerpoint/2010/main" val="239794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TotalTime>
  <Words>1205</Words>
  <Application>Microsoft Office PowerPoint</Application>
  <PresentationFormat>Widescreen</PresentationFormat>
  <Paragraphs>134</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Century Gothic</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Coleman</dc:creator>
  <cp:lastModifiedBy>Sarah Claus</cp:lastModifiedBy>
  <cp:revision>15</cp:revision>
  <dcterms:modified xsi:type="dcterms:W3CDTF">2022-01-17T21:46:40Z</dcterms:modified>
</cp:coreProperties>
</file>