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383" r:id="rId3"/>
    <p:sldId id="384" r:id="rId4"/>
    <p:sldId id="385" r:id="rId5"/>
    <p:sldId id="386" r:id="rId6"/>
    <p:sldId id="387" r:id="rId7"/>
    <p:sldId id="388" r:id="rId8"/>
    <p:sldId id="389"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mbria Math" panose="02040503050406030204" pitchFamily="18" charset="0"/>
      <p:regular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4" autoAdjust="0"/>
  </p:normalViewPr>
  <p:slideViewPr>
    <p:cSldViewPr snapToGrid="0">
      <p:cViewPr varScale="1">
        <p:scale>
          <a:sx n="111" d="100"/>
          <a:sy n="111" d="100"/>
        </p:scale>
        <p:origin x="55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AACD5-BB30-4B23-9568-1FDCAEFA1DA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10E8A687-E8A4-4A04-AA4F-CCB193B013A4}">
      <dgm:prSet phldrT="[Text]" custT="1"/>
      <dgm:spPr/>
      <dgm:t>
        <a:bodyPr/>
        <a:lstStyle/>
        <a:p>
          <a:r>
            <a:rPr lang="en-US" sz="2100" dirty="0"/>
            <a:t>Higher velocity</a:t>
          </a:r>
        </a:p>
        <a:p>
          <a:r>
            <a:rPr lang="en-US" sz="1800" dirty="0"/>
            <a:t>Average dollar circulates more times annually</a:t>
          </a:r>
        </a:p>
      </dgm:t>
    </dgm:pt>
    <dgm:pt modelId="{CADF26FE-FE9B-42F6-8E3A-377908B6D67B}" type="parTrans" cxnId="{AD8DD02A-F71A-4746-B5FB-3E8556E8E35F}">
      <dgm:prSet/>
      <dgm:spPr/>
      <dgm:t>
        <a:bodyPr/>
        <a:lstStyle/>
        <a:p>
          <a:endParaRPr lang="en-US"/>
        </a:p>
      </dgm:t>
    </dgm:pt>
    <dgm:pt modelId="{C9D07A61-683F-4D4C-8348-84F5A39D183A}" type="sibTrans" cxnId="{AD8DD02A-F71A-4746-B5FB-3E8556E8E35F}">
      <dgm:prSet/>
      <dgm:spPr/>
      <dgm:t>
        <a:bodyPr/>
        <a:lstStyle/>
        <a:p>
          <a:endParaRPr lang="en-US"/>
        </a:p>
      </dgm:t>
    </dgm:pt>
    <dgm:pt modelId="{F5FC7F26-9B3E-4384-A8F1-7AFE374ADA6A}">
      <dgm:prSet phldrT="[Text]" custT="1"/>
      <dgm:spPr/>
      <dgm:t>
        <a:bodyPr/>
        <a:lstStyle/>
        <a:p>
          <a:r>
            <a:rPr lang="en-US" sz="2100" dirty="0"/>
            <a:t>Lower velocity</a:t>
          </a:r>
        </a:p>
        <a:p>
          <a:r>
            <a:rPr lang="en-US" sz="1800" dirty="0"/>
            <a:t>Average dollar circulates fewer times annually</a:t>
          </a:r>
        </a:p>
      </dgm:t>
    </dgm:pt>
    <dgm:pt modelId="{07B82BBB-7BC0-4065-8A7D-45F74EB7ECC3}" type="parTrans" cxnId="{5B328EB0-9700-4279-B5F0-AAF18D61B628}">
      <dgm:prSet/>
      <dgm:spPr/>
      <dgm:t>
        <a:bodyPr/>
        <a:lstStyle/>
        <a:p>
          <a:endParaRPr lang="en-US"/>
        </a:p>
      </dgm:t>
    </dgm:pt>
    <dgm:pt modelId="{A5A9384A-2D38-4C4E-AC4B-155634CB9761}" type="sibTrans" cxnId="{5B328EB0-9700-4279-B5F0-AAF18D61B628}">
      <dgm:prSet/>
      <dgm:spPr/>
      <dgm:t>
        <a:bodyPr/>
        <a:lstStyle/>
        <a:p>
          <a:endParaRPr lang="en-US"/>
        </a:p>
      </dgm:t>
    </dgm:pt>
    <dgm:pt modelId="{036DD383-E6B8-4FF1-973F-43613764A932}" type="pres">
      <dgm:prSet presAssocID="{83DAACD5-BB30-4B23-9568-1FDCAEFA1DAB}" presName="compositeShape" presStyleCnt="0">
        <dgm:presLayoutVars>
          <dgm:chMax val="2"/>
          <dgm:dir/>
          <dgm:resizeHandles val="exact"/>
        </dgm:presLayoutVars>
      </dgm:prSet>
      <dgm:spPr/>
    </dgm:pt>
    <dgm:pt modelId="{EFFD8EF2-6373-4739-A110-D6B6D767A308}" type="pres">
      <dgm:prSet presAssocID="{10E8A687-E8A4-4A04-AA4F-CCB193B013A4}" presName="upArrow" presStyleLbl="node1" presStyleIdx="0" presStyleCnt="2"/>
      <dgm:spPr>
        <a:solidFill>
          <a:srgbClr val="627981"/>
        </a:solidFill>
        <a:ln>
          <a:solidFill>
            <a:srgbClr val="627981"/>
          </a:solidFill>
        </a:ln>
      </dgm:spPr>
    </dgm:pt>
    <dgm:pt modelId="{0BF610A0-75D9-4B09-9FC6-36AA7371B2EB}" type="pres">
      <dgm:prSet presAssocID="{10E8A687-E8A4-4A04-AA4F-CCB193B013A4}" presName="upArrowText" presStyleLbl="revTx" presStyleIdx="0" presStyleCnt="2">
        <dgm:presLayoutVars>
          <dgm:chMax val="0"/>
          <dgm:bulletEnabled val="1"/>
        </dgm:presLayoutVars>
      </dgm:prSet>
      <dgm:spPr/>
    </dgm:pt>
    <dgm:pt modelId="{54362124-F5EC-4D31-9B7E-19A801D52CE1}" type="pres">
      <dgm:prSet presAssocID="{F5FC7F26-9B3E-4384-A8F1-7AFE374ADA6A}" presName="downArrow" presStyleLbl="node1" presStyleIdx="1" presStyleCnt="2"/>
      <dgm:spPr>
        <a:solidFill>
          <a:srgbClr val="627981"/>
        </a:solidFill>
        <a:ln>
          <a:solidFill>
            <a:srgbClr val="627981"/>
          </a:solidFill>
        </a:ln>
      </dgm:spPr>
    </dgm:pt>
    <dgm:pt modelId="{2D30AAE2-F469-4E18-9C9E-DCFA03EEDB91}" type="pres">
      <dgm:prSet presAssocID="{F5FC7F26-9B3E-4384-A8F1-7AFE374ADA6A}" presName="downArrowText" presStyleLbl="revTx" presStyleIdx="1" presStyleCnt="2">
        <dgm:presLayoutVars>
          <dgm:chMax val="0"/>
          <dgm:bulletEnabled val="1"/>
        </dgm:presLayoutVars>
      </dgm:prSet>
      <dgm:spPr/>
    </dgm:pt>
  </dgm:ptLst>
  <dgm:cxnLst>
    <dgm:cxn modelId="{AD8DD02A-F71A-4746-B5FB-3E8556E8E35F}" srcId="{83DAACD5-BB30-4B23-9568-1FDCAEFA1DAB}" destId="{10E8A687-E8A4-4A04-AA4F-CCB193B013A4}" srcOrd="0" destOrd="0" parTransId="{CADF26FE-FE9B-42F6-8E3A-377908B6D67B}" sibTransId="{C9D07A61-683F-4D4C-8348-84F5A39D183A}"/>
    <dgm:cxn modelId="{12B50D43-6B57-4104-9385-B9531725EFF5}" type="presOf" srcId="{10E8A687-E8A4-4A04-AA4F-CCB193B013A4}" destId="{0BF610A0-75D9-4B09-9FC6-36AA7371B2EB}" srcOrd="0" destOrd="0" presId="urn:microsoft.com/office/officeart/2005/8/layout/arrow4"/>
    <dgm:cxn modelId="{AA913567-23B2-4C59-9BA6-75C652AA043C}" type="presOf" srcId="{83DAACD5-BB30-4B23-9568-1FDCAEFA1DAB}" destId="{036DD383-E6B8-4FF1-973F-43613764A932}" srcOrd="0" destOrd="0" presId="urn:microsoft.com/office/officeart/2005/8/layout/arrow4"/>
    <dgm:cxn modelId="{3F681F4E-2557-40D2-A98D-333D08259035}" type="presOf" srcId="{F5FC7F26-9B3E-4384-A8F1-7AFE374ADA6A}" destId="{2D30AAE2-F469-4E18-9C9E-DCFA03EEDB91}" srcOrd="0" destOrd="0" presId="urn:microsoft.com/office/officeart/2005/8/layout/arrow4"/>
    <dgm:cxn modelId="{5B328EB0-9700-4279-B5F0-AAF18D61B628}" srcId="{83DAACD5-BB30-4B23-9568-1FDCAEFA1DAB}" destId="{F5FC7F26-9B3E-4384-A8F1-7AFE374ADA6A}" srcOrd="1" destOrd="0" parTransId="{07B82BBB-7BC0-4065-8A7D-45F74EB7ECC3}" sibTransId="{A5A9384A-2D38-4C4E-AC4B-155634CB9761}"/>
    <dgm:cxn modelId="{96A5B3E7-47DB-412D-8985-10E9308DE2CD}" type="presParOf" srcId="{036DD383-E6B8-4FF1-973F-43613764A932}" destId="{EFFD8EF2-6373-4739-A110-D6B6D767A308}" srcOrd="0" destOrd="0" presId="urn:microsoft.com/office/officeart/2005/8/layout/arrow4"/>
    <dgm:cxn modelId="{D660302D-2FC9-4221-9BBD-B5FC3A27FF25}" type="presParOf" srcId="{036DD383-E6B8-4FF1-973F-43613764A932}" destId="{0BF610A0-75D9-4B09-9FC6-36AA7371B2EB}" srcOrd="1" destOrd="0" presId="urn:microsoft.com/office/officeart/2005/8/layout/arrow4"/>
    <dgm:cxn modelId="{0DB2063D-B5B9-4B1D-9047-20B67601A3D2}" type="presParOf" srcId="{036DD383-E6B8-4FF1-973F-43613764A932}" destId="{54362124-F5EC-4D31-9B7E-19A801D52CE1}" srcOrd="2" destOrd="0" presId="urn:microsoft.com/office/officeart/2005/8/layout/arrow4"/>
    <dgm:cxn modelId="{90706548-8220-428C-BD30-2849E34FB92E}" type="presParOf" srcId="{036DD383-E6B8-4FF1-973F-43613764A932}" destId="{2D30AAE2-F469-4E18-9C9E-DCFA03EEDB91}"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D8EF2-6373-4739-A110-D6B6D767A308}">
      <dsp:nvSpPr>
        <dsp:cNvPr id="0" name=""/>
        <dsp:cNvSpPr/>
      </dsp:nvSpPr>
      <dsp:spPr>
        <a:xfrm>
          <a:off x="2481" y="0"/>
          <a:ext cx="1488852" cy="1474215"/>
        </a:xfrm>
        <a:prstGeom prst="up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10A0-75D9-4B09-9FC6-36AA7371B2EB}">
      <dsp:nvSpPr>
        <dsp:cNvPr id="0" name=""/>
        <dsp:cNvSpPr/>
      </dsp:nvSpPr>
      <dsp:spPr>
        <a:xfrm>
          <a:off x="1535999" y="0"/>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Higher velocity</a:t>
          </a:r>
        </a:p>
        <a:p>
          <a:pPr marL="0" lvl="0" indent="0" algn="l" defTabSz="933450">
            <a:lnSpc>
              <a:spcPct val="90000"/>
            </a:lnSpc>
            <a:spcBef>
              <a:spcPct val="0"/>
            </a:spcBef>
            <a:spcAft>
              <a:spcPct val="35000"/>
            </a:spcAft>
            <a:buNone/>
          </a:pPr>
          <a:r>
            <a:rPr lang="en-US" sz="1800" kern="1200" dirty="0"/>
            <a:t>Average dollar circulates more times annually</a:t>
          </a:r>
        </a:p>
      </dsp:txBody>
      <dsp:txXfrm>
        <a:off x="1535999" y="0"/>
        <a:ext cx="2526538" cy="1474215"/>
      </dsp:txXfrm>
    </dsp:sp>
    <dsp:sp modelId="{54362124-F5EC-4D31-9B7E-19A801D52CE1}">
      <dsp:nvSpPr>
        <dsp:cNvPr id="0" name=""/>
        <dsp:cNvSpPr/>
      </dsp:nvSpPr>
      <dsp:spPr>
        <a:xfrm>
          <a:off x="449137" y="1597066"/>
          <a:ext cx="1488852" cy="1474215"/>
        </a:xfrm>
        <a:prstGeom prst="downArrow">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0AAE2-F469-4E18-9C9E-DCFA03EEDB91}">
      <dsp:nvSpPr>
        <dsp:cNvPr id="0" name=""/>
        <dsp:cNvSpPr/>
      </dsp:nvSpPr>
      <dsp:spPr>
        <a:xfrm>
          <a:off x="1982655" y="1597066"/>
          <a:ext cx="2526538" cy="1474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Lower velocity</a:t>
          </a:r>
        </a:p>
        <a:p>
          <a:pPr marL="0" lvl="0" indent="0" algn="l" defTabSz="933450">
            <a:lnSpc>
              <a:spcPct val="90000"/>
            </a:lnSpc>
            <a:spcBef>
              <a:spcPct val="0"/>
            </a:spcBef>
            <a:spcAft>
              <a:spcPct val="35000"/>
            </a:spcAft>
            <a:buNone/>
          </a:pPr>
          <a:r>
            <a:rPr lang="en-US" sz="1800" kern="1200" dirty="0"/>
            <a:t>Average dollar circulates fewer times annually</a:t>
          </a:r>
        </a:p>
      </dsp:txBody>
      <dsp:txXfrm>
        <a:off x="1982655" y="1597066"/>
        <a:ext cx="2526538" cy="1474215"/>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real world, effective monetary policy faces a number of significant hurdles, and it impacts the economy only after a variable time lag. Monetary policy involves a chain of events, and it takes time for these changes to filter through the economy. Due to this chain of events, monetary policy has little effect in the short term; its primary effects are felt perhaps 1-3 years in the future. Central banks should be careful because their actions could create as much or more economic instability as they resolve.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Banks are legally required to hold a minimum level of reserves, but no rule prohibits them from holding excess reserves above the limit. For example, during a recession, banks may be hesitant to lend because they fear that when the economy is contracting, a high proportion of loan applicants are less likely to repay their loans. If banks prefer to hold excess reserves above the legally required level, the central bank cannot force them to make loans. The problem of excess reserves does not affect contractionary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127818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Velocity is a term economists use to describe how quickly money circulates through the economy. Velocity= nominal GDP/money supply. When velocity is high, the average dollar circulates more times in a year. When velocity is low the average dollar circulate fewer time in a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0683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Changes in velocity can cause problems for monetary policy. </a:t>
            </a:r>
          </a:p>
          <a:p>
            <a:pPr marL="0" indent="0">
              <a:buNone/>
            </a:pPr>
            <a:r>
              <a:rPr lang="en-US" dirty="0"/>
              <a:t>money supply × velocity = nominal GDP</a:t>
            </a:r>
          </a:p>
          <a:p>
            <a:pPr marL="0" indent="0">
              <a:buNone/>
            </a:pPr>
            <a:r>
              <a:rPr lang="en-US" dirty="0"/>
              <a:t>nominal GDP = price level (or GDP deflator) × real GDP</a:t>
            </a:r>
          </a:p>
          <a:p>
            <a:pPr marL="0" indent="0">
              <a:buNone/>
            </a:pPr>
            <a:r>
              <a:rPr lang="en-US" dirty="0"/>
              <a:t>money supply × velocity = nominal GDP = price level × real GDP</a:t>
            </a:r>
          </a:p>
          <a:p>
            <a:pPr marL="0" indent="0">
              <a:buNone/>
            </a:pPr>
            <a:r>
              <a:rPr lang="en-US" dirty="0"/>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32913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you surveyed central bankers around the world and asked them the primary task of monetary policy, the most popular answer by far would be fighting inflation. In the neoclassical model, economists determine the level of potential GDP (and the natural rate of unemployment that exists when the economy is producing at potential GDP) by real economic factors. Expansionary monetary policy that shifts AD rightward only creates an inflationary increase in the price level; it does not alter GDP or unemployment. Low inflation provides a better climate for a healthy and growing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27631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Inflation targeting is when the central bank is legally required to focus on keeping inflation low. According to the International Monetary Fund (IMF), central banks in thirty-eight countries practice inflation targeting. The U.S. Federal Reserve does not practice inflation targeting but instead takes both unemployment and inflation into account. Economists have no final consensus on whether a central bank should focus only on inflation or have greater discretion.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81456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If the central bank focuses on inflation and unemployment, it may overlook other looming economic problems. If the economy, or a specific market, reaches unsustainable levels, the subsequent drop-off in price could lead to recession. Some economists worry about a leverage cycle, where leverage is a term financial economists use to mean "borrowing.“ In good economic times, banks are eager to lend and people are eager to borrow; in bad economic times, the opposite is true. The central bank should not just look at economic growth, inflation, and unemployment rates but also asset prices and leverage cycles.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1676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3B76-6BC8-49DC-9DEA-162EE5A37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26B29-9A2F-40E3-9330-C945C990C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DADCF9-7855-4EB9-A90D-A406A09932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AE6FDE-3E65-487A-9121-4CF4DF8D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215F-95ED-421F-A9FE-5A22A84B58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2914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3FA2-FF28-495D-9EAB-582E9996EF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49237-8A5D-4747-B020-68151771AA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15332-5EE4-41A7-A308-011D78C72F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1F24AE-BC6A-4BB4-B07D-2C25DD1E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8D9D5-000B-4111-8261-44208F9D0B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543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909185-2B43-4B34-8F8E-87CA2E3F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DBD174-1A6B-406E-BC25-59FFEB1558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1E88-F7DD-455B-9135-C574474C10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F4DA14-E3D7-4D15-8EA0-B9F0B51E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6D32D-727A-46AE-B417-D53733169E8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256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1304-14C0-49EB-9AC4-0BB1784A11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665DB-830B-4790-829E-685D04DB3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80B63-D2FC-45D0-9955-830EBBB952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6940B2-4DCB-43A7-9D3D-5DAF001C4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3BD39-ED6A-495A-AFB4-D44E7CC06AF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57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E83B-F52B-4DD9-BE05-12077165D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CA93E-C075-4B08-8E31-3DAA8BE42C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A4E77-B223-41ED-884C-D45B897A38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3B5EBB-5951-42AB-9AF1-EAF50F905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31717-A40B-4B8A-B61B-0E7071DBEF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555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E00A-EE44-4C9B-8282-312F25001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57586-81C1-4E35-B423-9CAD63731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B9CCF-9899-4A29-86A4-B9C1A31FC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611EE-B3F3-48D8-B7BB-BEFFADA362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16073D2-BC72-4FF4-B43C-28EF7C2E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6E936-6B66-4287-A593-22F114AA28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792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9E70-831D-45FA-9063-6EABB9F1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A75048-8C6E-4858-B0A4-730A02C31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888F5-88B2-4FF4-85F7-C06BA64408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E629A-84DD-442B-88F2-04FC8820D8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D61BB-6732-4DB9-BDE4-EACE6373C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ACDDBA-8B8F-487E-A528-0D19B310FE3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1403A84-67EB-4AAB-973B-2902BB08B5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935CE-8A7D-468B-B529-6E47B28FE6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5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AE9F-6987-4417-9258-333E2A9A8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3932C-5389-4992-A160-F27CC6BF6A9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373C8B8-30B0-4871-96AC-E10BD3C90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D6B89F-E61F-4567-8E79-598751993E9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378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9B48C-8BFE-4482-AEC3-FC41A712A3C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799B855-DCE2-42AD-B51F-2237EA6E13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FBD71-942D-429D-B7E9-868D73B473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9948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A67A-4F82-4E94-A458-42EEE8068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9465A-83CA-49EE-9EF7-F8E3D8FAB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1F08FA-78FA-43F1-853E-398CB4D9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BEAFF-0085-46F6-BC7C-D3BF1B54D6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57FD59-88E9-4989-9521-5A590FDEF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E5FDD-64A2-449E-9023-B057939506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371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2306-3C52-467F-899E-DEF157F4A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F51EE-9724-4509-89EA-DC1D8DED8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D2FEF-F4CC-48CA-888A-D34808F0C1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F98E3-AE2C-4299-80C3-D6003B289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4CCC0FD-6D46-4C74-A3BD-AB050B79C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F198D-B1D7-4111-9B74-FBC0498E52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04071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B4628-40AC-4D97-ACE8-9E18A3661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1BA9A-C019-49C4-B54F-2C6C85910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94D27-BD9C-4E34-9EA0-5B7D4F0DF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17F3E1-34F9-4975-99E8-2937419F2E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E25DF-CFA0-4F48-BCBB-653E50D4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105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6024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Pitfalls for Monetary Policy</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02CD655A-7982-49CD-AFF7-5FA8D90693D8}"/>
              </a:ext>
            </a:extLst>
          </p:cNvPr>
          <p:cNvSpPr txBox="1"/>
          <p:nvPr/>
        </p:nvSpPr>
        <p:spPr>
          <a:xfrm>
            <a:off x="6774545" y="4069814"/>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03"/>
        <p:cNvGrpSpPr/>
        <p:nvPr/>
      </p:nvGrpSpPr>
      <p:grpSpPr>
        <a:xfrm>
          <a:off x="0" y="0"/>
          <a:ext cx="0" cy="0"/>
          <a:chOff x="0" y="0"/>
          <a:chExt cx="0" cy="0"/>
        </a:xfrm>
      </p:grpSpPr>
      <p:cxnSp>
        <p:nvCxnSpPr>
          <p:cNvPr id="204" name="Google Shape;204;p21"/>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05" name="Google Shape;205;p21"/>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06" name="Google Shape;206;p21"/>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07" name="Google Shape;207;p21"/>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08" name="Google Shape;208;p21"/>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09" name="Google Shape;209;p21"/>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effective monetary policy faces a number of significant hurdles, and it impacts the economy only after a variable time lag.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Monetary policy involves a chain of events, and it takes time for these changes to filter through the economy.</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591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Due to this chain of events, monetary policy has little effect in the short term; its primary effects are felt perhaps 1-3 years in the future.</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4511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Central banks should be careful because their actions could create as much or more economic instability as they resolve.</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Excess Reserves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legally required to hold a minimum level of reserves, but no rule prohibits them from holding </a:t>
              </a:r>
              <a:r>
                <a:rPr lang="en-US" sz="2000" b="1" dirty="0">
                  <a:solidFill>
                    <a:schemeClr val="bg1"/>
                  </a:solidFill>
                </a:rPr>
                <a:t>excess reserves </a:t>
              </a:r>
              <a:r>
                <a:rPr lang="en-US" sz="2000" dirty="0">
                  <a:solidFill>
                    <a:schemeClr val="bg1"/>
                  </a:solidFill>
                </a:rPr>
                <a:t>above the limit.</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59250"/>
            <a:chOff x="542923" y="1736761"/>
            <a:chExt cx="8058154" cy="105925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during a recession, banks may be hesitant to lend because they fear that when the economy is contracting, a high proportion of loan applicants are less likely to repay their loans.</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63342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banks prefer to hold excess reserves above the legally required level, the central bank cannot force them to make loans.</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519435"/>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50672" y="19020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of excess reserves does not affect contractionary policy.</a:t>
              </a:r>
            </a:p>
          </p:txBody>
        </p:sp>
      </p:grpSp>
    </p:spTree>
    <p:extLst>
      <p:ext uri="{BB962C8B-B14F-4D97-AF65-F5344CB8AC3E}">
        <p14:creationId xmlns:p14="http://schemas.microsoft.com/office/powerpoint/2010/main" val="156305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Velocity</a:t>
              </a:r>
              <a:r>
                <a:rPr lang="en-US" sz="2000" dirty="0">
                  <a:solidFill>
                    <a:schemeClr val="bg1"/>
                  </a:solidFill>
                </a:rPr>
                <a:t> is a term economists use to describe how quickly money circulates through the economy.</a:t>
              </a:r>
              <a:endParaRPr lang="en-US" sz="2000" b="1" dirty="0">
                <a:solidFill>
                  <a:schemeClr val="bg1"/>
                </a:solidFill>
              </a:endParaRPr>
            </a:p>
          </p:txBody>
        </p:sp>
      </p:grpSp>
      <p:sp>
        <p:nvSpPr>
          <p:cNvPr id="13" name="Rectangle 12">
            <a:extLst>
              <a:ext uri="{FF2B5EF4-FFF2-40B4-BE49-F238E27FC236}">
                <a16:creationId xmlns:a16="http://schemas.microsoft.com/office/drawing/2014/main" id="{2924E73E-CE7E-47D9-A8DB-313C4BB32AEE}"/>
              </a:ext>
            </a:extLst>
          </p:cNvPr>
          <p:cNvSpPr/>
          <p:nvPr/>
        </p:nvSpPr>
        <p:spPr>
          <a:xfrm>
            <a:off x="4229324" y="2473097"/>
            <a:ext cx="3457123"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mc:AlternateContent xmlns:mc="http://schemas.openxmlformats.org/markup-compatibility/2006" xmlns:a14="http://schemas.microsoft.com/office/drawing/2010/main">
        <mc:Choice Requires="a14">
          <p:sp>
            <p:nvSpPr>
              <p:cNvPr id="21" name="Object 1">
                <a:extLst>
                  <a:ext uri="{FF2B5EF4-FFF2-40B4-BE49-F238E27FC236}">
                    <a16:creationId xmlns:a16="http://schemas.microsoft.com/office/drawing/2014/main" id="{1C72884C-1627-45DD-A959-6B122D68EDB9}"/>
                  </a:ext>
                </a:extLst>
              </p:cNvPr>
              <p:cNvSpPr txBox="1"/>
              <p:nvPr/>
            </p:nvSpPr>
            <p:spPr>
              <a:xfrm>
                <a:off x="4505550" y="2503528"/>
                <a:ext cx="3180898" cy="82679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velocity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b="0" i="0" smtClean="0">
                          <a:solidFill>
                            <a:srgbClr val="FFFFFF"/>
                          </a:solidFill>
                          <a:latin typeface="Calibri" panose="020F0502020204030204" pitchFamily="34" charset="0"/>
                          <a:cs typeface="Calibri" panose="020F0502020204030204" pitchFamily="34" charset="0"/>
                        </a:rPr>
                        <m:t> </m:t>
                      </m:r>
                      <m:f>
                        <m:fPr>
                          <m:ctrlPr>
                            <a:rPr lang="en-US" sz="2000" i="1">
                              <a:solidFill>
                                <a:srgbClr val="FFFFFF"/>
                              </a:solidFill>
                              <a:latin typeface="Cambria Math" panose="02040503050406030204" pitchFamily="18" charset="0"/>
                            </a:rPr>
                          </m:ctrlPr>
                        </m:fPr>
                        <m:num>
                          <m:r>
                            <m:rPr>
                              <m:nor/>
                            </m:rPr>
                            <a:rPr lang="en-US" sz="2000" i="0">
                              <a:solidFill>
                                <a:srgbClr val="FFFFFF"/>
                              </a:solidFill>
                              <a:latin typeface="Calibri" panose="020F0502020204030204" pitchFamily="34" charset="0"/>
                              <a:cs typeface="Calibri" panose="020F0502020204030204" pitchFamily="34" charset="0"/>
                            </a:rPr>
                            <m:t>nominal</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GDP</m:t>
                          </m:r>
                        </m:num>
                        <m:den>
                          <m:r>
                            <m:rPr>
                              <m:nor/>
                            </m:rPr>
                            <a:rPr lang="en-US" sz="2000" i="0">
                              <a:solidFill>
                                <a:srgbClr val="FFFFFF"/>
                              </a:solidFill>
                              <a:latin typeface="Calibri" panose="020F0502020204030204" pitchFamily="34" charset="0"/>
                              <a:cs typeface="Calibri" panose="020F0502020204030204" pitchFamily="34" charset="0"/>
                            </a:rPr>
                            <m:t>money</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supply</m:t>
                          </m:r>
                        </m:den>
                      </m:f>
                    </m:oMath>
                  </m:oMathPara>
                </a14:m>
                <a:endParaRPr lang="en-US" sz="2000" dirty="0">
                  <a:latin typeface="Calibri" panose="020F0502020204030204" pitchFamily="34" charset="0"/>
                  <a:cs typeface="Calibri" panose="020F0502020204030204" pitchFamily="34" charset="0"/>
                </a:endParaRPr>
              </a:p>
            </p:txBody>
          </p:sp>
        </mc:Choice>
        <mc:Fallback xmlns="">
          <p:sp>
            <p:nvSpPr>
              <p:cNvPr id="21" name="Object 1">
                <a:extLst>
                  <a:ext uri="{FF2B5EF4-FFF2-40B4-BE49-F238E27FC236}">
                    <a16:creationId xmlns:a16="http://schemas.microsoft.com/office/drawing/2014/main" id="{1C72884C-1627-45DD-A959-6B122D68EDB9}"/>
                  </a:ext>
                </a:extLst>
              </p:cNvPr>
              <p:cNvSpPr txBox="1">
                <a:spLocks noRot="1" noChangeAspect="1" noMove="1" noResize="1" noEditPoints="1" noAdjustHandles="1" noChangeArrowheads="1" noChangeShapeType="1" noTextEdit="1"/>
              </p:cNvSpPr>
              <p:nvPr/>
            </p:nvSpPr>
            <p:spPr>
              <a:xfrm>
                <a:off x="4505550" y="2503528"/>
                <a:ext cx="3180898" cy="826791"/>
              </a:xfrm>
              <a:prstGeom prst="rect">
                <a:avLst/>
              </a:prstGeom>
              <a:blipFill>
                <a:blip r:embed="rId3"/>
                <a:stretch>
                  <a:fillRect/>
                </a:stretch>
              </a:blipFill>
            </p:spPr>
            <p:txBody>
              <a:bodyPr/>
              <a:lstStyle/>
              <a:p>
                <a:r>
                  <a:rPr lang="en-US">
                    <a:noFill/>
                  </a:rPr>
                  <a:t> </a:t>
                </a:r>
              </a:p>
            </p:txBody>
          </p:sp>
        </mc:Fallback>
      </mc:AlternateContent>
      <p:graphicFrame>
        <p:nvGraphicFramePr>
          <p:cNvPr id="2" name="Diagram 1">
            <a:extLst>
              <a:ext uri="{FF2B5EF4-FFF2-40B4-BE49-F238E27FC236}">
                <a16:creationId xmlns:a16="http://schemas.microsoft.com/office/drawing/2014/main" id="{29BD8638-1E71-482E-9D9C-6176A86EBE4F}"/>
              </a:ext>
            </a:extLst>
          </p:cNvPr>
          <p:cNvGraphicFramePr/>
          <p:nvPr>
            <p:extLst>
              <p:ext uri="{D42A27DB-BD31-4B8C-83A1-F6EECF244321}">
                <p14:modId xmlns:p14="http://schemas.microsoft.com/office/powerpoint/2010/main" val="2091429203"/>
              </p:ext>
            </p:extLst>
          </p:nvPr>
        </p:nvGraphicFramePr>
        <p:xfrm>
          <a:off x="4229325" y="3527682"/>
          <a:ext cx="4511675" cy="307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29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Changes in Velocity</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901"/>
              <a:ext cx="8058154" cy="400110"/>
            </a:xfrm>
            <a:prstGeom prst="rect">
              <a:avLst/>
            </a:prstGeom>
            <a:grpFill/>
          </p:spPr>
          <p:txBody>
            <a:bodyPr wrap="square" rtlCol="0">
              <a:spAutoFit/>
            </a:bodyPr>
            <a:lstStyle/>
            <a:p>
              <a:pPr algn="ctr"/>
              <a:r>
                <a:rPr lang="en-US" sz="2000" dirty="0">
                  <a:solidFill>
                    <a:schemeClr val="bg1"/>
                  </a:solidFill>
                </a:rPr>
                <a:t>Changes in velocity can cause problems for monetary policy.</a:t>
              </a:r>
            </a:p>
          </p:txBody>
        </p:sp>
      </p:grpSp>
      <p:sp>
        <p:nvSpPr>
          <p:cNvPr id="13" name="Rectangle 12">
            <a:extLst>
              <a:ext uri="{FF2B5EF4-FFF2-40B4-BE49-F238E27FC236}">
                <a16:creationId xmlns:a16="http://schemas.microsoft.com/office/drawing/2014/main" id="{2924E73E-CE7E-47D9-A8DB-313C4BB32AEE}"/>
              </a:ext>
            </a:extLst>
          </p:cNvPr>
          <p:cNvSpPr/>
          <p:nvPr/>
        </p:nvSpPr>
        <p:spPr>
          <a:xfrm>
            <a:off x="2066922" y="2515787"/>
            <a:ext cx="8058154" cy="206119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nominal GDP = price level (or GDP deflator) × real GDP</a:t>
            </a:r>
          </a:p>
          <a:p>
            <a:pPr algn="ctr"/>
            <a:endParaRPr lang="en-US" sz="2000" dirty="0">
              <a:solidFill>
                <a:schemeClr val="bg1"/>
              </a:solidFill>
              <a:latin typeface="Calibri" panose="020F0502020204030204" pitchFamily="34" charset="0"/>
              <a:cs typeface="Calibri" panose="020F0502020204030204" pitchFamily="34" charset="0"/>
            </a:endParaRPr>
          </a:p>
          <a:p>
            <a:pPr algn="ctr"/>
            <a:r>
              <a:rPr lang="en-US" sz="2000" b="0" i="0" u="none" strike="noStrike" dirty="0">
                <a:solidFill>
                  <a:schemeClr val="bg1"/>
                </a:solidFill>
                <a:effectLst/>
                <a:latin typeface="Calibri" panose="020F0502020204030204" pitchFamily="34" charset="0"/>
                <a:cs typeface="Calibri" panose="020F0502020204030204" pitchFamily="34" charset="0"/>
              </a:rPr>
              <a:t>money supply × velocity = nominal GDP = price level × real GDP</a:t>
            </a:r>
          </a:p>
        </p:txBody>
      </p:sp>
      <p:grpSp>
        <p:nvGrpSpPr>
          <p:cNvPr id="15" name="Group 14">
            <a:extLst>
              <a:ext uri="{FF2B5EF4-FFF2-40B4-BE49-F238E27FC236}">
                <a16:creationId xmlns:a16="http://schemas.microsoft.com/office/drawing/2014/main" id="{0C24431A-96E6-4388-BCA2-8C6993EF9ACE}"/>
              </a:ext>
            </a:extLst>
          </p:cNvPr>
          <p:cNvGrpSpPr/>
          <p:nvPr/>
        </p:nvGrpSpPr>
        <p:grpSpPr>
          <a:xfrm>
            <a:off x="2066922" y="4704917"/>
            <a:ext cx="8058154" cy="1695812"/>
            <a:chOff x="542923" y="1736761"/>
            <a:chExt cx="8058154" cy="1695812"/>
          </a:xfrm>
          <a:solidFill>
            <a:srgbClr val="627981"/>
          </a:solidFill>
        </p:grpSpPr>
        <p:sp>
          <p:nvSpPr>
            <p:cNvPr id="22" name="Rectangle 21">
              <a:extLst>
                <a:ext uri="{FF2B5EF4-FFF2-40B4-BE49-F238E27FC236}">
                  <a16:creationId xmlns:a16="http://schemas.microsoft.com/office/drawing/2014/main" id="{FCD2390A-5F21-4318-9A28-1C2343CAF20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9F45CC97-D094-4279-B301-ACFAC139DB40}"/>
                </a:ext>
              </a:extLst>
            </p:cNvPr>
            <p:cNvSpPr txBox="1"/>
            <p:nvPr/>
          </p:nvSpPr>
          <p:spPr>
            <a:xfrm>
              <a:off x="542923" y="1801357"/>
              <a:ext cx="8058154" cy="1631216"/>
            </a:xfrm>
            <a:prstGeom prst="rect">
              <a:avLst/>
            </a:prstGeom>
            <a:grpFill/>
          </p:spPr>
          <p:txBody>
            <a:bodyPr wrap="square" rtlCol="0">
              <a:spAutoFit/>
            </a:bodyPr>
            <a:lstStyle/>
            <a:p>
              <a:pPr algn="ctr"/>
              <a:r>
                <a:rPr lang="en-US" sz="2000" dirty="0">
                  <a:solidFill>
                    <a:schemeClr val="bg1"/>
                  </a:solidFill>
                </a:rPr>
                <a:t>If velocity is constant over time, a certain percentage rise in the money supply on the left side of the basic quantity equation of money will inevitably lead to the same percentage rise in nominal GDP, although this change could happen through an increase in inflation, an increase in real GDP, or some combination of the two.</a:t>
              </a:r>
            </a:p>
          </p:txBody>
        </p:sp>
      </p:grpSp>
    </p:spTree>
    <p:extLst>
      <p:ext uri="{BB962C8B-B14F-4D97-AF65-F5344CB8AC3E}">
        <p14:creationId xmlns:p14="http://schemas.microsoft.com/office/powerpoint/2010/main" val="293513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Unemployment and Inflation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280F456-73FC-4B32-84E6-E8CA5F317000}"/>
              </a:ext>
            </a:extLst>
          </p:cNvPr>
          <p:cNvSpPr/>
          <p:nvPr/>
        </p:nvSpPr>
        <p:spPr>
          <a:xfrm>
            <a:off x="1264920" y="1312762"/>
            <a:ext cx="4831080" cy="543152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dirty="0">
                <a:solidFill>
                  <a:schemeClr val="bg1"/>
                </a:solidFill>
              </a:rPr>
              <a:t>If you surveyed central bankers around the world and asked them the primary task of monetary policy, the most popular answer by far would be fighting inflation.</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In the neoclassical model, economists determine the level of potential GDP (and the natural rate of unemployment that exists when the economy is producing at potential GDP) by real economic factors.</a:t>
            </a:r>
          </a:p>
          <a:p>
            <a:endParaRPr lang="en-US" dirty="0">
              <a:solidFill>
                <a:schemeClr val="bg1"/>
              </a:solidFill>
            </a:endParaRPr>
          </a:p>
          <a:p>
            <a:pPr marL="342900" indent="-342900">
              <a:buFont typeface="Arial" panose="020B0604020202020204" pitchFamily="34" charset="0"/>
              <a:buChar char="•"/>
            </a:pPr>
            <a:r>
              <a:rPr lang="en-US" dirty="0">
                <a:solidFill>
                  <a:schemeClr val="bg1"/>
                </a:solidFill>
              </a:rPr>
              <a:t>Expansionary monetary policy that shifts </a:t>
            </a:r>
            <a:r>
              <a:rPr lang="en-US" i="1" dirty="0">
                <a:solidFill>
                  <a:schemeClr val="bg1"/>
                </a:solidFill>
              </a:rPr>
              <a:t>AD</a:t>
            </a:r>
            <a:r>
              <a:rPr lang="en-US" dirty="0">
                <a:solidFill>
                  <a:schemeClr val="bg1"/>
                </a:solidFill>
              </a:rPr>
              <a:t> rightward only creates an inflationary increase in the price level; it does not alter GDP or unemployment.</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solidFill>
                  <a:schemeClr val="bg1"/>
                </a:solidFill>
              </a:rPr>
              <a:t>Low inflation provides a better climate for a healthy and growing economy.</a:t>
            </a:r>
          </a:p>
        </p:txBody>
      </p:sp>
      <p:pic>
        <p:nvPicPr>
          <p:cNvPr id="4" name="Picture 3" descr="A graph with Real GDP on the x-axis and price level on the y-axis that shows the effects of an increase in aggregate demand">
            <a:extLst>
              <a:ext uri="{FF2B5EF4-FFF2-40B4-BE49-F238E27FC236}">
                <a16:creationId xmlns:a16="http://schemas.microsoft.com/office/drawing/2014/main" id="{8ECB709F-3A5A-4A45-9614-C452C3CF1DEB}"/>
              </a:ext>
            </a:extLst>
          </p:cNvPr>
          <p:cNvPicPr>
            <a:picLocks noChangeAspect="1"/>
          </p:cNvPicPr>
          <p:nvPr/>
        </p:nvPicPr>
        <p:blipFill>
          <a:blip r:embed="rId3"/>
          <a:stretch>
            <a:fillRect/>
          </a:stretch>
        </p:blipFill>
        <p:spPr>
          <a:xfrm>
            <a:off x="6196520" y="1701375"/>
            <a:ext cx="5552607" cy="4654296"/>
          </a:xfrm>
          <a:prstGeom prst="rect">
            <a:avLst/>
          </a:prstGeom>
        </p:spPr>
      </p:pic>
    </p:spTree>
    <p:extLst>
      <p:ext uri="{BB962C8B-B14F-4D97-AF65-F5344CB8AC3E}">
        <p14:creationId xmlns:p14="http://schemas.microsoft.com/office/powerpoint/2010/main" val="51597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Inflation Targeting</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Inflation targeting </a:t>
              </a:r>
              <a:r>
                <a:rPr lang="en-US" sz="2000" dirty="0">
                  <a:solidFill>
                    <a:schemeClr val="bg1"/>
                  </a:solidFill>
                </a:rPr>
                <a:t>is when the central bank is legally required to focus on keeping inflation low.</a:t>
              </a:r>
              <a:endParaRPr lang="en-US" sz="2000" b="1" dirty="0">
                <a:solidFill>
                  <a:schemeClr val="bg1"/>
                </a:solidFill>
              </a:endParaRP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International Monetary Fund (IMF), central banks in thirty-eight countries practice inflation targeting.</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Federal Reserve does not practice inflation targeting but instead takes both unemployment and inflation into account.</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no final consensus on whether a central bank should focus only on inflation or have greater discretion.</a:t>
              </a:r>
            </a:p>
          </p:txBody>
        </p:sp>
      </p:grpSp>
    </p:spTree>
    <p:extLst>
      <p:ext uri="{BB962C8B-B14F-4D97-AF65-F5344CB8AC3E}">
        <p14:creationId xmlns:p14="http://schemas.microsoft.com/office/powerpoint/2010/main" val="19172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Asset Bubbles and Leverage Cycles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9972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central bank focuses on inflation and unemployment, it may overlook other looming economic problems.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034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economy, or a specific market, reaches unsustainable levels, the subsequent drop-off in price could lead to recession.</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652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economists worry about a leverage cycle, where </a:t>
              </a:r>
              <a:r>
                <a:rPr lang="en-US" sz="2000" i="1" dirty="0">
                  <a:solidFill>
                    <a:schemeClr val="bg1"/>
                  </a:solidFill>
                </a:rPr>
                <a:t>leverage</a:t>
              </a:r>
              <a:r>
                <a:rPr lang="en-US" sz="2000" dirty="0">
                  <a:solidFill>
                    <a:schemeClr val="bg1"/>
                  </a:solidFill>
                </a:rPr>
                <a:t> is a term financial economists use to mean "borrowing."</a:t>
              </a:r>
            </a:p>
          </p:txBody>
        </p:sp>
      </p:grpSp>
      <p:grpSp>
        <p:nvGrpSpPr>
          <p:cNvPr id="18" name="Group 17">
            <a:extLst>
              <a:ext uri="{FF2B5EF4-FFF2-40B4-BE49-F238E27FC236}">
                <a16:creationId xmlns:a16="http://schemas.microsoft.com/office/drawing/2014/main" id="{F4AD07BD-852E-48B7-9E9A-7E48DA2B9152}"/>
              </a:ext>
            </a:extLst>
          </p:cNvPr>
          <p:cNvGrpSpPr/>
          <p:nvPr/>
        </p:nvGrpSpPr>
        <p:grpSpPr>
          <a:xfrm>
            <a:off x="2066922" y="425746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7A64C08-23E6-4D44-B7CF-9E418FC744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9BC968F-728F-4142-8C70-320C3E268511}"/>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good economic times, banks are eager to lend and people are eager to borrow; in bad economic times, the opposite is true.</a:t>
              </a:r>
            </a:p>
          </p:txBody>
        </p:sp>
      </p:grpSp>
      <p:grpSp>
        <p:nvGrpSpPr>
          <p:cNvPr id="21" name="Group 20">
            <a:extLst>
              <a:ext uri="{FF2B5EF4-FFF2-40B4-BE49-F238E27FC236}">
                <a16:creationId xmlns:a16="http://schemas.microsoft.com/office/drawing/2014/main" id="{9EC82F66-59CC-489E-A3BD-E65854DDF905}"/>
              </a:ext>
            </a:extLst>
          </p:cNvPr>
          <p:cNvGrpSpPr/>
          <p:nvPr/>
        </p:nvGrpSpPr>
        <p:grpSpPr>
          <a:xfrm>
            <a:off x="2067180" y="5149652"/>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4EA1CBC5-C826-4C0E-97B6-964E130CCE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B4679280-7076-46FD-9D24-AA369979CCE3}"/>
                </a:ext>
              </a:extLst>
            </p:cNvPr>
            <p:cNvSpPr txBox="1"/>
            <p:nvPr/>
          </p:nvSpPr>
          <p:spPr>
            <a:xfrm>
              <a:off x="542923"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central bank should not just look at economic growth, inflation, and unemployment rates but also asset prices and leverage cycles.</a:t>
              </a:r>
            </a:p>
          </p:txBody>
        </p:sp>
      </p:grpSp>
    </p:spTree>
    <p:extLst>
      <p:ext uri="{BB962C8B-B14F-4D97-AF65-F5344CB8AC3E}">
        <p14:creationId xmlns:p14="http://schemas.microsoft.com/office/powerpoint/2010/main" val="17838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0"/>
          <p:cNvGrpSpPr/>
          <p:nvPr/>
        </p:nvGrpSpPr>
        <p:grpSpPr>
          <a:xfrm>
            <a:off x="1524001" y="288568"/>
            <a:ext cx="9144001" cy="6332628"/>
            <a:chOff x="-1" y="463132"/>
            <a:chExt cx="9144001" cy="6332628"/>
          </a:xfrm>
        </p:grpSpPr>
        <p:sp>
          <p:nvSpPr>
            <p:cNvPr id="194" name="Google Shape;194;p20"/>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95" name="Google Shape;195;p20"/>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6" name="Google Shape;196;p20"/>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97" name="Google Shape;197;p20"/>
          <p:cNvSpPr txBox="1"/>
          <p:nvPr/>
        </p:nvSpPr>
        <p:spPr>
          <a:xfrm>
            <a:off x="1459469" y="1341780"/>
            <a:ext cx="9273061" cy="502076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lnSpc>
                <a:spcPct val="150000"/>
              </a:lnSpc>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Monetary policy is imprecise for several reasons: </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The effects occur only after long and variable time lags.</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If banks decide to hold excess reserves, monetary policy cannot force them to lend.</a:t>
            </a:r>
          </a:p>
          <a:p>
            <a:pPr marL="914400" marR="0" lvl="1" indent="-368300" algn="l" rtl="0">
              <a:lnSpc>
                <a:spcPct val="150000"/>
              </a:lnSpc>
              <a:spcBef>
                <a:spcPts val="0"/>
              </a:spcBef>
              <a:spcAft>
                <a:spcPts val="0"/>
              </a:spcAft>
              <a:buClr>
                <a:schemeClr val="lt1"/>
              </a:buClr>
              <a:buSzPts val="2200"/>
              <a:buFont typeface="Calibri"/>
              <a:buChar char="○"/>
            </a:pPr>
            <a:r>
              <a:rPr lang="en-US" dirty="0">
                <a:solidFill>
                  <a:schemeClr val="lt1"/>
                </a:solidFill>
                <a:latin typeface="Calibri"/>
                <a:ea typeface="Calibri"/>
                <a:cs typeface="Calibri"/>
                <a:sym typeface="Calibri"/>
              </a:rPr>
              <a:t>Velocity may shift in unpredictable ways. </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The basic quantity equation of money is </a:t>
            </a:r>
            <a:r>
              <a:rPr lang="en-US" i="1" dirty="0">
                <a:solidFill>
                  <a:schemeClr val="lt1"/>
                </a:solidFill>
                <a:latin typeface="Calibri"/>
                <a:ea typeface="Calibri"/>
                <a:cs typeface="Calibri"/>
                <a:sym typeface="Calibri"/>
              </a:rPr>
              <a:t>MV</a:t>
            </a:r>
            <a:r>
              <a:rPr lang="en-US" dirty="0">
                <a:solidFill>
                  <a:schemeClr val="lt1"/>
                </a:solidFill>
                <a:latin typeface="Calibri"/>
                <a:ea typeface="Calibri"/>
                <a:cs typeface="Calibri"/>
                <a:sym typeface="Calibri"/>
              </a:rPr>
              <a:t>=</a:t>
            </a:r>
            <a:r>
              <a:rPr lang="en-US" i="1" dirty="0">
                <a:solidFill>
                  <a:schemeClr val="lt1"/>
                </a:solidFill>
                <a:latin typeface="Calibri"/>
                <a:ea typeface="Calibri"/>
                <a:cs typeface="Calibri"/>
                <a:sym typeface="Calibri"/>
              </a:rPr>
              <a:t>PQ</a:t>
            </a:r>
            <a:r>
              <a:rPr lang="en-US" dirty="0">
                <a:solidFill>
                  <a:schemeClr val="lt1"/>
                </a:solidFill>
                <a:latin typeface="Calibri"/>
                <a:ea typeface="Calibri"/>
                <a:cs typeface="Calibri"/>
                <a:sym typeface="Calibri"/>
              </a:rPr>
              <a:t>, where </a:t>
            </a:r>
            <a:r>
              <a:rPr lang="en-US" i="1" dirty="0">
                <a:solidFill>
                  <a:schemeClr val="lt1"/>
                </a:solidFill>
                <a:latin typeface="Calibri"/>
                <a:ea typeface="Calibri"/>
                <a:cs typeface="Calibri"/>
                <a:sym typeface="Calibri"/>
              </a:rPr>
              <a:t>M</a:t>
            </a:r>
            <a:r>
              <a:rPr lang="en-US" dirty="0">
                <a:solidFill>
                  <a:schemeClr val="lt1"/>
                </a:solidFill>
                <a:latin typeface="Calibri"/>
                <a:ea typeface="Calibri"/>
                <a:cs typeface="Calibri"/>
                <a:sym typeface="Calibri"/>
              </a:rPr>
              <a:t> is the money supply, </a:t>
            </a:r>
            <a:r>
              <a:rPr lang="en-US" i="1" dirty="0">
                <a:solidFill>
                  <a:schemeClr val="lt1"/>
                </a:solidFill>
                <a:latin typeface="Calibri"/>
                <a:ea typeface="Calibri"/>
                <a:cs typeface="Calibri"/>
                <a:sym typeface="Calibri"/>
              </a:rPr>
              <a:t>V</a:t>
            </a:r>
            <a:r>
              <a:rPr lang="en-US" dirty="0">
                <a:solidFill>
                  <a:schemeClr val="lt1"/>
                </a:solidFill>
                <a:latin typeface="Calibri"/>
                <a:ea typeface="Calibri"/>
                <a:cs typeface="Calibri"/>
                <a:sym typeface="Calibri"/>
              </a:rPr>
              <a:t> is the velocity of money, </a:t>
            </a:r>
            <a:r>
              <a:rPr lang="en-US" i="1" dirty="0">
                <a:solidFill>
                  <a:schemeClr val="lt1"/>
                </a:solidFill>
                <a:latin typeface="Calibri"/>
                <a:ea typeface="Calibri"/>
                <a:cs typeface="Calibri"/>
                <a:sym typeface="Calibri"/>
              </a:rPr>
              <a:t>P</a:t>
            </a:r>
            <a:r>
              <a:rPr lang="en-US" dirty="0">
                <a:solidFill>
                  <a:schemeClr val="lt1"/>
                </a:solidFill>
                <a:latin typeface="Calibri"/>
                <a:ea typeface="Calibri"/>
                <a:cs typeface="Calibri"/>
                <a:sym typeface="Calibri"/>
              </a:rPr>
              <a:t> is the price level, and </a:t>
            </a:r>
            <a:r>
              <a:rPr lang="en-US" i="1" dirty="0">
                <a:solidFill>
                  <a:schemeClr val="lt1"/>
                </a:solidFill>
                <a:latin typeface="Calibri"/>
                <a:ea typeface="Calibri"/>
                <a:cs typeface="Calibri"/>
                <a:sym typeface="Calibri"/>
              </a:rPr>
              <a:t>Q</a:t>
            </a:r>
            <a:r>
              <a:rPr lang="en-US" dirty="0">
                <a:solidFill>
                  <a:schemeClr val="lt1"/>
                </a:solidFill>
                <a:latin typeface="Calibri"/>
                <a:ea typeface="Calibri"/>
                <a:cs typeface="Calibri"/>
                <a:sym typeface="Calibri"/>
              </a:rPr>
              <a:t> is the real output of the economy.</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Some central banks, like the European Central Bank, practice inflation targeting, which means that the only goal of the central bank is to keep inflation within a low target range.</a:t>
            </a:r>
          </a:p>
          <a:p>
            <a:pPr marL="342900" marR="0" lvl="1" indent="-342900" algn="l" rtl="0">
              <a:spcBef>
                <a:spcPts val="0"/>
              </a:spcBef>
              <a:spcAft>
                <a:spcPts val="0"/>
              </a:spcAft>
              <a:buClr>
                <a:schemeClr val="lt1"/>
              </a:buClr>
              <a:buSzPts val="2200"/>
              <a:buFont typeface="Arial" panose="020B0604020202020204" pitchFamily="34" charset="0"/>
              <a:buChar char="•"/>
            </a:pPr>
            <a:endParaRPr lang="en-US" dirty="0">
              <a:solidFill>
                <a:schemeClr val="lt1"/>
              </a:solidFill>
              <a:latin typeface="Calibri"/>
              <a:ea typeface="Calibri"/>
              <a:cs typeface="Calibri"/>
              <a:sym typeface="Calibri"/>
            </a:endParaRPr>
          </a:p>
          <a:p>
            <a:pPr marL="342900" marR="0" lvl="1" indent="-342900" algn="l" rtl="0">
              <a:spcBef>
                <a:spcPts val="0"/>
              </a:spcBef>
              <a:spcAft>
                <a:spcPts val="0"/>
              </a:spcAft>
              <a:buClr>
                <a:schemeClr val="lt1"/>
              </a:buClr>
              <a:buSzPts val="2200"/>
              <a:buFont typeface="Arial" panose="020B0604020202020204" pitchFamily="34" charset="0"/>
              <a:buChar char="•"/>
            </a:pPr>
            <a:r>
              <a:rPr lang="en-US" dirty="0">
                <a:solidFill>
                  <a:schemeClr val="lt1"/>
                </a:solidFill>
                <a:latin typeface="Calibri"/>
                <a:ea typeface="Calibri"/>
                <a:cs typeface="Calibri"/>
                <a:sym typeface="Calibri"/>
              </a:rPr>
              <a:t>Other central banks, such as the U.S. Federal Reserve, are free to focus on either reducing inflation or stimulating an economy that is in recession, whichever goal seems most important at the time.</a:t>
            </a:r>
          </a:p>
        </p:txBody>
      </p:sp>
      <p:pic>
        <p:nvPicPr>
          <p:cNvPr id="198" name="Google Shape;198;p20"/>
          <p:cNvPicPr preferRelativeResize="0"/>
          <p:nvPr/>
        </p:nvPicPr>
        <p:blipFill rotWithShape="1">
          <a:blip r:embed="rId3">
            <a:alphaModFix/>
          </a:blip>
          <a:srcRect/>
          <a:stretch/>
        </p:blipFill>
        <p:spPr>
          <a:xfrm>
            <a:off x="4114800" y="2590800"/>
            <a:ext cx="914400" cy="19843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1463</Words>
  <Application>Microsoft Office PowerPoint</Application>
  <PresentationFormat>Widescreen</PresentationFormat>
  <Paragraphs>285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Cambria Math</vt: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21</cp:revision>
  <dcterms:modified xsi:type="dcterms:W3CDTF">2022-01-17T21:50:26Z</dcterms:modified>
</cp:coreProperties>
</file>