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7"/>
  </p:notesMasterIdLst>
  <p:sldIdLst>
    <p:sldId id="256" r:id="rId2"/>
    <p:sldId id="383" r:id="rId3"/>
    <p:sldId id="384" r:id="rId4"/>
    <p:sldId id="261" r:id="rId5"/>
    <p:sldId id="385" r:id="rId6"/>
    <p:sldId id="263" r:id="rId7"/>
    <p:sldId id="264" r:id="rId8"/>
    <p:sldId id="386" r:id="rId9"/>
    <p:sldId id="387" r:id="rId10"/>
    <p:sldId id="388" r:id="rId11"/>
    <p:sldId id="389" r:id="rId12"/>
    <p:sldId id="26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 id="402" r:id="rId26"/>
    <p:sldId id="403" r:id="rId27"/>
    <p:sldId id="262" r:id="rId28"/>
    <p:sldId id="404" r:id="rId29"/>
    <p:sldId id="405" r:id="rId30"/>
    <p:sldId id="406" r:id="rId31"/>
    <p:sldId id="407" r:id="rId32"/>
    <p:sldId id="408" r:id="rId33"/>
    <p:sldId id="409" r:id="rId34"/>
    <p:sldId id="410" r:id="rId35"/>
    <p:sldId id="411" r:id="rId36"/>
    <p:sldId id="412" r:id="rId37"/>
    <p:sldId id="413" r:id="rId38"/>
    <p:sldId id="414" r:id="rId39"/>
    <p:sldId id="415" r:id="rId40"/>
    <p:sldId id="416" r:id="rId41"/>
    <p:sldId id="417" r:id="rId42"/>
    <p:sldId id="418" r:id="rId43"/>
    <p:sldId id="419" r:id="rId44"/>
    <p:sldId id="420" r:id="rId45"/>
    <p:sldId id="421" r:id="rId46"/>
    <p:sldId id="422" r:id="rId47"/>
    <p:sldId id="423" r:id="rId48"/>
    <p:sldId id="424" r:id="rId49"/>
    <p:sldId id="258" r:id="rId50"/>
    <p:sldId id="425" r:id="rId51"/>
    <p:sldId id="426" r:id="rId52"/>
    <p:sldId id="427" r:id="rId53"/>
    <p:sldId id="428" r:id="rId54"/>
    <p:sldId id="429" r:id="rId55"/>
    <p:sldId id="270" r:id="rId56"/>
  </p:sldIdLst>
  <p:sldSz cx="12192000" cy="6858000"/>
  <p:notesSz cx="6858000" cy="9144000"/>
  <p:embeddedFontLst>
    <p:embeddedFont>
      <p:font typeface="Calibri" panose="020F0502020204030204" pitchFamily="34" charset="0"/>
      <p:regular r:id="rId58"/>
      <p:bold r:id="rId59"/>
      <p:italic r:id="rId60"/>
      <p:boldItalic r:id="rId61"/>
    </p:embeddedFont>
    <p:embeddedFont>
      <p:font typeface="Calibri Light" panose="020F0302020204030204" pitchFamily="34" charset="0"/>
      <p:regular r:id="rId62"/>
      <p:italic r:id="rId63"/>
    </p:embeddedFont>
    <p:embeddedFont>
      <p:font typeface="Cambria Math" panose="02040503050406030204" pitchFamily="18" charset="0"/>
      <p:regular r:id="rId64"/>
    </p:embeddedFont>
    <p:embeddedFont>
      <p:font typeface="Century Gothic" panose="020B0502020202020204" pitchFamily="34" charset="0"/>
      <p:regular r:id="rId65"/>
      <p:bold r:id="rId66"/>
      <p:italic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00" autoAdjust="0"/>
  </p:normalViewPr>
  <p:slideViewPr>
    <p:cSldViewPr snapToGrid="0">
      <p:cViewPr varScale="1">
        <p:scale>
          <a:sx n="109" d="100"/>
          <a:sy n="109" d="100"/>
        </p:scale>
        <p:origin x="63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276670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October 2019, the exchange rate was JPY 108 = USD 1, but in December 2018, the exchange rate was JPY 112 = USD 1. For simplicity, say that Japan's GDP was JPY 500 trillion in both 2018 and 2019. If you use the market exchange rates, this would be Japan's GDP: </a:t>
            </a:r>
          </a:p>
          <a:p>
            <a:pPr marL="0" indent="0">
              <a:buNone/>
            </a:pPr>
            <a:r>
              <a:rPr lang="en-US" dirty="0"/>
              <a:t>GDP in 2018 = "JPY 500 trillion" /"JPY 112"  = USD 4.46 trillion</a:t>
            </a:r>
          </a:p>
          <a:p>
            <a:pPr marL="0" indent="0">
              <a:buNone/>
            </a:pPr>
            <a:r>
              <a:rPr lang="en-US" dirty="0"/>
              <a:t>GDP in 2019 = "JPY 500 trillion" /"JPY 108"  = USD 4.63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2019 Bank of International Settlements survey found that $6.6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2305702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the Indian rupee (INR) moved from INR 39 per USD 1 in February 2008 to INR 51 in March 2009. </a:t>
            </a:r>
            <a:r>
              <a:rPr lang="en-US" sz="1100" dirty="0">
                <a:solidFill>
                  <a:schemeClr val="bg1"/>
                </a:solidFill>
              </a:rPr>
              <a:t>This was more than a one-fourth decline in the rupee’s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241761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1876602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1285428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273410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5552942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357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How the Foreign Exchange Market Works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7" name="TextBox 6">
            <a:extLst>
              <a:ext uri="{FF2B5EF4-FFF2-40B4-BE49-F238E27FC236}">
                <a16:creationId xmlns:a16="http://schemas.microsoft.com/office/drawing/2014/main" id="{5FB73D83-DFB3-4647-9ADF-74D00D170BFA}"/>
              </a:ext>
            </a:extLst>
          </p:cNvPr>
          <p:cNvSpPr txBox="1"/>
          <p:nvPr/>
        </p:nvSpPr>
        <p:spPr>
          <a:xfrm>
            <a:off x="6774877" y="4072635"/>
            <a:ext cx="2349746" cy="369332"/>
          </a:xfrm>
          <a:prstGeom prst="rect">
            <a:avLst/>
          </a:prstGeom>
          <a:noFill/>
        </p:spPr>
        <p:txBody>
          <a:bodyPr wrap="none" rtlCol="0">
            <a:spAutoFit/>
          </a:bodyPr>
          <a:lstStyle/>
          <a:p>
            <a:r>
              <a:rPr lang="en-US" i="1" dirty="0"/>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Participants in the Exchange Rate Market</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3089620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and Weakening Currency</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a:extLst>
              <a:ext uri="{FF2B5EF4-FFF2-40B4-BE49-F238E27FC236}">
                <a16:creationId xmlns:a16="http://schemas.microsoft.com/office/drawing/2014/main" id="{A560F832-3B19-48B6-9C63-9645A1B26EA0}"/>
              </a:ext>
            </a:extLst>
          </p:cNvPr>
          <p:cNvGraphicFramePr/>
          <p:nvPr>
            <p:extLst>
              <p:ext uri="{D42A27DB-BD31-4B8C-83A1-F6EECF244321}">
                <p14:modId xmlns:p14="http://schemas.microsoft.com/office/powerpoint/2010/main" val="3860563361"/>
              </p:ext>
            </p:extLst>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0210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grpSp>
        <p:nvGrpSpPr>
          <p:cNvPr id="260" name="Google Shape;260;p26"/>
          <p:cNvGrpSpPr/>
          <p:nvPr/>
        </p:nvGrpSpPr>
        <p:grpSpPr>
          <a:xfrm>
            <a:off x="1524001" y="288568"/>
            <a:ext cx="9144001" cy="6332628"/>
            <a:chOff x="-1" y="463132"/>
            <a:chExt cx="9144001" cy="6332628"/>
          </a:xfrm>
        </p:grpSpPr>
        <p:sp>
          <p:nvSpPr>
            <p:cNvPr id="261" name="Google Shape;261;p2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62" name="Google Shape;262;p2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63" name="Google Shape;263;p2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463050" y="2169825"/>
            <a:ext cx="112659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Demand and Supply Shifts in Foreign Exchange Markets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40368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Peso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69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Dollars to Pesos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162721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Expectations about Future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147252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Speed of Shifts in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7235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593554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Differences in Rates of Return across Countries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graphicFrame>
        <p:nvGraphicFramePr>
          <p:cNvPr id="2" name="Table 2">
            <a:extLst>
              <a:ext uri="{FF2B5EF4-FFF2-40B4-BE49-F238E27FC236}">
                <a16:creationId xmlns:a16="http://schemas.microsoft.com/office/drawing/2014/main" id="{C93EE82A-D556-4F9D-AEF6-F60FA478EDCA}"/>
              </a:ext>
            </a:extLst>
          </p:cNvPr>
          <p:cNvGraphicFramePr>
            <a:graphicFrameLocks noGrp="1"/>
          </p:cNvGraphicFramePr>
          <p:nvPr/>
        </p:nvGraphicFramePr>
        <p:xfrm>
          <a:off x="1768174" y="4720828"/>
          <a:ext cx="8636002" cy="1112520"/>
        </p:xfrm>
        <a:graphic>
          <a:graphicData uri="http://schemas.openxmlformats.org/drawingml/2006/table">
            <a:tbl>
              <a:tblPr firstRow="1" bandRow="1">
                <a:tableStyleId>{5C22544A-7EE6-4342-B048-85BDC9FD1C3A}</a:tableStyleId>
              </a:tblPr>
              <a:tblGrid>
                <a:gridCol w="4228664">
                  <a:extLst>
                    <a:ext uri="{9D8B030D-6E8A-4147-A177-3AD203B41FA5}">
                      <a16:colId xmlns:a16="http://schemas.microsoft.com/office/drawing/2014/main" val="1755026607"/>
                    </a:ext>
                  </a:extLst>
                </a:gridCol>
                <a:gridCol w="4407338">
                  <a:extLst>
                    <a:ext uri="{9D8B030D-6E8A-4147-A177-3AD203B41FA5}">
                      <a16:colId xmlns:a16="http://schemas.microsoft.com/office/drawing/2014/main" val="2906222782"/>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0310039"/>
                  </a:ext>
                </a:extLst>
              </a:tr>
              <a:tr h="370840">
                <a:tc>
                  <a:txBody>
                    <a:bodyPr/>
                    <a:lstStyle/>
                    <a:p>
                      <a:r>
                        <a:rPr lang="en-US" dirty="0">
                          <a:solidFill>
                            <a:schemeClr val="tx1"/>
                          </a:solidFill>
                        </a:rPr>
                        <a:t>A country has relatively high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attract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9519938"/>
                  </a:ext>
                </a:extLst>
              </a:tr>
              <a:tr h="370840">
                <a:tc>
                  <a:txBody>
                    <a:bodyPr/>
                    <a:lstStyle/>
                    <a:p>
                      <a:r>
                        <a:rPr lang="en-US" dirty="0">
                          <a:solidFill>
                            <a:schemeClr val="tx1"/>
                          </a:solidFill>
                        </a:rPr>
                        <a:t>A country has relatively low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repel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3524673"/>
                  </a:ext>
                </a:extLst>
              </a:tr>
            </a:tbl>
          </a:graphicData>
        </a:graphic>
      </p:graphicFrame>
    </p:spTree>
    <p:extLst>
      <p:ext uri="{BB962C8B-B14F-4D97-AF65-F5344CB8AC3E}">
        <p14:creationId xmlns:p14="http://schemas.microsoft.com/office/powerpoint/2010/main" val="360778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Higher Rate of Return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2168469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Relative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89909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1119129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2467" y="335669"/>
            <a:ext cx="1042626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Market Exchange Rates Versus 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2019, the exchange rate was JPY 108 = USD 1, but in December 2018, the exchange rate was JPY 112 = USD 1. For simplicity, say that Japan's GDP was JPY 500 trillion in both 2018 and 2019. If you use the market exchange rates, this would be Japan's GDP:</a:t>
              </a:r>
            </a:p>
          </p:txBody>
        </p:sp>
      </p:grpSp>
      <p:grpSp>
        <p:nvGrpSpPr>
          <p:cNvPr id="24" name="Group 23">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2018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112</m:t>
                          </m:r>
                        </m:den>
                      </m:f>
                    </m:oMath>
                  </a14:m>
                  <a:r>
                    <a:rPr lang="en-US" sz="2000" dirty="0">
                      <a:solidFill>
                        <a:schemeClr val="bg1"/>
                      </a:solidFill>
                    </a:rPr>
                    <a:t> = USD 4.46 trillion</a:t>
                  </a:r>
                </a:p>
              </p:txBody>
            </p:sp>
          </mc:Choice>
          <mc:Fallback xmlns="">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2019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108</m:t>
                          </m:r>
                        </m:den>
                      </m:f>
                    </m:oMath>
                  </a14:m>
                  <a:r>
                    <a:rPr lang="en-US" sz="2000" dirty="0">
                      <a:solidFill>
                        <a:schemeClr val="bg1"/>
                      </a:solidFill>
                    </a:rPr>
                    <a:t> = USD 4.63 trillion</a:t>
                  </a:r>
                </a:p>
              </p:txBody>
            </p:sp>
          </mc:Choice>
          <mc:Fallback xmlns="">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367257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27512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835311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465388" y="230399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Macroeconomic Effects of Exchange Rates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3402" y="349969"/>
            <a:ext cx="10471687"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Extraordinary Size of the Foreign Exchange Markets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algn="ctr"/>
              <a:r>
                <a:rPr lang="en-US" sz="2000" dirty="0">
                  <a:solidFill>
                    <a:schemeClr val="bg1"/>
                  </a:solidFill>
                </a:rPr>
                <a:t>A 2019 Bank of International Settlements survey found that $6.6 trillion </a:t>
              </a:r>
              <a:r>
                <a:rPr lang="en-US" sz="2000" i="1" dirty="0">
                  <a:solidFill>
                    <a:schemeClr val="bg1"/>
                  </a:solidFill>
                </a:rPr>
                <a:t>per day</a:t>
              </a:r>
              <a:r>
                <a:rPr lang="en-US" sz="2000" dirty="0">
                  <a:solidFill>
                    <a:schemeClr val="bg1"/>
                  </a:solidFill>
                </a:rPr>
                <a:t> was traded in foreign exchange markets, which makes the foreign exchange market the largest market in the world economy.</a:t>
              </a:r>
            </a:p>
          </p:txBody>
        </p:sp>
      </p:grpSp>
      <p:graphicFrame>
        <p:nvGraphicFramePr>
          <p:cNvPr id="2" name="Table 2">
            <a:extLst>
              <a:ext uri="{FF2B5EF4-FFF2-40B4-BE49-F238E27FC236}">
                <a16:creationId xmlns:a16="http://schemas.microsoft.com/office/drawing/2014/main" id="{642CBBF1-716A-4F4D-B2DD-F854D951F7E6}"/>
              </a:ext>
            </a:extLst>
          </p:cNvPr>
          <p:cNvGraphicFramePr>
            <a:graphicFrameLocks noGrp="1"/>
          </p:cNvGraphicFramePr>
          <p:nvPr>
            <p:extLst>
              <p:ext uri="{D42A27DB-BD31-4B8C-83A1-F6EECF244321}">
                <p14:modId xmlns:p14="http://schemas.microsoft.com/office/powerpoint/2010/main" val="2582559397"/>
              </p:ext>
            </p:extLst>
          </p:nvPr>
        </p:nvGraphicFramePr>
        <p:xfrm>
          <a:off x="2032000" y="2773877"/>
          <a:ext cx="8128000" cy="33375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110010"/>
                    </a:ext>
                  </a:extLst>
                </a:gridCol>
                <a:gridCol w="4064000">
                  <a:extLst>
                    <a:ext uri="{9D8B030D-6E8A-4147-A177-3AD203B41FA5}">
                      <a16:colId xmlns:a16="http://schemas.microsoft.com/office/drawing/2014/main" val="3463129047"/>
                    </a:ext>
                  </a:extLst>
                </a:gridCol>
              </a:tblGrid>
              <a:tr h="370840">
                <a:tc gridSpan="2">
                  <a:txBody>
                    <a:bodyPr/>
                    <a:lstStyle/>
                    <a:p>
                      <a:pPr algn="ctr"/>
                      <a:r>
                        <a:rPr lang="en-US" dirty="0">
                          <a:solidFill>
                            <a:schemeClr val="tx1"/>
                          </a:solidFill>
                        </a:rPr>
                        <a:t>Currencies Traded Most in Foreign Exchange Markets as of April 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6570770"/>
                  </a:ext>
                </a:extLst>
              </a:tr>
              <a:tr h="370840">
                <a:tc>
                  <a:txBody>
                    <a:bodyPr/>
                    <a:lstStyle/>
                    <a:p>
                      <a:pPr algn="ctr"/>
                      <a:r>
                        <a:rPr lang="en-US" dirty="0">
                          <a:solidFill>
                            <a:schemeClr val="tx1"/>
                          </a:solidFill>
                        </a:rPr>
                        <a:t>U.S. dollar (USD)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8747552"/>
                  </a:ext>
                </a:extLst>
              </a:tr>
              <a:tr h="370840">
                <a:tc>
                  <a:txBody>
                    <a:bodyPr/>
                    <a:lstStyle/>
                    <a:p>
                      <a:pPr algn="ctr"/>
                      <a:r>
                        <a:rPr lang="en-US" dirty="0">
                          <a:solidFill>
                            <a:schemeClr val="tx1"/>
                          </a:solidFill>
                        </a:rPr>
                        <a:t>Euro (EUR)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1616682"/>
                  </a:ext>
                </a:extLst>
              </a:tr>
              <a:tr h="370840">
                <a:tc>
                  <a:txBody>
                    <a:bodyPr/>
                    <a:lstStyle/>
                    <a:p>
                      <a:pPr algn="ctr"/>
                      <a:r>
                        <a:rPr lang="en-US" dirty="0">
                          <a:solidFill>
                            <a:schemeClr val="tx1"/>
                          </a:solidFill>
                        </a:rPr>
                        <a:t>Japanese yen (JPY)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0704674"/>
                  </a:ext>
                </a:extLst>
              </a:tr>
              <a:tr h="370840">
                <a:tc>
                  <a:txBody>
                    <a:bodyPr/>
                    <a:lstStyle/>
                    <a:p>
                      <a:pPr algn="ctr"/>
                      <a:r>
                        <a:rPr lang="en-US" dirty="0">
                          <a:solidFill>
                            <a:schemeClr val="tx1"/>
                          </a:solidFill>
                        </a:rPr>
                        <a:t>British pound (GBP)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4916469"/>
                  </a:ext>
                </a:extLst>
              </a:tr>
              <a:tr h="370840">
                <a:tc>
                  <a:txBody>
                    <a:bodyPr/>
                    <a:lstStyle/>
                    <a:p>
                      <a:pPr algn="ctr"/>
                      <a:r>
                        <a:rPr lang="en-US" dirty="0">
                          <a:solidFill>
                            <a:schemeClr val="tx1"/>
                          </a:solidFill>
                        </a:rPr>
                        <a:t>Australian dollar (AUD)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35641"/>
                  </a:ext>
                </a:extLst>
              </a:tr>
              <a:tr h="370840">
                <a:tc>
                  <a:txBody>
                    <a:bodyPr/>
                    <a:lstStyle/>
                    <a:p>
                      <a:pPr algn="ctr"/>
                      <a:r>
                        <a:rPr lang="en-US" dirty="0">
                          <a:solidFill>
                            <a:schemeClr val="tx1"/>
                          </a:solidFill>
                        </a:rPr>
                        <a:t>Canadian dollar (CAD)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735192"/>
                  </a:ext>
                </a:extLst>
              </a:tr>
              <a:tr h="370840">
                <a:tc>
                  <a:txBody>
                    <a:bodyPr/>
                    <a:lstStyle/>
                    <a:p>
                      <a:pPr algn="ctr"/>
                      <a:r>
                        <a:rPr lang="en-US" dirty="0">
                          <a:solidFill>
                            <a:schemeClr val="tx1"/>
                          </a:solidFill>
                        </a:rPr>
                        <a:t>Swiss franc (CHF)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98316395"/>
                  </a:ext>
                </a:extLst>
              </a:tr>
              <a:tr h="370840">
                <a:tc>
                  <a:txBody>
                    <a:bodyPr/>
                    <a:lstStyle/>
                    <a:p>
                      <a:pPr algn="ctr"/>
                      <a:r>
                        <a:rPr lang="en-US" dirty="0">
                          <a:solidFill>
                            <a:schemeClr val="tx1"/>
                          </a:solidFill>
                        </a:rPr>
                        <a:t>Chinese yuan (CNY)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100901"/>
                  </a:ext>
                </a:extLst>
              </a:tr>
            </a:tbl>
          </a:graphicData>
        </a:graphic>
      </p:graphicFrame>
    </p:spTree>
    <p:extLst>
      <p:ext uri="{BB962C8B-B14F-4D97-AF65-F5344CB8AC3E}">
        <p14:creationId xmlns:p14="http://schemas.microsoft.com/office/powerpoint/2010/main" val="793065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92831"/>
            <a:ext cx="8786811" cy="1015663"/>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Rates, Aggregate Demand, and Aggregate Supply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28841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2465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Impact of Exchange Rates Example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4254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can fluctuate a great deal in the short run.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Indian rupee (INR) moved from INR 39 per USD 1 in February 2008 to INR 51 in March 2009. This was more than a one-fourth decline in the rupee’s value in foreign exchange markets.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135445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Example of Fluctuating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Exchange rates tend to fluctuate substantially, even between bordering countries, such as the United States and Canada. </a:t>
              </a:r>
            </a:p>
          </p:txBody>
        </p:sp>
      </p:grpSp>
      <p:pic>
        <p:nvPicPr>
          <p:cNvPr id="4" name="Picture 3" descr="A graph showing the exchange rates of Canadian dollars to U.S. dollars and U.S. dollars to Canadian dollars from 1971 to 2021.">
            <a:extLst>
              <a:ext uri="{FF2B5EF4-FFF2-40B4-BE49-F238E27FC236}">
                <a16:creationId xmlns:a16="http://schemas.microsoft.com/office/drawing/2014/main" id="{F96BB575-31B9-4265-A2BE-16460DEED995}"/>
              </a:ext>
            </a:extLst>
          </p:cNvPr>
          <p:cNvPicPr>
            <a:picLocks noChangeAspect="1"/>
          </p:cNvPicPr>
          <p:nvPr/>
        </p:nvPicPr>
        <p:blipFill>
          <a:blip r:embed="rId3"/>
          <a:stretch>
            <a:fillRect/>
          </a:stretch>
        </p:blipFill>
        <p:spPr>
          <a:xfrm>
            <a:off x="2226770" y="1373130"/>
            <a:ext cx="7753953" cy="4303057"/>
          </a:xfrm>
          <a:prstGeom prst="rect">
            <a:avLst/>
          </a:prstGeom>
        </p:spPr>
      </p:pic>
    </p:spTree>
    <p:extLst>
      <p:ext uri="{BB962C8B-B14F-4D97-AF65-F5344CB8AC3E}">
        <p14:creationId xmlns:p14="http://schemas.microsoft.com/office/powerpoint/2010/main" val="2183475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4152819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Problems with 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spTree>
    <p:extLst>
      <p:ext uri="{BB962C8B-B14F-4D97-AF65-F5344CB8AC3E}">
        <p14:creationId xmlns:p14="http://schemas.microsoft.com/office/powerpoint/2010/main" val="2607980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662733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95488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Summing Up Public Policy and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4142656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Exchange Rate Policies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190" y="404422"/>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 Policies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569334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5290381"/>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Even seemingly stable exchange rates, such as JPY/USD, can vary when closely examined over time. This figure shows a relatively stable rate between 2011 and 2013, before the yen drastically depreciated in 2013 and 2014. The rate was relatively stable between 2017 and 2019.</a:t>
              </a:r>
            </a:p>
          </p:txBody>
        </p:sp>
      </p:grpSp>
      <p:pic>
        <p:nvPicPr>
          <p:cNvPr id="4" name="Picture 3" descr="A graph showing the yen-per-dollar exchange rate from 2000 to 2018">
            <a:extLst>
              <a:ext uri="{FF2B5EF4-FFF2-40B4-BE49-F238E27FC236}">
                <a16:creationId xmlns:a16="http://schemas.microsoft.com/office/drawing/2014/main" id="{73DDEAE4-1981-45EF-BAAF-BB9ACA81A490}"/>
              </a:ext>
            </a:extLst>
          </p:cNvPr>
          <p:cNvPicPr>
            <a:picLocks noChangeAspect="1"/>
          </p:cNvPicPr>
          <p:nvPr/>
        </p:nvPicPr>
        <p:blipFill>
          <a:blip r:embed="rId3"/>
          <a:stretch>
            <a:fillRect/>
          </a:stretch>
        </p:blipFill>
        <p:spPr>
          <a:xfrm>
            <a:off x="2903359" y="1260439"/>
            <a:ext cx="6385282" cy="3907412"/>
          </a:xfrm>
          <a:prstGeom prst="rect">
            <a:avLst/>
          </a:prstGeom>
        </p:spPr>
      </p:pic>
    </p:spTree>
    <p:extLst>
      <p:ext uri="{BB962C8B-B14F-4D97-AF65-F5344CB8AC3E}">
        <p14:creationId xmlns:p14="http://schemas.microsoft.com/office/powerpoint/2010/main" val="721780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20629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307744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Tree>
    <p:extLst>
      <p:ext uri="{BB962C8B-B14F-4D97-AF65-F5344CB8AC3E}">
        <p14:creationId xmlns:p14="http://schemas.microsoft.com/office/powerpoint/2010/main" val="247305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Weakening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306988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67637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Tradeoffs of Soft Pegs and Hard Pegs</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4292105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Merged Currency</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1454303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Four Approaches</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3076460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1708501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714107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pSp>
        <p:nvGrpSpPr>
          <p:cNvPr id="207" name="Google Shape;207;p21"/>
          <p:cNvGrpSpPr/>
          <p:nvPr/>
        </p:nvGrpSpPr>
        <p:grpSpPr>
          <a:xfrm>
            <a:off x="1524001" y="288568"/>
            <a:ext cx="9144001" cy="6332628"/>
            <a:chOff x="-1" y="463132"/>
            <a:chExt cx="9144001" cy="6332628"/>
          </a:xfrm>
        </p:grpSpPr>
        <p:sp>
          <p:nvSpPr>
            <p:cNvPr id="208" name="Google Shape;208;p21"/>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09" name="Google Shape;209;p21"/>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272" name="Google Shape;272;p27"/>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338445"/>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grpSp>
        <p:nvGrpSpPr>
          <p:cNvPr id="191" name="Google Shape;191;p21"/>
          <p:cNvGrpSpPr/>
          <p:nvPr/>
        </p:nvGrpSpPr>
        <p:grpSpPr>
          <a:xfrm>
            <a:off x="1524001" y="338445"/>
            <a:ext cx="9144000" cy="6332730"/>
            <a:chOff x="-1" y="463132"/>
            <a:chExt cx="9144000" cy="6332730"/>
          </a:xfrm>
        </p:grpSpPr>
        <p:sp>
          <p:nvSpPr>
            <p:cNvPr id="192" name="Google Shape;192;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Arbitrage</a:t>
              </a:r>
              <a:endParaRPr/>
            </a:p>
          </p:txBody>
        </p:sp>
        <p:sp>
          <p:nvSpPr>
            <p:cNvPr id="193" name="Google Shape;193;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4" name="Google Shape;194;p21"/>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Hedging</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192334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314526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TotalTime>
  <Words>8319</Words>
  <Application>Microsoft Office PowerPoint</Application>
  <PresentationFormat>Widescreen</PresentationFormat>
  <Paragraphs>1582</Paragraphs>
  <Slides>55</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Wingdings</vt:lpstr>
      <vt:lpstr>Cambria Math</vt:lpstr>
      <vt:lpstr>Century Gothic</vt:lpstr>
      <vt:lpstr>Courier New</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Kelsey Gamel</dc:creator>
  <cp:lastModifiedBy>Sarah Claus</cp:lastModifiedBy>
  <cp:revision>30</cp:revision>
  <dcterms:modified xsi:type="dcterms:W3CDTF">2022-01-17T21:52:08Z</dcterms:modified>
</cp:coreProperties>
</file>