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383" r:id="rId3"/>
    <p:sldId id="385" r:id="rId4"/>
    <p:sldId id="386" r:id="rId5"/>
    <p:sldId id="387" r:id="rId6"/>
    <p:sldId id="384" r:id="rId7"/>
    <p:sldId id="388" r:id="rId8"/>
    <p:sldId id="389" r:id="rId9"/>
    <p:sldId id="390" r:id="rId10"/>
    <p:sldId id="391" r:id="rId11"/>
    <p:sldId id="392" r:id="rId12"/>
    <p:sldId id="393" r:id="rId13"/>
    <p:sldId id="394" r:id="rId14"/>
    <p:sldId id="395" r:id="rId15"/>
    <p:sldId id="262" r:id="rId16"/>
    <p:sldId id="265"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ambria Math" panose="02040503050406030204" pitchFamily="18" charset="0"/>
      <p:regular r:id="rId25"/>
    </p:embeddedFont>
    <p:embeddedFont>
      <p:font typeface="Century Gothic" panose="020B0502020202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230" autoAdjust="0"/>
  </p:normalViewPr>
  <p:slideViewPr>
    <p:cSldViewPr snapToGrid="0">
      <p:cViewPr varScale="1">
        <p:scale>
          <a:sx n="107" d="100"/>
          <a:sy n="107" d="100"/>
        </p:scale>
        <p:origin x="7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If a country experiences a relatively high inflation rate compared to other economies, the buying power of its currency is eroding. This tends to discourage anyone from acquiring or holding the currency. A rise in inflation for the Mexican peso caused demand to shift left from D0 to D1 and supply to shift right from S0 to S1. Both movements caused the currency to depreciate.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dirty="0"/>
          </a:p>
        </p:txBody>
      </p:sp>
    </p:spTree>
    <p:extLst>
      <p:ext uri="{BB962C8B-B14F-4D97-AF65-F5344CB8AC3E}">
        <p14:creationId xmlns:p14="http://schemas.microsoft.com/office/powerpoint/2010/main" val="2588792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Over the long term, exchange rates must bear some relationship to the currency's buying power in terms of internationally traded goods. If the exchange rate in one country is cheaper than others, businesses will start buying in the cheaper country, sell to other countries, and pocket the profits. The purchasing power parity (PPP) exchange rate equalizes the prices of internationally traded goods across countries. Economists at the World Bank's International Comparison Program (ICP) have used studies of the prices and quantities of internationally tradable goods to calculate the PPP exchange rate for all countries.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11</a:t>
            </a:fld>
            <a:endParaRPr lang="en-US" dirty="0"/>
          </a:p>
        </p:txBody>
      </p:sp>
    </p:spTree>
    <p:extLst>
      <p:ext uri="{BB962C8B-B14F-4D97-AF65-F5344CB8AC3E}">
        <p14:creationId xmlns:p14="http://schemas.microsoft.com/office/powerpoint/2010/main" val="615605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In October 2019, the exchange rate was JPY 108 = USD 1, but in December 2018, the exchange rate was JPY 112 = USD 1. For simplicity, say that Japan's GDP was JPY 500 trillion in both 2018 and 2019. If you use the market exchange rates, this would be Japan's GDP: </a:t>
            </a:r>
          </a:p>
          <a:p>
            <a:pPr marL="0" indent="0">
              <a:buNone/>
            </a:pPr>
            <a:r>
              <a:rPr lang="en-US" dirty="0"/>
              <a:t>GDP in 2018 = "JPY 500 trillion" /"JPY 112"  = USD 4.46 trillion</a:t>
            </a:r>
          </a:p>
          <a:p>
            <a:pPr marL="0" indent="0">
              <a:buNone/>
            </a:pPr>
            <a:r>
              <a:rPr lang="en-US" dirty="0"/>
              <a:t>GDP in 2019 = "JPY 500 trillion" /"JPY 108"  = USD 4.63 trillion</a:t>
            </a:r>
          </a:p>
          <a:p>
            <a:pPr marL="0" indent="0">
              <a:buNone/>
            </a:pPr>
            <a:r>
              <a:rPr lang="en-US" dirty="0"/>
              <a:t>The misleading appearance of a changing Japanese economy occurs only because we used the market exchange rate, which often has short-run rises and falls. However, PPP exchange rates stay fairly constant and change minimally, if at all, from year to year.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12</a:t>
            </a:fld>
            <a:endParaRPr lang="en-US" dirty="0"/>
          </a:p>
        </p:txBody>
      </p:sp>
    </p:spTree>
    <p:extLst>
      <p:ext uri="{BB962C8B-B14F-4D97-AF65-F5344CB8AC3E}">
        <p14:creationId xmlns:p14="http://schemas.microsoft.com/office/powerpoint/2010/main" val="2137422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Suppose that the current exchange rate for the Canadian dollar (CAD) is USD 0.75. The inflation rate in the U.S. is 3%, and the inflation rate in Canada is 1%. Explain what will happen to the exchange rate for Canadian dollars.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13</a:t>
            </a:fld>
            <a:endParaRPr lang="en-US" dirty="0"/>
          </a:p>
        </p:txBody>
      </p:sp>
    </p:spTree>
    <p:extLst>
      <p:ext uri="{BB962C8B-B14F-4D97-AF65-F5344CB8AC3E}">
        <p14:creationId xmlns:p14="http://schemas.microsoft.com/office/powerpoint/2010/main" val="1476689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Suppose that the current exchange rate for the Canadian dollar (CAD) is USD 0.75. The inflation rate in the U.S. is 3%, and the inflation rate in Canada is 1%. Explain what will happen to the exchange rate for Canadian dollars. Since the inflation rate is lower in Canada than in the U.S., Canadian dollars have more purchasing power. Investors will increase their demand for Canadian dollars and decrease the supply of Canadian dollars. As a result, the Canadian dollar will appreciate above CAD 1 = USD 0.75. This means that the U.S. dollar will depreciate.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14</a:t>
            </a:fld>
            <a:endParaRPr lang="en-US" dirty="0"/>
          </a:p>
        </p:txBody>
      </p:sp>
    </p:spTree>
    <p:extLst>
      <p:ext uri="{BB962C8B-B14F-4D97-AF65-F5344CB8AC3E}">
        <p14:creationId xmlns:p14="http://schemas.microsoft.com/office/powerpoint/2010/main" val="996476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foreign exchange market involves firms, households, and investors coming together through banks and key foreign exchange dealers to demand and supply currencies. Consider an example of the exchange rate between the U.S. dollar (USD) and the Mexican peso (MXN):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vertical axis shows the exchange rate for U.S. dollars, measured in pesos. The horizontal axis shows the quantity of U.S. dollars traded in the foreign exchange market for pesos. The demand curve (D) for U.S. dollars intersects the supply curve (S) of U.S. dollars at the equilibrium point (E), which is an exchange rate of MXN10=USD1 and a total volume of USD8.5 billion.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2737453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vertical axis shows the exchange rate for Mexican pesos, measured in U.S. dollars. The horizontal axis shows the quantity of Mexican pesos traded in the foreign exchange market. The demand curve (D) for Mexican pesos intersects the supply curve (S) of Mexican pesos at the equilibrium point (E), which is an exchange rate of USD0.10=MXN1 and a total volume of MXN85 billion.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1822367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Note that the two exchange rates are inverses: MXN10=USD1 is the same as USD0.10=MXN1. In the actual foreign exchange market, almost all the trading of Mexican pesos is for U.S. dollars.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dirty="0"/>
          </a:p>
        </p:txBody>
      </p:sp>
    </p:spTree>
    <p:extLst>
      <p:ext uri="{BB962C8B-B14F-4D97-AF65-F5344CB8AC3E}">
        <p14:creationId xmlns:p14="http://schemas.microsoft.com/office/powerpoint/2010/main" val="895284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One reason to demand a currency on the foreign exchange market is the belief that the currency's value is about to increase. One reason to supply (sell) a currency is the belief that the value is about to decrease. In contrast to many other cases, supply and demand typically both move at the same time in the foreign exchange market. Groups of participants in the foreign exchange market, like firms and investors, include some buyers and some sellers. An expectation of a future shift in the exchange rate affects both buyers and sellers and, consequently, demand and supply.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When investors expect a country's currency to strengthen, they buy the currency and cause it to appreciate immediately. This can make other investors believe that future increases in value are likely, leading to even greater appreciation. Similarly, the expectation that a currency might weaken quickly leads to actual weakening of the currency, reinforcing the belief. Beliefs about the future path of exchange rates can be self-reinforcing, at least for a time, and a large share of the trading in foreign exchange markets involves dealers trying to outguess each other.</a:t>
            </a:r>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3750289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motivation for investment (domestic or foreign) is to earn a return. When deciding where they will invest their funds, both businesses and countries consider the rate of returns in other countries. Whether the exchange rate appears high or low will attract or repel foreign investment.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2971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higher rate of return for U.S. dollars makes holding dollars more attractive. The demand for dollars in the foreign exchange market shifts right, from D0 to D1, while the supply of dollars shifts left, from S0 to S1. The new equilibrium (E1) has a stronger exchange rate than the original equilibrium (E0), but in this example, the equilibrium quantity traded does not change.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dirty="0"/>
          </a:p>
        </p:txBody>
      </p:sp>
    </p:spTree>
    <p:extLst>
      <p:ext uri="{BB962C8B-B14F-4D97-AF65-F5344CB8AC3E}">
        <p14:creationId xmlns:p14="http://schemas.microsoft.com/office/powerpoint/2010/main" val="276670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B8826-0E11-4776-992D-3722802F62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8DC809-A496-47E2-A731-59D452F505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2BD693-8E64-4006-B4B3-9F4951F579D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172C7DE-7830-4CCF-95F3-574A11950B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374C7-61C3-4089-80C6-D6DCAD8D678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11973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B188-EE69-48A2-BA68-297EF82D03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B4BD72-A40B-4579-9A69-DC00FC7F3B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3D2234-1018-4DCE-98D6-E4E71BF33D7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78AAA92-75B6-48F0-904E-173CCE764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C3E66B-AA5B-406C-BD1C-1C8E70B0441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219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F81E1B-A15B-4F31-A911-C1948D8DE5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045D24-C726-4997-9851-675E3DFF9A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49DFC-8781-4D3B-85C8-F4B6916C95C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66DFA66-BF42-4169-A15A-D8B87B68E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417ACF-6DC2-49B3-B86A-2299FFAED7A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399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09D42-7153-4DC6-92AF-9FCF4C2C93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0A0537-4DDB-4656-8AC7-B2F2019310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C8A3C-542F-4A40-A7C5-CBB0994413D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CA12790-EA36-4542-959C-8B3542356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717EE9-CF38-4F5B-8341-80C3FF159FE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405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2B8B-75A2-474F-AC94-E90B558F84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140B88-A537-4E72-A88B-7699DF00D4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EAE01F-FD49-474B-BB2E-058B387A54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9808C9B-040C-4BF0-A280-D5142C9FEA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5953F-D365-41FB-BE2D-C505845E70B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10029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23992-8DBB-4478-B399-BA9335581F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BEE269-1A46-4D65-8EAA-6981096327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94D802-2C00-484A-85B3-6C00910679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753EA3-520B-47A3-B557-58F2AD0C07A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FBB8950-CAFB-4CB3-B4FE-3858B010EB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FC03C-7A0D-4ED2-88B4-041EF8D0A88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3426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C2879-D16E-47A0-8B61-87D91709C2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8B7692-494B-4710-8128-41BEAA64DF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F45E4F-383D-45E0-B57B-11E8E44882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D4797E-BB1B-4754-B1FA-39A4C24FCD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00814B-1318-4CF4-B599-7222D1D25B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5081E6-996E-45E7-A8FB-4AC40D5BFDF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7B24A54-7D6F-4BC2-97D4-EEF4B2FBDE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9396E4-AA73-4C4B-947B-B3375ED2CC8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88376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68DA-8212-4716-853E-483B023C21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A4B0C6-3D29-4A92-9D83-5E8DDE86733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9DC36A8-151C-4E5F-8940-B2F76C94D1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52E05A-D5D9-4800-814C-5886031C032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0825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F5EA31-0472-4CB8-8A19-9078AB25CE4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10F8B99-3053-4935-BABE-F8EB7A0C40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BAE4EF-4832-40B1-90F5-B3DDE319DBC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88953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E098-2E6D-4AD0-8B2B-BD44D02795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A1DB6E-6E51-4970-AEA6-1134D7C119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9185DC-2A4F-4E97-8BD0-D750D12445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62B2F9-90BA-4C95-B77C-3F55CD84623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C430F78-7F82-43C1-9C42-0AEA74119D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BAA000-7BAC-4888-8B11-81CCD087AAA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39294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21675-4285-4BA5-BB20-0C8024B544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495876-E49B-4076-893A-188590B03B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0FCC21-00B8-443B-A412-60D5D639D1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C54FBD-AC40-4204-82D5-D868F626729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F95AAB6-88A1-454E-8104-BCF4EB9AB8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E37A6B-8B15-42E1-885F-4B89894607F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7074805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E6A36C-3EBE-4DCD-8F6F-E0A9C99180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AA797F-2115-4CE4-82F9-6C0D836FF1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09A6B3-B4C7-436B-BB4C-E21EA1C790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896088B-F444-4436-99CF-91BE839A64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4F727-39C7-49C5-AAE7-E56170E66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77328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463050" y="2169825"/>
            <a:ext cx="112659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chemeClr val="dk1"/>
                </a:solidFill>
                <a:latin typeface="Century Gothic"/>
                <a:ea typeface="Century Gothic"/>
                <a:cs typeface="Century Gothic"/>
                <a:sym typeface="Century Gothic"/>
              </a:rPr>
              <a:t>Demand and Supply Shifts in Foreign Exchange Markets</a:t>
            </a:r>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7" name="TextBox 6">
            <a:extLst>
              <a:ext uri="{FF2B5EF4-FFF2-40B4-BE49-F238E27FC236}">
                <a16:creationId xmlns:a16="http://schemas.microsoft.com/office/drawing/2014/main" id="{818361E2-2F6A-4304-8A2E-3A9F8AB2FED9}"/>
              </a:ext>
            </a:extLst>
          </p:cNvPr>
          <p:cNvSpPr txBox="1"/>
          <p:nvPr/>
        </p:nvSpPr>
        <p:spPr>
          <a:xfrm>
            <a:off x="6775223" y="4066601"/>
            <a:ext cx="2349746" cy="369332"/>
          </a:xfrm>
          <a:prstGeom prst="rect">
            <a:avLst/>
          </a:prstGeom>
          <a:noFill/>
        </p:spPr>
        <p:txBody>
          <a:bodyPr wrap="none" rtlCol="0">
            <a:spAutoFit/>
          </a:bodyPr>
          <a:lstStyle/>
          <a:p>
            <a:r>
              <a:rPr lang="en-US" i="1" dirty="0"/>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Relative Inflation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042164" y="1544970"/>
            <a:ext cx="4885671" cy="4783566"/>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69011"/>
              <a:ext cx="8058154" cy="74243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country experiences a relatively high inflation rate compared to other economies, the buying power of its currency is eroding.</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This tends to discourage anyone from acquiring or holding the currency.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rise in inflation for the Mexican peso caused demand to shift left from </a:t>
              </a:r>
              <a:r>
                <a:rPr lang="en-US" sz="2000" i="1" dirty="0">
                  <a:solidFill>
                    <a:schemeClr val="bg1"/>
                  </a:solidFill>
                </a:rPr>
                <a:t>D</a:t>
              </a:r>
              <a:r>
                <a:rPr lang="en-US" sz="2000" baseline="-25000" dirty="0">
                  <a:solidFill>
                    <a:schemeClr val="bg1"/>
                  </a:solidFill>
                </a:rPr>
                <a:t>0 </a:t>
              </a:r>
              <a:r>
                <a:rPr lang="en-US" sz="2000" dirty="0">
                  <a:solidFill>
                    <a:schemeClr val="bg1"/>
                  </a:solidFill>
                </a:rPr>
                <a:t>to </a:t>
              </a:r>
              <a:r>
                <a:rPr lang="en-US" sz="2000" i="1" dirty="0">
                  <a:solidFill>
                    <a:schemeClr val="bg1"/>
                  </a:solidFill>
                </a:rPr>
                <a:t>D</a:t>
              </a:r>
              <a:r>
                <a:rPr lang="en-US" sz="2000" baseline="-25000" dirty="0">
                  <a:solidFill>
                    <a:schemeClr val="bg1"/>
                  </a:solidFill>
                </a:rPr>
                <a:t>1</a:t>
              </a:r>
              <a:r>
                <a:rPr lang="en-US" sz="2000" dirty="0">
                  <a:solidFill>
                    <a:schemeClr val="bg1"/>
                  </a:solidFill>
                </a:rPr>
                <a:t> and supply to shift right from </a:t>
              </a:r>
              <a:r>
                <a:rPr lang="en-US" sz="2000" i="1" dirty="0">
                  <a:solidFill>
                    <a:schemeClr val="bg1"/>
                  </a:solidFill>
                </a:rPr>
                <a:t>S</a:t>
              </a:r>
              <a:r>
                <a:rPr lang="en-US" sz="2000" baseline="-25000" dirty="0">
                  <a:solidFill>
                    <a:schemeClr val="bg1"/>
                  </a:solidFill>
                </a:rPr>
                <a:t>0</a:t>
              </a:r>
              <a:r>
                <a:rPr lang="en-US" sz="2000" dirty="0">
                  <a:solidFill>
                    <a:schemeClr val="bg1"/>
                  </a:solidFill>
                </a:rPr>
                <a:t> to </a:t>
              </a:r>
              <a:r>
                <a:rPr lang="en-US" sz="2000" i="1" dirty="0">
                  <a:solidFill>
                    <a:schemeClr val="bg1"/>
                  </a:solidFill>
                </a:rPr>
                <a:t>S</a:t>
              </a:r>
              <a:r>
                <a:rPr lang="en-US" sz="2000" baseline="-25000" dirty="0">
                  <a:solidFill>
                    <a:schemeClr val="bg1"/>
                  </a:solidFill>
                </a:rPr>
                <a:t>1</a:t>
              </a:r>
              <a:r>
                <a:rPr lang="en-US" sz="2000" dirty="0">
                  <a:solidFill>
                    <a:schemeClr val="bg1"/>
                  </a:solidFill>
                </a:rPr>
                <a: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Both movements caused the currency to depreciate.</a:t>
              </a:r>
            </a:p>
          </p:txBody>
        </p:sp>
      </p:grpSp>
      <p:pic>
        <p:nvPicPr>
          <p:cNvPr id="3" name="Picture 2" descr="A graph showing the effect of inflation on the peso.">
            <a:extLst>
              <a:ext uri="{FF2B5EF4-FFF2-40B4-BE49-F238E27FC236}">
                <a16:creationId xmlns:a16="http://schemas.microsoft.com/office/drawing/2014/main" id="{4B42C2C7-D700-4000-BFFB-241F293B2BBE}"/>
              </a:ext>
            </a:extLst>
          </p:cNvPr>
          <p:cNvPicPr>
            <a:picLocks noChangeAspect="1"/>
          </p:cNvPicPr>
          <p:nvPr/>
        </p:nvPicPr>
        <p:blipFill>
          <a:blip r:embed="rId3"/>
          <a:stretch>
            <a:fillRect/>
          </a:stretch>
        </p:blipFill>
        <p:spPr>
          <a:xfrm>
            <a:off x="6264167" y="1367248"/>
            <a:ext cx="5546060" cy="5139010"/>
          </a:xfrm>
          <a:prstGeom prst="rect">
            <a:avLst/>
          </a:prstGeom>
        </p:spPr>
      </p:pic>
    </p:spTree>
    <p:extLst>
      <p:ext uri="{BB962C8B-B14F-4D97-AF65-F5344CB8AC3E}">
        <p14:creationId xmlns:p14="http://schemas.microsoft.com/office/powerpoint/2010/main" val="3899097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Purchasing Power Parity</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Over the long term, exchange rates must bear some relationship to the currency's buying power in terms of internationally traded goods.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1007" y="2473097"/>
            <a:ext cx="8064069" cy="1074490"/>
            <a:chOff x="537008" y="1736761"/>
            <a:chExt cx="8064069" cy="1074490"/>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7008" y="1795588"/>
              <a:ext cx="8064069"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exchange rate in one country is cheaper than others, businesses will start buying in the cheaper country, sell to other countries, and pocket the profits.</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64183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purchasing power parity (PPP) </a:t>
              </a:r>
              <a:r>
                <a:rPr lang="en-US" sz="2000" dirty="0">
                  <a:solidFill>
                    <a:schemeClr val="bg1"/>
                  </a:solidFill>
                </a:rPr>
                <a:t>exchange rate equalizes the prices of internationally traded goods across countries.</a:t>
              </a:r>
            </a:p>
          </p:txBody>
        </p:sp>
      </p:grpSp>
      <p:grpSp>
        <p:nvGrpSpPr>
          <p:cNvPr id="18" name="Group 17">
            <a:extLst>
              <a:ext uri="{FF2B5EF4-FFF2-40B4-BE49-F238E27FC236}">
                <a16:creationId xmlns:a16="http://schemas.microsoft.com/office/drawing/2014/main" id="{293BA1C3-2A7B-44AF-8EED-EB3D67A6C625}"/>
              </a:ext>
            </a:extLst>
          </p:cNvPr>
          <p:cNvGrpSpPr/>
          <p:nvPr/>
        </p:nvGrpSpPr>
        <p:grpSpPr>
          <a:xfrm>
            <a:off x="2061007" y="4551640"/>
            <a:ext cx="8063801" cy="1042958"/>
            <a:chOff x="537276" y="1736761"/>
            <a:chExt cx="8063801" cy="1042958"/>
          </a:xfrm>
          <a:solidFill>
            <a:srgbClr val="627981"/>
          </a:solidFill>
        </p:grpSpPr>
        <p:sp>
          <p:nvSpPr>
            <p:cNvPr id="19" name="Rectangle 18">
              <a:extLst>
                <a:ext uri="{FF2B5EF4-FFF2-40B4-BE49-F238E27FC236}">
                  <a16:creationId xmlns:a16="http://schemas.microsoft.com/office/drawing/2014/main" id="{BB59A34F-26A4-4678-9CEC-6113E76A80C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B6005925-604F-45C3-9D2F-BE848DFF0466}"/>
                </a:ext>
              </a:extLst>
            </p:cNvPr>
            <p:cNvSpPr txBox="1"/>
            <p:nvPr/>
          </p:nvSpPr>
          <p:spPr>
            <a:xfrm>
              <a:off x="537276" y="1764056"/>
              <a:ext cx="806380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at the World Bank's International Comparison Program (ICP) have used studies of the prices and quantities of internationally tradable goods to calculate the PPP exchange rate for all countries.</a:t>
              </a:r>
            </a:p>
          </p:txBody>
        </p:sp>
      </p:grpSp>
    </p:spTree>
    <p:extLst>
      <p:ext uri="{BB962C8B-B14F-4D97-AF65-F5344CB8AC3E}">
        <p14:creationId xmlns:p14="http://schemas.microsoft.com/office/powerpoint/2010/main" val="1119129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882467" y="335669"/>
            <a:ext cx="1042626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Market Exchange Rates Versus Purchasing Power Parity</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FF31025-90A5-402D-928D-E14FA6C43B7B}"/>
              </a:ext>
            </a:extLst>
          </p:cNvPr>
          <p:cNvGrpSpPr/>
          <p:nvPr/>
        </p:nvGrpSpPr>
        <p:grpSpPr>
          <a:xfrm>
            <a:off x="2066789" y="1429946"/>
            <a:ext cx="8058422" cy="1367769"/>
            <a:chOff x="542655" y="1736761"/>
            <a:chExt cx="8058422" cy="1367769"/>
          </a:xfrm>
          <a:solidFill>
            <a:srgbClr val="627981"/>
          </a:solidFill>
        </p:grpSpPr>
        <p:sp>
          <p:nvSpPr>
            <p:cNvPr id="22" name="Rectangle 21">
              <a:extLst>
                <a:ext uri="{FF2B5EF4-FFF2-40B4-BE49-F238E27FC236}">
                  <a16:creationId xmlns:a16="http://schemas.microsoft.com/office/drawing/2014/main" id="{68B9F5FD-3AB5-4EE9-974E-ACE35B42665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EEC3F73E-38B0-43E3-B604-852E340FA52E}"/>
                </a:ext>
              </a:extLst>
            </p:cNvPr>
            <p:cNvSpPr txBox="1"/>
            <p:nvPr/>
          </p:nvSpPr>
          <p:spPr>
            <a:xfrm>
              <a:off x="542655" y="1781091"/>
              <a:ext cx="8058154" cy="1323439"/>
            </a:xfrm>
            <a:prstGeom prst="rect">
              <a:avLst/>
            </a:prstGeom>
            <a:grpFill/>
          </p:spPr>
          <p:txBody>
            <a:bodyPr wrap="square" rtlCol="0">
              <a:spAutoFit/>
            </a:bodyPr>
            <a:lstStyle/>
            <a:p>
              <a:pPr algn="ctr"/>
              <a:r>
                <a:rPr lang="en-US" sz="2000" dirty="0">
                  <a:solidFill>
                    <a:schemeClr val="bg1"/>
                  </a:solidFill>
                </a:rPr>
                <a:t>In October 2019, the exchange rate was JPY 108 = USD 1, but in December 2018, the exchange rate was JPY 112 = USD 1. For simplicity, say that Japan's GDP was JPY 500 trillion in both 2018 and 2019. If you use the market exchange rates, this would be Japan's GDP:</a:t>
              </a:r>
            </a:p>
          </p:txBody>
        </p:sp>
      </p:grpSp>
      <p:grpSp>
        <p:nvGrpSpPr>
          <p:cNvPr id="24" name="Group 23">
            <a:extLst>
              <a:ext uri="{FF2B5EF4-FFF2-40B4-BE49-F238E27FC236}">
                <a16:creationId xmlns:a16="http://schemas.microsoft.com/office/drawing/2014/main" id="{5EF391FC-F2EC-4844-A021-D038E4F26AE3}"/>
              </a:ext>
            </a:extLst>
          </p:cNvPr>
          <p:cNvGrpSpPr/>
          <p:nvPr/>
        </p:nvGrpSpPr>
        <p:grpSpPr>
          <a:xfrm>
            <a:off x="2066789" y="2890882"/>
            <a:ext cx="8058422" cy="806935"/>
            <a:chOff x="542655" y="1736761"/>
            <a:chExt cx="8058422" cy="806935"/>
          </a:xfrm>
          <a:solidFill>
            <a:srgbClr val="627981"/>
          </a:solidFill>
        </p:grpSpPr>
        <p:sp>
          <p:nvSpPr>
            <p:cNvPr id="25" name="Rectangle 24">
              <a:extLst>
                <a:ext uri="{FF2B5EF4-FFF2-40B4-BE49-F238E27FC236}">
                  <a16:creationId xmlns:a16="http://schemas.microsoft.com/office/drawing/2014/main" id="{4BA5D1F9-D48E-400F-BB7E-6C0739B0605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149628C-C45A-4150-95F3-15C193C147E3}"/>
                    </a:ext>
                  </a:extLst>
                </p:cNvPr>
                <p:cNvSpPr txBox="1"/>
                <p:nvPr/>
              </p:nvSpPr>
              <p:spPr>
                <a:xfrm>
                  <a:off x="542655" y="1847263"/>
                  <a:ext cx="8058154" cy="585930"/>
                </a:xfrm>
                <a:prstGeom prst="rect">
                  <a:avLst/>
                </a:prstGeom>
                <a:grpFill/>
              </p:spPr>
              <p:txBody>
                <a:bodyPr wrap="square" rtlCol="0">
                  <a:spAutoFit/>
                </a:bodyPr>
                <a:lstStyle/>
                <a:p>
                  <a:pPr algn="ctr"/>
                  <a:r>
                    <a:rPr lang="en-US" sz="2000" dirty="0">
                      <a:solidFill>
                        <a:schemeClr val="bg1"/>
                      </a:solidFill>
                    </a:rPr>
                    <a:t>GDP in 2018 = </a:t>
                  </a:r>
                  <a14:m>
                    <m:oMath xmlns:m="http://schemas.openxmlformats.org/officeDocument/2006/math">
                      <m:f>
                        <m:fPr>
                          <m:ctrlPr>
                            <a:rPr lang="en-US" sz="2000" i="1" smtClean="0">
                              <a:solidFill>
                                <a:schemeClr val="bg1"/>
                              </a:solidFill>
                              <a:latin typeface="Cambria Math" panose="02040503050406030204" pitchFamily="18" charset="0"/>
                            </a:rPr>
                          </m:ctrlPr>
                        </m:fPr>
                        <m:num>
                          <m:r>
                            <m:rPr>
                              <m:nor/>
                            </m:rPr>
                            <a:rPr lang="en-US" sz="2000" b="0" i="0" smtClean="0">
                              <a:solidFill>
                                <a:schemeClr val="bg1"/>
                              </a:solidFill>
                              <a:latin typeface="Calibri" panose="020F0502020204030204" pitchFamily="34" charset="0"/>
                              <a:cs typeface="Calibri" panose="020F0502020204030204" pitchFamily="34" charset="0"/>
                            </a:rPr>
                            <m:t>JPY</m:t>
                          </m:r>
                          <m:r>
                            <m:rPr>
                              <m:nor/>
                            </m:rPr>
                            <a:rPr lang="en-US" sz="2000" b="0" i="0" smtClean="0">
                              <a:solidFill>
                                <a:schemeClr val="bg1"/>
                              </a:solidFill>
                              <a:latin typeface="Calibri" panose="020F0502020204030204" pitchFamily="34" charset="0"/>
                              <a:cs typeface="Calibri" panose="020F0502020204030204" pitchFamily="34" charset="0"/>
                            </a:rPr>
                            <m:t> 500 </m:t>
                          </m:r>
                          <m:r>
                            <m:rPr>
                              <m:nor/>
                            </m:rPr>
                            <a:rPr lang="en-US" sz="2000" b="0" i="0" smtClean="0">
                              <a:solidFill>
                                <a:schemeClr val="bg1"/>
                              </a:solidFill>
                              <a:latin typeface="Calibri" panose="020F0502020204030204" pitchFamily="34" charset="0"/>
                              <a:cs typeface="Calibri" panose="020F0502020204030204" pitchFamily="34" charset="0"/>
                            </a:rPr>
                            <m:t>trillion</m:t>
                          </m:r>
                        </m:num>
                        <m:den>
                          <m:r>
                            <m:rPr>
                              <m:nor/>
                            </m:rPr>
                            <a:rPr lang="en-US" sz="2000" b="0" i="0" smtClean="0">
                              <a:solidFill>
                                <a:schemeClr val="bg1"/>
                              </a:solidFill>
                              <a:latin typeface="Calibri" panose="020F0502020204030204" pitchFamily="34" charset="0"/>
                              <a:cs typeface="Calibri" panose="020F0502020204030204" pitchFamily="34" charset="0"/>
                            </a:rPr>
                            <m:t>JPY</m:t>
                          </m:r>
                          <m:r>
                            <m:rPr>
                              <m:nor/>
                            </m:rPr>
                            <a:rPr lang="en-US" sz="2000" b="0" i="0" smtClean="0">
                              <a:solidFill>
                                <a:schemeClr val="bg1"/>
                              </a:solidFill>
                              <a:latin typeface="Calibri" panose="020F0502020204030204" pitchFamily="34" charset="0"/>
                              <a:cs typeface="Calibri" panose="020F0502020204030204" pitchFamily="34" charset="0"/>
                            </a:rPr>
                            <m:t> 112</m:t>
                          </m:r>
                        </m:den>
                      </m:f>
                    </m:oMath>
                  </a14:m>
                  <a:r>
                    <a:rPr lang="en-US" sz="2000" dirty="0">
                      <a:solidFill>
                        <a:schemeClr val="bg1"/>
                      </a:solidFill>
                    </a:rPr>
                    <a:t> = USD 4.46 trillion</a:t>
                  </a:r>
                </a:p>
              </p:txBody>
            </p:sp>
          </mc:Choice>
          <mc:Fallback xmlns="">
            <p:sp>
              <p:nvSpPr>
                <p:cNvPr id="27" name="TextBox 26">
                  <a:extLst>
                    <a:ext uri="{FF2B5EF4-FFF2-40B4-BE49-F238E27FC236}">
                      <a16:creationId xmlns:a16="http://schemas.microsoft.com/office/drawing/2014/main" id="{7149628C-C45A-4150-95F3-15C193C147E3}"/>
                    </a:ext>
                  </a:extLst>
                </p:cNvPr>
                <p:cNvSpPr txBox="1">
                  <a:spLocks noRot="1" noChangeAspect="1" noMove="1" noResize="1" noEditPoints="1" noAdjustHandles="1" noChangeArrowheads="1" noChangeShapeType="1" noTextEdit="1"/>
                </p:cNvSpPr>
                <p:nvPr/>
              </p:nvSpPr>
              <p:spPr>
                <a:xfrm>
                  <a:off x="542655" y="1847263"/>
                  <a:ext cx="8058154" cy="585930"/>
                </a:xfrm>
                <a:prstGeom prst="rect">
                  <a:avLst/>
                </a:prstGeom>
                <a:blipFill>
                  <a:blip r:embed="rId3"/>
                  <a:stretch>
                    <a:fillRect b="-7292"/>
                  </a:stretch>
                </a:blipFill>
              </p:spPr>
              <p:txBody>
                <a:bodyPr/>
                <a:lstStyle/>
                <a:p>
                  <a:r>
                    <a:rPr lang="en-US">
                      <a:noFill/>
                    </a:rPr>
                    <a:t> </a:t>
                  </a:r>
                </a:p>
              </p:txBody>
            </p:sp>
          </mc:Fallback>
        </mc:AlternateContent>
      </p:grpSp>
      <p:grpSp>
        <p:nvGrpSpPr>
          <p:cNvPr id="28" name="Group 27">
            <a:extLst>
              <a:ext uri="{FF2B5EF4-FFF2-40B4-BE49-F238E27FC236}">
                <a16:creationId xmlns:a16="http://schemas.microsoft.com/office/drawing/2014/main" id="{237AFF5D-DF44-47C5-8481-57C57C3C801C}"/>
              </a:ext>
            </a:extLst>
          </p:cNvPr>
          <p:cNvGrpSpPr/>
          <p:nvPr/>
        </p:nvGrpSpPr>
        <p:grpSpPr>
          <a:xfrm>
            <a:off x="2066521" y="3814185"/>
            <a:ext cx="8058422" cy="806935"/>
            <a:chOff x="542655" y="1736761"/>
            <a:chExt cx="8058422" cy="806935"/>
          </a:xfrm>
          <a:solidFill>
            <a:srgbClr val="627981"/>
          </a:solidFill>
        </p:grpSpPr>
        <p:sp>
          <p:nvSpPr>
            <p:cNvPr id="29" name="Rectangle 28">
              <a:extLst>
                <a:ext uri="{FF2B5EF4-FFF2-40B4-BE49-F238E27FC236}">
                  <a16:creationId xmlns:a16="http://schemas.microsoft.com/office/drawing/2014/main" id="{0318C0E9-39AF-4DCE-B790-8BA3C5E5230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36560BF-0085-457C-8071-E36D5EF7E786}"/>
                    </a:ext>
                  </a:extLst>
                </p:cNvPr>
                <p:cNvSpPr txBox="1"/>
                <p:nvPr/>
              </p:nvSpPr>
              <p:spPr>
                <a:xfrm>
                  <a:off x="542655" y="1847263"/>
                  <a:ext cx="8058154" cy="585930"/>
                </a:xfrm>
                <a:prstGeom prst="rect">
                  <a:avLst/>
                </a:prstGeom>
                <a:grpFill/>
              </p:spPr>
              <p:txBody>
                <a:bodyPr wrap="square" rtlCol="0">
                  <a:spAutoFit/>
                </a:bodyPr>
                <a:lstStyle/>
                <a:p>
                  <a:pPr algn="ctr"/>
                  <a:r>
                    <a:rPr lang="en-US" sz="2000" dirty="0">
                      <a:solidFill>
                        <a:schemeClr val="bg1"/>
                      </a:solidFill>
                    </a:rPr>
                    <a:t>GDP in 2019 = </a:t>
                  </a:r>
                  <a14:m>
                    <m:oMath xmlns:m="http://schemas.openxmlformats.org/officeDocument/2006/math">
                      <m:f>
                        <m:fPr>
                          <m:ctrlPr>
                            <a:rPr lang="en-US" sz="2000" i="1" smtClean="0">
                              <a:solidFill>
                                <a:schemeClr val="bg1"/>
                              </a:solidFill>
                              <a:latin typeface="Cambria Math" panose="02040503050406030204" pitchFamily="18" charset="0"/>
                            </a:rPr>
                          </m:ctrlPr>
                        </m:fPr>
                        <m:num>
                          <m:r>
                            <m:rPr>
                              <m:nor/>
                            </m:rPr>
                            <a:rPr lang="en-US" sz="2000" b="0" i="0" smtClean="0">
                              <a:solidFill>
                                <a:schemeClr val="bg1"/>
                              </a:solidFill>
                              <a:latin typeface="Calibri" panose="020F0502020204030204" pitchFamily="34" charset="0"/>
                              <a:cs typeface="Calibri" panose="020F0502020204030204" pitchFamily="34" charset="0"/>
                            </a:rPr>
                            <m:t>JPY</m:t>
                          </m:r>
                          <m:r>
                            <m:rPr>
                              <m:nor/>
                            </m:rPr>
                            <a:rPr lang="en-US" sz="2000" b="0" i="0" smtClean="0">
                              <a:solidFill>
                                <a:schemeClr val="bg1"/>
                              </a:solidFill>
                              <a:latin typeface="Calibri" panose="020F0502020204030204" pitchFamily="34" charset="0"/>
                              <a:cs typeface="Calibri" panose="020F0502020204030204" pitchFamily="34" charset="0"/>
                            </a:rPr>
                            <m:t> 500 </m:t>
                          </m:r>
                          <m:r>
                            <m:rPr>
                              <m:nor/>
                            </m:rPr>
                            <a:rPr lang="en-US" sz="2000" b="0" i="0" smtClean="0">
                              <a:solidFill>
                                <a:schemeClr val="bg1"/>
                              </a:solidFill>
                              <a:latin typeface="Calibri" panose="020F0502020204030204" pitchFamily="34" charset="0"/>
                              <a:cs typeface="Calibri" panose="020F0502020204030204" pitchFamily="34" charset="0"/>
                            </a:rPr>
                            <m:t>trillion</m:t>
                          </m:r>
                        </m:num>
                        <m:den>
                          <m:r>
                            <m:rPr>
                              <m:nor/>
                            </m:rPr>
                            <a:rPr lang="en-US" sz="2000" b="0" i="0" smtClean="0">
                              <a:solidFill>
                                <a:schemeClr val="bg1"/>
                              </a:solidFill>
                              <a:latin typeface="Calibri" panose="020F0502020204030204" pitchFamily="34" charset="0"/>
                              <a:cs typeface="Calibri" panose="020F0502020204030204" pitchFamily="34" charset="0"/>
                            </a:rPr>
                            <m:t>JPY</m:t>
                          </m:r>
                          <m:r>
                            <m:rPr>
                              <m:nor/>
                            </m:rPr>
                            <a:rPr lang="en-US" sz="2000" b="0" i="0" smtClean="0">
                              <a:solidFill>
                                <a:schemeClr val="bg1"/>
                              </a:solidFill>
                              <a:latin typeface="Calibri" panose="020F0502020204030204" pitchFamily="34" charset="0"/>
                              <a:cs typeface="Calibri" panose="020F0502020204030204" pitchFamily="34" charset="0"/>
                            </a:rPr>
                            <m:t> 108</m:t>
                          </m:r>
                        </m:den>
                      </m:f>
                    </m:oMath>
                  </a14:m>
                  <a:r>
                    <a:rPr lang="en-US" sz="2000" dirty="0">
                      <a:solidFill>
                        <a:schemeClr val="bg1"/>
                      </a:solidFill>
                    </a:rPr>
                    <a:t> = USD 4.63 trillion</a:t>
                  </a:r>
                </a:p>
              </p:txBody>
            </p:sp>
          </mc:Choice>
          <mc:Fallback xmlns="">
            <p:sp>
              <p:nvSpPr>
                <p:cNvPr id="30" name="TextBox 29">
                  <a:extLst>
                    <a:ext uri="{FF2B5EF4-FFF2-40B4-BE49-F238E27FC236}">
                      <a16:creationId xmlns:a16="http://schemas.microsoft.com/office/drawing/2014/main" id="{C36560BF-0085-457C-8071-E36D5EF7E786}"/>
                    </a:ext>
                  </a:extLst>
                </p:cNvPr>
                <p:cNvSpPr txBox="1">
                  <a:spLocks noRot="1" noChangeAspect="1" noMove="1" noResize="1" noEditPoints="1" noAdjustHandles="1" noChangeArrowheads="1" noChangeShapeType="1" noTextEdit="1"/>
                </p:cNvSpPr>
                <p:nvPr/>
              </p:nvSpPr>
              <p:spPr>
                <a:xfrm>
                  <a:off x="542655" y="1847263"/>
                  <a:ext cx="8058154" cy="585930"/>
                </a:xfrm>
                <a:prstGeom prst="rect">
                  <a:avLst/>
                </a:prstGeom>
                <a:blipFill>
                  <a:blip r:embed="rId4"/>
                  <a:stretch>
                    <a:fillRect b="-7292"/>
                  </a:stretch>
                </a:blipFill>
              </p:spPr>
              <p:txBody>
                <a:bodyPr/>
                <a:lstStyle/>
                <a:p>
                  <a:r>
                    <a:rPr lang="en-US">
                      <a:noFill/>
                    </a:rPr>
                    <a:t> </a:t>
                  </a:r>
                </a:p>
              </p:txBody>
            </p:sp>
          </mc:Fallback>
        </mc:AlternateContent>
      </p:grpSp>
      <p:grpSp>
        <p:nvGrpSpPr>
          <p:cNvPr id="31" name="Group 30">
            <a:extLst>
              <a:ext uri="{FF2B5EF4-FFF2-40B4-BE49-F238E27FC236}">
                <a16:creationId xmlns:a16="http://schemas.microsoft.com/office/drawing/2014/main" id="{17075C0E-E05F-455A-B2A1-E5C0092585FA}"/>
              </a:ext>
            </a:extLst>
          </p:cNvPr>
          <p:cNvGrpSpPr/>
          <p:nvPr/>
        </p:nvGrpSpPr>
        <p:grpSpPr>
          <a:xfrm>
            <a:off x="2066521" y="4731622"/>
            <a:ext cx="8058422" cy="1352003"/>
            <a:chOff x="542655" y="1736761"/>
            <a:chExt cx="8058422" cy="1352003"/>
          </a:xfrm>
          <a:solidFill>
            <a:srgbClr val="627981"/>
          </a:solidFill>
        </p:grpSpPr>
        <p:sp>
          <p:nvSpPr>
            <p:cNvPr id="32" name="Rectangle 31">
              <a:extLst>
                <a:ext uri="{FF2B5EF4-FFF2-40B4-BE49-F238E27FC236}">
                  <a16:creationId xmlns:a16="http://schemas.microsoft.com/office/drawing/2014/main" id="{EDC6D142-7CBB-41D1-8B94-FA0CB9AB417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3" name="TextBox 32">
              <a:extLst>
                <a:ext uri="{FF2B5EF4-FFF2-40B4-BE49-F238E27FC236}">
                  <a16:creationId xmlns:a16="http://schemas.microsoft.com/office/drawing/2014/main" id="{80D3EE7F-858E-4002-A709-F5D375438B45}"/>
                </a:ext>
              </a:extLst>
            </p:cNvPr>
            <p:cNvSpPr txBox="1"/>
            <p:nvPr/>
          </p:nvSpPr>
          <p:spPr>
            <a:xfrm>
              <a:off x="542655" y="1765325"/>
              <a:ext cx="8058154" cy="1323439"/>
            </a:xfrm>
            <a:prstGeom prst="rect">
              <a:avLst/>
            </a:prstGeom>
            <a:grpFill/>
          </p:spPr>
          <p:txBody>
            <a:bodyPr wrap="square" rtlCol="0">
              <a:spAutoFit/>
            </a:bodyPr>
            <a:lstStyle/>
            <a:p>
              <a:pPr algn="ctr"/>
              <a:r>
                <a:rPr lang="en-US" sz="2000" dirty="0">
                  <a:solidFill>
                    <a:schemeClr val="bg1"/>
                  </a:solidFill>
                </a:rPr>
                <a:t>The misleading appearance of a changing Japanese economy occurs only because we used the market exchange rate, which often has short-run rises and falls. However, PPP exchange rates stay fairly constant and change minimally, if at all, from year to year.</a:t>
              </a:r>
            </a:p>
          </p:txBody>
        </p:sp>
      </p:grpSp>
    </p:spTree>
    <p:extLst>
      <p:ext uri="{BB962C8B-B14F-4D97-AF65-F5344CB8AC3E}">
        <p14:creationId xmlns:p14="http://schemas.microsoft.com/office/powerpoint/2010/main" val="367257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1028461"/>
            <a:chOff x="542655" y="1736761"/>
            <a:chExt cx="8058422" cy="102846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1015663"/>
            </a:xfrm>
            <a:prstGeom prst="rect">
              <a:avLst/>
            </a:prstGeom>
            <a:grpFill/>
          </p:spPr>
          <p:txBody>
            <a:bodyPr wrap="square" rtlCol="0">
              <a:spAutoFit/>
            </a:bodyPr>
            <a:lstStyle/>
            <a:p>
              <a:pPr algn="ctr"/>
              <a:r>
                <a:rPr lang="en-US" sz="2000" dirty="0">
                  <a:solidFill>
                    <a:schemeClr val="bg1"/>
                  </a:solidFill>
                </a:rPr>
                <a:t>Suppose that the current exchange rate for the Canadian dollar (CAD) is USD 0.75. The inflation rate in the U.S. is 3%, and the inflation rate in Canada is 1%. Explain what will happen to the exchange rate for Canadian dollars.</a:t>
              </a:r>
            </a:p>
          </p:txBody>
        </p:sp>
      </p:grpSp>
      <p:pic>
        <p:nvPicPr>
          <p:cNvPr id="3" name="Picture 2" descr="An American flag on a pole">
            <a:extLst>
              <a:ext uri="{FF2B5EF4-FFF2-40B4-BE49-F238E27FC236}">
                <a16:creationId xmlns:a16="http://schemas.microsoft.com/office/drawing/2014/main" id="{2354C794-884B-4105-87F9-5B47996EC198}"/>
              </a:ext>
            </a:extLst>
          </p:cNvPr>
          <p:cNvPicPr>
            <a:picLocks noChangeAspect="1"/>
          </p:cNvPicPr>
          <p:nvPr/>
        </p:nvPicPr>
        <p:blipFill>
          <a:blip r:embed="rId3"/>
          <a:stretch>
            <a:fillRect/>
          </a:stretch>
        </p:blipFill>
        <p:spPr>
          <a:xfrm>
            <a:off x="2066654" y="3065174"/>
            <a:ext cx="3151732" cy="3444993"/>
          </a:xfrm>
          <a:prstGeom prst="rect">
            <a:avLst/>
          </a:prstGeom>
        </p:spPr>
      </p:pic>
      <p:pic>
        <p:nvPicPr>
          <p:cNvPr id="5" name="Picture 4" descr="A Canadian flag on a pole">
            <a:extLst>
              <a:ext uri="{FF2B5EF4-FFF2-40B4-BE49-F238E27FC236}">
                <a16:creationId xmlns:a16="http://schemas.microsoft.com/office/drawing/2014/main" id="{1AF58AF5-F8F5-406E-B0DF-4E06B1249DFA}"/>
              </a:ext>
            </a:extLst>
          </p:cNvPr>
          <p:cNvPicPr>
            <a:picLocks noChangeAspect="1"/>
          </p:cNvPicPr>
          <p:nvPr/>
        </p:nvPicPr>
        <p:blipFill rotWithShape="1">
          <a:blip r:embed="rId4"/>
          <a:srcRect l="14676" r="29492" b="1720"/>
          <a:stretch/>
        </p:blipFill>
        <p:spPr>
          <a:xfrm>
            <a:off x="6973076" y="3065174"/>
            <a:ext cx="3151732" cy="3444993"/>
          </a:xfrm>
          <a:prstGeom prst="rect">
            <a:avLst/>
          </a:prstGeom>
        </p:spPr>
      </p:pic>
    </p:spTree>
    <p:extLst>
      <p:ext uri="{BB962C8B-B14F-4D97-AF65-F5344CB8AC3E}">
        <p14:creationId xmlns:p14="http://schemas.microsoft.com/office/powerpoint/2010/main" val="2751245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2875120"/>
            <a:chOff x="542655" y="1736761"/>
            <a:chExt cx="8058422" cy="2875120"/>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2862322"/>
            </a:xfrm>
            <a:prstGeom prst="rect">
              <a:avLst/>
            </a:prstGeom>
            <a:grpFill/>
          </p:spPr>
          <p:txBody>
            <a:bodyPr wrap="square" rtlCol="0">
              <a:spAutoFit/>
            </a:bodyPr>
            <a:lstStyle/>
            <a:p>
              <a:pPr algn="ctr"/>
              <a:r>
                <a:rPr lang="en-US" sz="2000" dirty="0">
                  <a:solidFill>
                    <a:schemeClr val="bg1"/>
                  </a:solidFill>
                </a:rPr>
                <a:t>Suppose that the current exchange rate for the Canadian dollar (CAD) is USD 0.75. The inflation rate in the U.S. is 3%, and the inflation rate in Canada is 1%. Explain what will happen to the exchange rate for Canadian dollars.</a:t>
              </a:r>
            </a:p>
            <a:p>
              <a:pPr algn="ctr"/>
              <a:endParaRPr lang="en-US" sz="2000" dirty="0">
                <a:solidFill>
                  <a:schemeClr val="bg1"/>
                </a:solidFill>
              </a:endParaRPr>
            </a:p>
            <a:p>
              <a:pPr algn="ctr"/>
              <a:r>
                <a:rPr lang="en-US" sz="2000" i="1" dirty="0">
                  <a:solidFill>
                    <a:schemeClr val="bg1"/>
                  </a:solidFill>
                </a:rPr>
                <a:t>Since the inflation rate is lower in Canada than in the U.S., Canadian dollars have more purchasing power. Investors will increase their demand for Canadian dollars and decrease the supply of Canadian dollars. As a result, the Canadian dollar will appreciate above CAD 1 = USD 0.75. This means that the U.S. dollar will depreciate.</a:t>
              </a:r>
            </a:p>
          </p:txBody>
        </p:sp>
      </p:grpSp>
    </p:spTree>
    <p:extLst>
      <p:ext uri="{BB962C8B-B14F-4D97-AF65-F5344CB8AC3E}">
        <p14:creationId xmlns:p14="http://schemas.microsoft.com/office/powerpoint/2010/main" val="1835311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grpSp>
        <p:nvGrpSpPr>
          <p:cNvPr id="176" name="Google Shape;176;p19"/>
          <p:cNvGrpSpPr/>
          <p:nvPr/>
        </p:nvGrpSpPr>
        <p:grpSpPr>
          <a:xfrm>
            <a:off x="1524001" y="288568"/>
            <a:ext cx="9144001" cy="6332628"/>
            <a:chOff x="-1" y="463132"/>
            <a:chExt cx="9144001" cy="6332628"/>
          </a:xfrm>
        </p:grpSpPr>
        <p:sp>
          <p:nvSpPr>
            <p:cNvPr id="177" name="Google Shape;177;p19"/>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78" name="Google Shape;178;p19"/>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79" name="Google Shape;179;p19"/>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8" name="Google Shape;197;p20">
            <a:extLst>
              <a:ext uri="{FF2B5EF4-FFF2-40B4-BE49-F238E27FC236}">
                <a16:creationId xmlns:a16="http://schemas.microsoft.com/office/drawing/2014/main" id="{89B7A7A3-F9B5-49C9-9449-D436F4894C71}"/>
              </a:ext>
            </a:extLst>
          </p:cNvPr>
          <p:cNvSpPr txBox="1"/>
          <p:nvPr/>
        </p:nvSpPr>
        <p:spPr>
          <a:xfrm>
            <a:off x="1180308" y="1325703"/>
            <a:ext cx="9831383" cy="5295493"/>
          </a:xfrm>
          <a:prstGeom prst="rect">
            <a:avLst/>
          </a:prstGeom>
          <a:solidFill>
            <a:srgbClr val="627981"/>
          </a:solidFill>
          <a:ln>
            <a:noFill/>
          </a:ln>
        </p:spPr>
        <p:txBody>
          <a:bodyPr spcFirstLastPara="1" wrap="square" lIns="91425" tIns="45700" rIns="91425" bIns="45700" anchor="ctr" anchorCtr="0">
            <a:noAutofit/>
          </a:bodyPr>
          <a:lstStyle/>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In the extreme short run, ranging from a few minutes to a few weeks, exchange rates are influenced by speculators who try to invest in currencies that will appreciate and sell currencies that will depreciate.</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In the relatively short run, differences in rates of return influence exchange rate markets.</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Countries with relatively high real rates of return (for example, high interest rates) tend to experience stronger currencies as they attract money from abroad, while countries with relatively low rates of return tend to experience weaker exchange rates as investors convert to other currencies.</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In the medium run of a few months or a few years, inflation rates influence exchange rate markets. </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Over long periods of many years, exchange rates tend to adjust toward the purchasing power parity (PPP) rate.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15"/>
        <p:cNvGrpSpPr/>
        <p:nvPr/>
      </p:nvGrpSpPr>
      <p:grpSpPr>
        <a:xfrm>
          <a:off x="0" y="0"/>
          <a:ext cx="0" cy="0"/>
          <a:chOff x="0" y="0"/>
          <a:chExt cx="0" cy="0"/>
        </a:xfrm>
      </p:grpSpPr>
      <p:cxnSp>
        <p:nvCxnSpPr>
          <p:cNvPr id="216" name="Google Shape;216;p22"/>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17" name="Google Shape;217;p22"/>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18" name="Google Shape;218;p22"/>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19" name="Google Shape;219;p22"/>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20" name="Google Shape;220;p22"/>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21" name="Google Shape;221;p22"/>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3" y="1332841"/>
            <a:ext cx="8058154" cy="1356563"/>
            <a:chOff x="542923" y="1736761"/>
            <a:chExt cx="8058154" cy="1356563"/>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69885"/>
              <a:ext cx="8058154" cy="1323439"/>
            </a:xfrm>
            <a:prstGeom prst="rect">
              <a:avLst/>
            </a:prstGeom>
            <a:grpFill/>
          </p:spPr>
          <p:txBody>
            <a:bodyPr wrap="square" rtlCol="0">
              <a:spAutoFit/>
            </a:bodyPr>
            <a:lstStyle/>
            <a:p>
              <a:pPr algn="ctr"/>
              <a:r>
                <a:rPr lang="en-US" sz="2000" dirty="0">
                  <a:solidFill>
                    <a:schemeClr val="bg1"/>
                  </a:solidFill>
                </a:rPr>
                <a:t>The foreign exchange market involves firms, households, and investors coming together through banks and key foreign exchange dealers to demand and supply currencies. Consider an example of the exchange rate between the U.S. dollar (USD) and the Mexican peso (MXN):</a:t>
              </a:r>
            </a:p>
          </p:txBody>
        </p:sp>
      </p:grpSp>
      <p:pic>
        <p:nvPicPr>
          <p:cNvPr id="4" name="Picture 3" descr="Two side-by-side graphs that show quantity of dollars traded for pesos and pesos traded for dollars, respectively.">
            <a:extLst>
              <a:ext uri="{FF2B5EF4-FFF2-40B4-BE49-F238E27FC236}">
                <a16:creationId xmlns:a16="http://schemas.microsoft.com/office/drawing/2014/main" id="{F4BF175D-30EF-402A-AF0E-CE9DB9E89266}"/>
              </a:ext>
            </a:extLst>
          </p:cNvPr>
          <p:cNvPicPr>
            <a:picLocks noChangeAspect="1"/>
          </p:cNvPicPr>
          <p:nvPr/>
        </p:nvPicPr>
        <p:blipFill>
          <a:blip r:embed="rId3"/>
          <a:stretch>
            <a:fillRect/>
          </a:stretch>
        </p:blipFill>
        <p:spPr>
          <a:xfrm>
            <a:off x="2584313" y="2886207"/>
            <a:ext cx="7023373" cy="3683225"/>
          </a:xfrm>
          <a:prstGeom prst="rect">
            <a:avLst/>
          </a:prstGeom>
        </p:spPr>
      </p:pic>
    </p:spTree>
    <p:extLst>
      <p:ext uri="{BB962C8B-B14F-4D97-AF65-F5344CB8AC3E}">
        <p14:creationId xmlns:p14="http://schemas.microsoft.com/office/powerpoint/2010/main" val="359355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Dollar Exchange Rate</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042164" y="1544972"/>
            <a:ext cx="4885671" cy="4783567"/>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26248"/>
              <a:ext cx="8058154" cy="63859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vertical axis shows the exchange rate for U.S. dollars, measured in pesos.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horizontal axis shows the quantity of U.S. dollars traded in the foreign exchange market for pesos.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demand curve (</a:t>
              </a:r>
              <a:r>
                <a:rPr lang="en-US" sz="2000" i="1" dirty="0">
                  <a:solidFill>
                    <a:schemeClr val="bg1"/>
                  </a:solidFill>
                </a:rPr>
                <a:t>D</a:t>
              </a:r>
              <a:r>
                <a:rPr lang="en-US" sz="2000" dirty="0">
                  <a:solidFill>
                    <a:schemeClr val="bg1"/>
                  </a:solidFill>
                </a:rPr>
                <a:t>) for U.S. dollars intersects the supply curve (</a:t>
              </a:r>
              <a:r>
                <a:rPr lang="en-US" sz="2000" i="1" dirty="0">
                  <a:solidFill>
                    <a:schemeClr val="bg1"/>
                  </a:solidFill>
                </a:rPr>
                <a:t>S</a:t>
              </a:r>
              <a:r>
                <a:rPr lang="en-US" sz="2000" dirty="0">
                  <a:solidFill>
                    <a:schemeClr val="bg1"/>
                  </a:solidFill>
                </a:rPr>
                <a:t>) of U.S. dollars at the equilibrium point (</a:t>
              </a:r>
              <a:r>
                <a:rPr lang="en-US" sz="2000" i="1" dirty="0">
                  <a:solidFill>
                    <a:schemeClr val="bg1"/>
                  </a:solidFill>
                </a:rPr>
                <a:t>E</a:t>
              </a:r>
              <a:r>
                <a:rPr lang="en-US" sz="2000" dirty="0">
                  <a:solidFill>
                    <a:schemeClr val="bg1"/>
                  </a:solidFill>
                </a:rPr>
                <a:t>), which is an exchange rate of MXN 10 = USD 1 and a total volume of USD 8.5 billion.</a:t>
              </a:r>
            </a:p>
          </p:txBody>
        </p:sp>
      </p:grpSp>
      <p:pic>
        <p:nvPicPr>
          <p:cNvPr id="3" name="Picture 2" descr="A graph showing the quantity of U.S. dollars traded for pesos in billions, or the U.S. dollar exchange rate">
            <a:extLst>
              <a:ext uri="{FF2B5EF4-FFF2-40B4-BE49-F238E27FC236}">
                <a16:creationId xmlns:a16="http://schemas.microsoft.com/office/drawing/2014/main" id="{2A82C323-48BE-453A-8D5E-67C39F786D25}"/>
              </a:ext>
            </a:extLst>
          </p:cNvPr>
          <p:cNvPicPr>
            <a:picLocks noChangeAspect="1"/>
          </p:cNvPicPr>
          <p:nvPr/>
        </p:nvPicPr>
        <p:blipFill>
          <a:blip r:embed="rId3"/>
          <a:stretch>
            <a:fillRect/>
          </a:stretch>
        </p:blipFill>
        <p:spPr>
          <a:xfrm>
            <a:off x="6274106" y="1354213"/>
            <a:ext cx="4661682" cy="5228142"/>
          </a:xfrm>
          <a:prstGeom prst="rect">
            <a:avLst/>
          </a:prstGeom>
        </p:spPr>
      </p:pic>
    </p:spTree>
    <p:extLst>
      <p:ext uri="{BB962C8B-B14F-4D97-AF65-F5344CB8AC3E}">
        <p14:creationId xmlns:p14="http://schemas.microsoft.com/office/powerpoint/2010/main" val="403685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Peso Exchange Rate</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042164" y="1544972"/>
            <a:ext cx="4885671" cy="4783567"/>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441"/>
              <a:ext cx="8058154" cy="69051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vertical axis shows the exchange rate for Mexican pesos, measured in U.S. dollars.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horizontal axis shows the quantity of Mexican pesos traded in the foreign exchange market for dollars.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demand curve (</a:t>
              </a:r>
              <a:r>
                <a:rPr lang="en-US" sz="2000" i="1" dirty="0">
                  <a:solidFill>
                    <a:schemeClr val="bg1"/>
                  </a:solidFill>
                </a:rPr>
                <a:t>D</a:t>
              </a:r>
              <a:r>
                <a:rPr lang="en-US" sz="2000" dirty="0">
                  <a:solidFill>
                    <a:schemeClr val="bg1"/>
                  </a:solidFill>
                </a:rPr>
                <a:t>) for Mexican pesos intersects the supply curve (</a:t>
              </a:r>
              <a:r>
                <a:rPr lang="en-US" sz="2000" i="1" dirty="0">
                  <a:solidFill>
                    <a:schemeClr val="bg1"/>
                  </a:solidFill>
                </a:rPr>
                <a:t>S</a:t>
              </a:r>
              <a:r>
                <a:rPr lang="en-US" sz="2000" dirty="0">
                  <a:solidFill>
                    <a:schemeClr val="bg1"/>
                  </a:solidFill>
                </a:rPr>
                <a:t>) of Mexican pesos at the equilibrium point (</a:t>
              </a:r>
              <a:r>
                <a:rPr lang="en-US" sz="2000" i="1" dirty="0">
                  <a:solidFill>
                    <a:schemeClr val="bg1"/>
                  </a:solidFill>
                </a:rPr>
                <a:t>E</a:t>
              </a:r>
              <a:r>
                <a:rPr lang="en-US" sz="2000" dirty="0">
                  <a:solidFill>
                    <a:schemeClr val="bg1"/>
                  </a:solidFill>
                </a:rPr>
                <a:t>), which is an exchange rate of USD 0.10 = MXN 1 and a total volume of MXN 85 billion.</a:t>
              </a:r>
            </a:p>
          </p:txBody>
        </p:sp>
      </p:grpSp>
      <p:pic>
        <p:nvPicPr>
          <p:cNvPr id="3" name="Picture 2" descr="A graph showing the quantity of pesos traded for U.S. dollars in billions, or the peso exchange rate">
            <a:extLst>
              <a:ext uri="{FF2B5EF4-FFF2-40B4-BE49-F238E27FC236}">
                <a16:creationId xmlns:a16="http://schemas.microsoft.com/office/drawing/2014/main" id="{4549AA12-06DA-46F3-B164-2174481216F1}"/>
              </a:ext>
            </a:extLst>
          </p:cNvPr>
          <p:cNvPicPr>
            <a:picLocks noChangeAspect="1"/>
          </p:cNvPicPr>
          <p:nvPr/>
        </p:nvPicPr>
        <p:blipFill>
          <a:blip r:embed="rId3"/>
          <a:stretch>
            <a:fillRect/>
          </a:stretch>
        </p:blipFill>
        <p:spPr>
          <a:xfrm>
            <a:off x="6384964" y="1268018"/>
            <a:ext cx="5047619" cy="5390476"/>
          </a:xfrm>
          <a:prstGeom prst="rect">
            <a:avLst/>
          </a:prstGeom>
        </p:spPr>
      </p:pic>
    </p:spTree>
    <p:extLst>
      <p:ext uri="{BB962C8B-B14F-4D97-AF65-F5344CB8AC3E}">
        <p14:creationId xmlns:p14="http://schemas.microsoft.com/office/powerpoint/2010/main" val="1396961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Dollars to Pesos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433251"/>
            <a:ext cx="8058154" cy="1015663"/>
            <a:chOff x="542923" y="1736761"/>
            <a:chExt cx="8058154" cy="1015663"/>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36761"/>
              <a:ext cx="8058154" cy="1015663"/>
            </a:xfrm>
            <a:prstGeom prst="rect">
              <a:avLst/>
            </a:prstGeom>
            <a:grpFill/>
          </p:spPr>
          <p:txBody>
            <a:bodyPr wrap="square" rtlCol="0">
              <a:spAutoFit/>
            </a:bodyPr>
            <a:lstStyle/>
            <a:p>
              <a:pPr algn="ctr"/>
              <a:r>
                <a:rPr lang="en-US" sz="2000" dirty="0">
                  <a:solidFill>
                    <a:schemeClr val="bg1"/>
                  </a:solidFill>
                </a:rPr>
                <a:t>Note that the two exchange rates are inverses: MXN 10 = USD 1 is the same as USD 0.10 = MXN 1. In the actual foreign exchange market, almost all the trading of Mexican pesos is for U.S. dollars.</a:t>
              </a:r>
            </a:p>
          </p:txBody>
        </p:sp>
      </p:grpSp>
      <p:pic>
        <p:nvPicPr>
          <p:cNvPr id="9" name="Picture 8" descr="Two side-by-side graphs that show quantity of dollars traded for pesos and pesos traded for dollars, respectively.">
            <a:extLst>
              <a:ext uri="{FF2B5EF4-FFF2-40B4-BE49-F238E27FC236}">
                <a16:creationId xmlns:a16="http://schemas.microsoft.com/office/drawing/2014/main" id="{27E8477F-38FF-4480-8AAF-6E039285BF0B}"/>
              </a:ext>
            </a:extLst>
          </p:cNvPr>
          <p:cNvPicPr>
            <a:picLocks noChangeAspect="1"/>
          </p:cNvPicPr>
          <p:nvPr/>
        </p:nvPicPr>
        <p:blipFill>
          <a:blip r:embed="rId3"/>
          <a:stretch>
            <a:fillRect/>
          </a:stretch>
        </p:blipFill>
        <p:spPr>
          <a:xfrm>
            <a:off x="2428530" y="2830850"/>
            <a:ext cx="7334939" cy="3846618"/>
          </a:xfrm>
          <a:prstGeom prst="rect">
            <a:avLst/>
          </a:prstGeom>
        </p:spPr>
      </p:pic>
    </p:spTree>
    <p:extLst>
      <p:ext uri="{BB962C8B-B14F-4D97-AF65-F5344CB8AC3E}">
        <p14:creationId xmlns:p14="http://schemas.microsoft.com/office/powerpoint/2010/main" val="162721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Expectations about Future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reason to demand a currency on the foreign exchange market is the belief that the currency's value is about to increase.</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reason to supply (sell) a currency is the belief that the value is about to decrease.</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38958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contrast to many other cases, supply and demand typically both move at the same time in the foreign exchange market.</a:t>
              </a:r>
            </a:p>
          </p:txBody>
        </p:sp>
      </p:grpSp>
      <p:grpSp>
        <p:nvGrpSpPr>
          <p:cNvPr id="18" name="Group 17">
            <a:extLst>
              <a:ext uri="{FF2B5EF4-FFF2-40B4-BE49-F238E27FC236}">
                <a16:creationId xmlns:a16="http://schemas.microsoft.com/office/drawing/2014/main" id="{293BA1C3-2A7B-44AF-8EED-EB3D67A6C625}"/>
              </a:ext>
            </a:extLst>
          </p:cNvPr>
          <p:cNvGrpSpPr/>
          <p:nvPr/>
        </p:nvGrpSpPr>
        <p:grpSpPr>
          <a:xfrm>
            <a:off x="2076773" y="4299389"/>
            <a:ext cx="8063801" cy="806935"/>
            <a:chOff x="537276" y="1736761"/>
            <a:chExt cx="8063801" cy="806935"/>
          </a:xfrm>
          <a:solidFill>
            <a:srgbClr val="627981"/>
          </a:solidFill>
        </p:grpSpPr>
        <p:sp>
          <p:nvSpPr>
            <p:cNvPr id="19" name="Rectangle 18">
              <a:extLst>
                <a:ext uri="{FF2B5EF4-FFF2-40B4-BE49-F238E27FC236}">
                  <a16:creationId xmlns:a16="http://schemas.microsoft.com/office/drawing/2014/main" id="{BB59A34F-26A4-4678-9CEC-6113E76A80C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B6005925-604F-45C3-9D2F-BE848DFF0466}"/>
                </a:ext>
              </a:extLst>
            </p:cNvPr>
            <p:cNvSpPr txBox="1"/>
            <p:nvPr/>
          </p:nvSpPr>
          <p:spPr>
            <a:xfrm>
              <a:off x="537276" y="1795588"/>
              <a:ext cx="806380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Groups of participants in the foreign exchange market, like firms and investors, include some buyers and some sellers.</a:t>
              </a:r>
            </a:p>
          </p:txBody>
        </p:sp>
      </p:grpSp>
      <p:grpSp>
        <p:nvGrpSpPr>
          <p:cNvPr id="21" name="Group 20">
            <a:extLst>
              <a:ext uri="{FF2B5EF4-FFF2-40B4-BE49-F238E27FC236}">
                <a16:creationId xmlns:a16="http://schemas.microsoft.com/office/drawing/2014/main" id="{3D5EBF0E-9C17-48D9-A0AE-EAF3A997D281}"/>
              </a:ext>
            </a:extLst>
          </p:cNvPr>
          <p:cNvGrpSpPr/>
          <p:nvPr/>
        </p:nvGrpSpPr>
        <p:grpSpPr>
          <a:xfrm>
            <a:off x="2082420" y="519663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EA3606D-B5BF-4514-A52E-1FA077D5B37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4DE6912D-3477-4EE5-9F0D-C8983C1A747D}"/>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expectation of a future shift in the exchange rate affects both buyers and sellers and, consequently, demand and supply.</a:t>
              </a:r>
            </a:p>
          </p:txBody>
        </p:sp>
      </p:grpSp>
    </p:spTree>
    <p:extLst>
      <p:ext uri="{BB962C8B-B14F-4D97-AF65-F5344CB8AC3E}">
        <p14:creationId xmlns:p14="http://schemas.microsoft.com/office/powerpoint/2010/main" val="1472520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Speed of Shifts in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investors expect a country's currency to strengthen, they buy the currency and cause it to appreciate immediately. </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can make other investors believe that future increases in value are likely, leading to even greater appreciation.</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38958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Similarly, the expectation that a currency might weaken quickly leads to actual weakening of the currency, reinforcing the belief.</a:t>
              </a:r>
            </a:p>
          </p:txBody>
        </p:sp>
      </p:grpSp>
      <p:grpSp>
        <p:nvGrpSpPr>
          <p:cNvPr id="18" name="Group 17">
            <a:extLst>
              <a:ext uri="{FF2B5EF4-FFF2-40B4-BE49-F238E27FC236}">
                <a16:creationId xmlns:a16="http://schemas.microsoft.com/office/drawing/2014/main" id="{293BA1C3-2A7B-44AF-8EED-EB3D67A6C625}"/>
              </a:ext>
            </a:extLst>
          </p:cNvPr>
          <p:cNvGrpSpPr/>
          <p:nvPr/>
        </p:nvGrpSpPr>
        <p:grpSpPr>
          <a:xfrm>
            <a:off x="2076773" y="4299389"/>
            <a:ext cx="8063801" cy="1074490"/>
            <a:chOff x="537276" y="1736761"/>
            <a:chExt cx="8063801" cy="1074490"/>
          </a:xfrm>
          <a:solidFill>
            <a:srgbClr val="627981"/>
          </a:solidFill>
        </p:grpSpPr>
        <p:sp>
          <p:nvSpPr>
            <p:cNvPr id="19" name="Rectangle 18">
              <a:extLst>
                <a:ext uri="{FF2B5EF4-FFF2-40B4-BE49-F238E27FC236}">
                  <a16:creationId xmlns:a16="http://schemas.microsoft.com/office/drawing/2014/main" id="{BB59A34F-26A4-4678-9CEC-6113E76A80C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B6005925-604F-45C3-9D2F-BE848DFF0466}"/>
                </a:ext>
              </a:extLst>
            </p:cNvPr>
            <p:cNvSpPr txBox="1"/>
            <p:nvPr/>
          </p:nvSpPr>
          <p:spPr>
            <a:xfrm>
              <a:off x="537276" y="1795588"/>
              <a:ext cx="806380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Beliefs about the future path of exchange rates can be self-reinforcing, at least for a time, and a large share of the trading in foreign exchange markets involves dealers trying to outguess each other.</a:t>
              </a:r>
            </a:p>
          </p:txBody>
        </p:sp>
      </p:grpSp>
    </p:spTree>
    <p:extLst>
      <p:ext uri="{BB962C8B-B14F-4D97-AF65-F5344CB8AC3E}">
        <p14:creationId xmlns:p14="http://schemas.microsoft.com/office/powerpoint/2010/main" val="372351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Differences in Rates of Return across Countries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940173"/>
              <a:ext cx="800751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motivation for investment (domestic or foreign) is to earn a return.</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deciding where they will invest their funds, both businesses and countries consider the rate of returns in other countries. </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38958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Whether the exchange rate appears high or low will attract or repel foreign investment.</a:t>
              </a:r>
            </a:p>
          </p:txBody>
        </p:sp>
      </p:grpSp>
      <p:graphicFrame>
        <p:nvGraphicFramePr>
          <p:cNvPr id="2" name="Table 2">
            <a:extLst>
              <a:ext uri="{FF2B5EF4-FFF2-40B4-BE49-F238E27FC236}">
                <a16:creationId xmlns:a16="http://schemas.microsoft.com/office/drawing/2014/main" id="{C93EE82A-D556-4F9D-AEF6-F60FA478EDCA}"/>
              </a:ext>
            </a:extLst>
          </p:cNvPr>
          <p:cNvGraphicFramePr>
            <a:graphicFrameLocks noGrp="1"/>
          </p:cNvGraphicFramePr>
          <p:nvPr>
            <p:extLst>
              <p:ext uri="{D42A27DB-BD31-4B8C-83A1-F6EECF244321}">
                <p14:modId xmlns:p14="http://schemas.microsoft.com/office/powerpoint/2010/main" val="47808433"/>
              </p:ext>
            </p:extLst>
          </p:nvPr>
        </p:nvGraphicFramePr>
        <p:xfrm>
          <a:off x="1768174" y="4720828"/>
          <a:ext cx="8636002" cy="1112520"/>
        </p:xfrm>
        <a:graphic>
          <a:graphicData uri="http://schemas.openxmlformats.org/drawingml/2006/table">
            <a:tbl>
              <a:tblPr firstRow="1" bandRow="1">
                <a:tableStyleId>{5C22544A-7EE6-4342-B048-85BDC9FD1C3A}</a:tableStyleId>
              </a:tblPr>
              <a:tblGrid>
                <a:gridCol w="4228664">
                  <a:extLst>
                    <a:ext uri="{9D8B030D-6E8A-4147-A177-3AD203B41FA5}">
                      <a16:colId xmlns:a16="http://schemas.microsoft.com/office/drawing/2014/main" val="1755026607"/>
                    </a:ext>
                  </a:extLst>
                </a:gridCol>
                <a:gridCol w="4407338">
                  <a:extLst>
                    <a:ext uri="{9D8B030D-6E8A-4147-A177-3AD203B41FA5}">
                      <a16:colId xmlns:a16="http://schemas.microsoft.com/office/drawing/2014/main" val="2906222782"/>
                    </a:ext>
                  </a:extLst>
                </a:gridCol>
              </a:tblGrid>
              <a:tr h="370840">
                <a:tc>
                  <a:txBody>
                    <a:bodyPr/>
                    <a:lstStyle/>
                    <a:p>
                      <a:pPr algn="ctr"/>
                      <a:r>
                        <a:rPr lang="en-US" dirty="0">
                          <a:solidFill>
                            <a:schemeClr val="tx1"/>
                          </a:solidFill>
                        </a:rPr>
                        <a:t>If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0310039"/>
                  </a:ext>
                </a:extLst>
              </a:tr>
              <a:tr h="370840">
                <a:tc>
                  <a:txBody>
                    <a:bodyPr/>
                    <a:lstStyle/>
                    <a:p>
                      <a:r>
                        <a:rPr lang="en-US" dirty="0">
                          <a:solidFill>
                            <a:schemeClr val="tx1"/>
                          </a:solidFill>
                        </a:rPr>
                        <a:t>A country has relatively high rates of return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It tends to attract funds from abroad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9519938"/>
                  </a:ext>
                </a:extLst>
              </a:tr>
              <a:tr h="370840">
                <a:tc>
                  <a:txBody>
                    <a:bodyPr/>
                    <a:lstStyle/>
                    <a:p>
                      <a:r>
                        <a:rPr lang="en-US" dirty="0">
                          <a:solidFill>
                            <a:schemeClr val="tx1"/>
                          </a:solidFill>
                        </a:rPr>
                        <a:t>A country has relatively low rates of return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It tends to repel funds from abroad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3524673"/>
                  </a:ext>
                </a:extLst>
              </a:tr>
            </a:tbl>
          </a:graphicData>
        </a:graphic>
      </p:graphicFrame>
    </p:spTree>
    <p:extLst>
      <p:ext uri="{BB962C8B-B14F-4D97-AF65-F5344CB8AC3E}">
        <p14:creationId xmlns:p14="http://schemas.microsoft.com/office/powerpoint/2010/main" val="360778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Higher Rate of Return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042164" y="1544972"/>
            <a:ext cx="4885671" cy="4783567"/>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441"/>
              <a:ext cx="8058154" cy="69051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higher rate of return for U.S. dollars makes holding dollars more attractive.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demand for dollars in the foreign exchange market shifts right, from </a:t>
              </a:r>
              <a:r>
                <a:rPr lang="en-US" sz="2000" i="1" dirty="0">
                  <a:solidFill>
                    <a:schemeClr val="bg1"/>
                  </a:solidFill>
                </a:rPr>
                <a:t>D</a:t>
              </a:r>
              <a:r>
                <a:rPr lang="en-US" sz="2000" baseline="-25000" dirty="0">
                  <a:solidFill>
                    <a:schemeClr val="bg1"/>
                  </a:solidFill>
                </a:rPr>
                <a:t>0</a:t>
              </a:r>
              <a:r>
                <a:rPr lang="en-US" sz="2000" dirty="0">
                  <a:solidFill>
                    <a:schemeClr val="bg1"/>
                  </a:solidFill>
                </a:rPr>
                <a:t> to </a:t>
              </a:r>
              <a:r>
                <a:rPr lang="en-US" sz="2000" i="1" dirty="0">
                  <a:solidFill>
                    <a:schemeClr val="bg1"/>
                  </a:solidFill>
                </a:rPr>
                <a:t>D</a:t>
              </a:r>
              <a:r>
                <a:rPr lang="en-US" sz="2000" baseline="-25000" dirty="0">
                  <a:solidFill>
                    <a:schemeClr val="bg1"/>
                  </a:solidFill>
                </a:rPr>
                <a:t>1</a:t>
              </a:r>
              <a:r>
                <a:rPr lang="en-US" sz="2000" dirty="0">
                  <a:solidFill>
                    <a:schemeClr val="bg1"/>
                  </a:solidFill>
                </a:rPr>
                <a:t>, while the supply of dollars shifts left, from </a:t>
              </a:r>
              <a:r>
                <a:rPr lang="en-US" sz="2000" i="1" dirty="0">
                  <a:solidFill>
                    <a:schemeClr val="bg1"/>
                  </a:solidFill>
                </a:rPr>
                <a:t>S</a:t>
              </a:r>
              <a:r>
                <a:rPr lang="en-US" sz="2000" baseline="-25000" dirty="0">
                  <a:solidFill>
                    <a:schemeClr val="bg1"/>
                  </a:solidFill>
                </a:rPr>
                <a:t>0</a:t>
              </a:r>
              <a:r>
                <a:rPr lang="en-US" sz="2000" dirty="0">
                  <a:solidFill>
                    <a:schemeClr val="bg1"/>
                  </a:solidFill>
                </a:rPr>
                <a:t> to </a:t>
              </a:r>
              <a:r>
                <a:rPr lang="en-US" sz="2000" i="1" dirty="0">
                  <a:solidFill>
                    <a:schemeClr val="bg1"/>
                  </a:solidFill>
                </a:rPr>
                <a:t>S</a:t>
              </a:r>
              <a:r>
                <a:rPr lang="en-US" sz="2000" baseline="-25000" dirty="0">
                  <a:solidFill>
                    <a:schemeClr val="bg1"/>
                  </a:solidFill>
                </a:rPr>
                <a:t>1</a:t>
              </a:r>
              <a:r>
                <a:rPr lang="en-US" sz="2000" dirty="0">
                  <a:solidFill>
                    <a:schemeClr val="bg1"/>
                  </a:solidFill>
                </a:rPr>
                <a: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new equilibrium (</a:t>
              </a:r>
              <a:r>
                <a:rPr lang="en-US" sz="2000" i="1" dirty="0">
                  <a:solidFill>
                    <a:schemeClr val="bg1"/>
                  </a:solidFill>
                </a:rPr>
                <a:t>E</a:t>
              </a:r>
              <a:r>
                <a:rPr lang="en-US" sz="2000" baseline="-25000" dirty="0">
                  <a:solidFill>
                    <a:schemeClr val="bg1"/>
                  </a:solidFill>
                </a:rPr>
                <a:t>1</a:t>
              </a:r>
              <a:r>
                <a:rPr lang="en-US" sz="2000" dirty="0">
                  <a:solidFill>
                    <a:schemeClr val="bg1"/>
                  </a:solidFill>
                </a:rPr>
                <a:t>) has a stronger exchange rate than the original equilibrium (</a:t>
              </a:r>
              <a:r>
                <a:rPr lang="en-US" sz="2000" i="1" dirty="0">
                  <a:solidFill>
                    <a:schemeClr val="bg1"/>
                  </a:solidFill>
                </a:rPr>
                <a:t>E</a:t>
              </a:r>
              <a:r>
                <a:rPr lang="en-US" sz="2000" baseline="-25000" dirty="0">
                  <a:solidFill>
                    <a:schemeClr val="bg1"/>
                  </a:solidFill>
                </a:rPr>
                <a:t>0</a:t>
              </a:r>
              <a:r>
                <a:rPr lang="en-US" sz="2000" dirty="0">
                  <a:solidFill>
                    <a:schemeClr val="bg1"/>
                  </a:solidFill>
                </a:rPr>
                <a:t>), but in this example, the equilibrium quantity traded does not change.</a:t>
              </a:r>
            </a:p>
          </p:txBody>
        </p:sp>
      </p:grpSp>
      <p:pic>
        <p:nvPicPr>
          <p:cNvPr id="3" name="Picture 2" descr="A graph showing changes in supply and demand for dollars and pesos when U.S. interest rates rise.">
            <a:extLst>
              <a:ext uri="{FF2B5EF4-FFF2-40B4-BE49-F238E27FC236}">
                <a16:creationId xmlns:a16="http://schemas.microsoft.com/office/drawing/2014/main" id="{40F2D375-8027-4BBD-80CC-2B22132FD99A}"/>
              </a:ext>
            </a:extLst>
          </p:cNvPr>
          <p:cNvPicPr>
            <a:picLocks noChangeAspect="1"/>
          </p:cNvPicPr>
          <p:nvPr/>
        </p:nvPicPr>
        <p:blipFill>
          <a:blip r:embed="rId3"/>
          <a:stretch>
            <a:fillRect/>
          </a:stretch>
        </p:blipFill>
        <p:spPr>
          <a:xfrm>
            <a:off x="6257542" y="1433251"/>
            <a:ext cx="5035276" cy="5000551"/>
          </a:xfrm>
          <a:prstGeom prst="rect">
            <a:avLst/>
          </a:prstGeom>
        </p:spPr>
      </p:pic>
    </p:spTree>
    <p:extLst>
      <p:ext uri="{BB962C8B-B14F-4D97-AF65-F5344CB8AC3E}">
        <p14:creationId xmlns:p14="http://schemas.microsoft.com/office/powerpoint/2010/main" val="2168469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TotalTime>
  <Words>2420</Words>
  <Application>Microsoft Office PowerPoint</Application>
  <PresentationFormat>Widescreen</PresentationFormat>
  <Paragraphs>533</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Cambria Math</vt:lpstr>
      <vt:lpstr>Century Gothic</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 Claus</cp:lastModifiedBy>
  <cp:revision>23</cp:revision>
  <dcterms:modified xsi:type="dcterms:W3CDTF">2022-01-17T21:54:05Z</dcterms:modified>
</cp:coreProperties>
</file>