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5"/>
  </p:notesMasterIdLst>
  <p:sldIdLst>
    <p:sldId id="256" r:id="rId2"/>
    <p:sldId id="384" r:id="rId3"/>
    <p:sldId id="385" r:id="rId4"/>
    <p:sldId id="386" r:id="rId5"/>
    <p:sldId id="387" r:id="rId6"/>
    <p:sldId id="388" r:id="rId7"/>
    <p:sldId id="389" r:id="rId8"/>
    <p:sldId id="390" r:id="rId9"/>
    <p:sldId id="391" r:id="rId10"/>
    <p:sldId id="393" r:id="rId11"/>
    <p:sldId id="392" r:id="rId12"/>
    <p:sldId id="262" r:id="rId13"/>
    <p:sldId id="265"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Cambria Math" panose="02040503050406030204" pitchFamily="18" charset="0"/>
      <p:regular r:id="rId22"/>
    </p:embeddedFont>
    <p:embeddedFont>
      <p:font typeface="Century Gothic" panose="020B050202020202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4" clrIdx="0">
    <p:extLst>
      <p:ext uri="{19B8F6BF-5375-455C-9EA6-DF929625EA0E}">
        <p15:presenceInfo xmlns:p15="http://schemas.microsoft.com/office/powerpoint/2012/main" userId="Nathan Mirmo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931" autoAdjust="0"/>
  </p:normalViewPr>
  <p:slideViewPr>
    <p:cSldViewPr snapToGrid="0">
      <p:cViewPr varScale="1">
        <p:scale>
          <a:sx n="105" d="100"/>
          <a:sy n="105" d="100"/>
        </p:scale>
        <p:origin x="79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Suppose that the cost of producing an SUV for an American firm is USD 20,000. It sells the SUV in Mexico for MXN 500,000. Calculate the profit for the American firm if the exchange rate is MXN 20 = USD 1 and then if the dollar appreciates to MXN 30. What effect will the stronger dollar have on exports for this firm?</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10</a:t>
            </a:fld>
            <a:endParaRPr lang="en-US" dirty="0"/>
          </a:p>
        </p:txBody>
      </p:sp>
    </p:spTree>
    <p:extLst>
      <p:ext uri="{BB962C8B-B14F-4D97-AF65-F5344CB8AC3E}">
        <p14:creationId xmlns:p14="http://schemas.microsoft.com/office/powerpoint/2010/main" val="181732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Every nation would prefer a stable exchange rate to facilitate international trade and reduce the degree of risk and uncertainty. A nation may sometimes want a weaker exchange rate to stimulate AD and reduce a recession or a stronger exchange rate to fight inflation. Rapid movements from a weak to a strong exchange rate may cripple a country’s export industries. Rapid movements from a strong to a weak exchange rate can cripple a country’s banking sector. Every shift of an exchange rate—whether stronger or weaker, fixed or changing—represents potential tradeoffs.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11</a:t>
            </a:fld>
            <a:endParaRPr lang="en-US" dirty="0"/>
          </a:p>
        </p:txBody>
      </p:sp>
    </p:spTree>
    <p:extLst>
      <p:ext uri="{BB962C8B-B14F-4D97-AF65-F5344CB8AC3E}">
        <p14:creationId xmlns:p14="http://schemas.microsoft.com/office/powerpoint/2010/main" val="2698237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 central bank will be concerned about the exchange rate for two main reasons:</a:t>
            </a:r>
          </a:p>
          <a:p>
            <a:pPr marL="0" indent="0">
              <a:buNone/>
            </a:pPr>
            <a:r>
              <a:rPr lang="en-US" dirty="0"/>
              <a:t>Movements of the exchange rate will affect aggregate demand in an economy.</a:t>
            </a:r>
          </a:p>
          <a:p>
            <a:pPr marL="0" indent="0">
              <a:buNone/>
            </a:pPr>
            <a:r>
              <a:rPr lang="en-US" dirty="0"/>
              <a:t>Frequent and substantial fluctuations of the exchange rate can disrupt international trade and cause problems in a nation's banking system.</a:t>
            </a:r>
          </a:p>
          <a:p>
            <a:pPr marL="0" indent="0">
              <a:buNone/>
            </a:pPr>
            <a:r>
              <a:rPr lang="en-US" dirty="0"/>
              <a:t>This may contribute to an unsustainable balance of trade and large inflows of international financial capital. This can set up the economy for a deep recession if international investors decide to move their money to another country.</a:t>
            </a:r>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dirty="0"/>
          </a:p>
        </p:txBody>
      </p:sp>
    </p:spTree>
    <p:extLst>
      <p:ext uri="{BB962C8B-B14F-4D97-AF65-F5344CB8AC3E}">
        <p14:creationId xmlns:p14="http://schemas.microsoft.com/office/powerpoint/2010/main" val="2416959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Foreign trade typically involves incurring the costs of production in one currency while receiving revenues from sales in another currency. Movements of exchange rates can have a powerful effect on incentives to export and import and, consequently, on AD in the economy. Since increased exports bring more money into an economy and increased imports take money out of an economy, it can be tempting to conclude that exports are good and imports are bad. However, this perspective overlooks the role of exchange rates.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3</a:t>
            </a:fld>
            <a:endParaRPr lang="en-US" dirty="0"/>
          </a:p>
        </p:txBody>
      </p:sp>
    </p:spTree>
    <p:extLst>
      <p:ext uri="{BB962C8B-B14F-4D97-AF65-F5344CB8AC3E}">
        <p14:creationId xmlns:p14="http://schemas.microsoft.com/office/powerpoint/2010/main" val="2416959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If an American consumer buys a Japanese car for USD 20,000 instead of an American car for USD 30,000, it may be tempting to argue that the American economy has lost out, but this may not be the case. The Japanese company will have to convert those dollars to yen to pay workers and operate factories. Whoever buys those dollars will have to use them to purchase American goods and services, so the money comes back into the American economy. At the same time, the consumer saves money by buying a less expensive import and can use their extra money elsewhere in the economy.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4</a:t>
            </a:fld>
            <a:endParaRPr lang="en-US" dirty="0"/>
          </a:p>
        </p:txBody>
      </p:sp>
    </p:spTree>
    <p:extLst>
      <p:ext uri="{BB962C8B-B14F-4D97-AF65-F5344CB8AC3E}">
        <p14:creationId xmlns:p14="http://schemas.microsoft.com/office/powerpoint/2010/main" val="407525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Exchange rates can fluctuate a great deal in the short run. For example, the Indian rupee (INR) moved from INR 39 per USD 1 in February 2008 to INR 51 in March 2009. </a:t>
            </a:r>
            <a:r>
              <a:rPr lang="en-US" sz="1100" dirty="0">
                <a:solidFill>
                  <a:schemeClr val="bg1"/>
                </a:solidFill>
              </a:rPr>
              <a:t>This was more than a one-fourth decline in the rupee’s value in foreign exchange markets. </a:t>
            </a:r>
            <a:r>
              <a:rPr lang="en-US" dirty="0"/>
              <a:t>Even two economically developed, neighboring economies can see significant movements of exchange rates over a few years.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5</a:t>
            </a:fld>
            <a:endParaRPr lang="en-US" dirty="0"/>
          </a:p>
        </p:txBody>
      </p:sp>
    </p:spTree>
    <p:extLst>
      <p:ext uri="{BB962C8B-B14F-4D97-AF65-F5344CB8AC3E}">
        <p14:creationId xmlns:p14="http://schemas.microsoft.com/office/powerpoint/2010/main" val="2417614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Exchange rates tend to fluctuate substantially, even between bordering countries, such as the United States and Canada. Exchange rates can fluctuate a great deal in the short run.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6</a:t>
            </a:fld>
            <a:endParaRPr lang="en-US" dirty="0"/>
          </a:p>
        </p:txBody>
      </p:sp>
    </p:spTree>
    <p:extLst>
      <p:ext uri="{BB962C8B-B14F-4D97-AF65-F5344CB8AC3E}">
        <p14:creationId xmlns:p14="http://schemas.microsoft.com/office/powerpoint/2010/main" val="1876602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One of the most economically destructive effects of exchange rate fluctuations can happen through the banking system. Financial institutions measure most international loans in a few large currencies, like U.S. dollars, European euros, and Japanese yen. In countries that do not use these currencies, banks often borrow funds in one of these currencies and then lend in their own domestic currency. This process of borrowing in a foreign currency and lending in a domestic currency can work well as long as the exchange rate does not shift.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7</a:t>
            </a:fld>
            <a:endParaRPr lang="en-US" dirty="0"/>
          </a:p>
        </p:txBody>
      </p:sp>
    </p:spTree>
    <p:extLst>
      <p:ext uri="{BB962C8B-B14F-4D97-AF65-F5344CB8AC3E}">
        <p14:creationId xmlns:p14="http://schemas.microsoft.com/office/powerpoint/2010/main" val="3322434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8</a:t>
            </a:fld>
            <a:endParaRPr lang="en-US" dirty="0"/>
          </a:p>
        </p:txBody>
      </p:sp>
    </p:spTree>
    <p:extLst>
      <p:ext uri="{BB962C8B-B14F-4D97-AF65-F5344CB8AC3E}">
        <p14:creationId xmlns:p14="http://schemas.microsoft.com/office/powerpoint/2010/main" val="1376067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Suppose that the cost of producing an SUV for an American firm is USD 20,000. It sells the SUV in Mexico for MXN 500,000. Calculate the profit for the American firm if the exchange rate is MXN 20 = USD 1 and then if the dollar appreciates to MXN 30. What effect will the stronger dollar have on exports for this firm?</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9</a:t>
            </a:fld>
            <a:endParaRPr lang="en-US" dirty="0"/>
          </a:p>
        </p:txBody>
      </p:sp>
    </p:spTree>
    <p:extLst>
      <p:ext uri="{BB962C8B-B14F-4D97-AF65-F5344CB8AC3E}">
        <p14:creationId xmlns:p14="http://schemas.microsoft.com/office/powerpoint/2010/main" val="1285428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B165A-CE5F-4C32-B61C-05E7E578BC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9A31C6-111A-4454-844A-5355C830B0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78259E-F893-4CCC-8E05-BBC9E8D1565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F82F757-0D68-4FAB-8533-1660192DD9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5083CF-11A0-4EA5-A7FD-49C4A83DCC5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88427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E6AC4-F969-4761-9997-5BA98E496B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0922E5-9EFB-45AF-9E2B-56CC645F00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C7B39-C8CE-4D67-B4FD-F9C1EA7F6DD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2ABB8E5-301A-43F5-B847-CE0F6E1F22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37E7F8-8D73-4395-8DF2-64312F9F6FC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65424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6C5FCA-6CD8-43A4-AC9B-78B1B4B4C4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865B72-9909-47AA-9556-8CBDF820D7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F50FD1-BE6F-41B9-85E5-2514837B140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AC91489-74F1-4BEB-853C-A933530611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616878-8BCB-41A1-95AB-A4AE9B3C67E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46998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D0CBD-4D41-4352-AD4E-0DABFB6E8D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78F12E-5096-4EC1-93B7-C74A7DE742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22F214-7280-45F2-B607-6CBAC549BBA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C2FC72D-9627-4688-A615-98DA7E8A17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98AD06-3673-4057-BA26-94ABD7BFE8B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6021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73634-3AE1-4D8F-A194-0AD99F2CC6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E13C54-2C51-47E3-867B-956411048E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B3A2AD-99F3-40F1-BD8D-4940B3A759F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34E57CB-A030-4AB9-91F8-6EFBC7333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89CE43-7199-4014-BDCA-5B68A8FE97C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6350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78B6A-EDFA-4BD6-8EA5-A2BB089865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91C896-7ABD-4192-9215-181033F857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29A458-5AF3-4D8D-8F37-7B567D7DEE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23242F-0B12-4DA9-A94F-B321298FFE7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925F24E-3C59-4F39-920A-AAF7AA2F3D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994FF-5BAE-495B-91E9-2435AA9DA95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51841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77108-EBA3-4C2E-A9AD-57C8C8B0B9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37732F-C012-4B3B-A579-131965E114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8235EA-8211-4F46-995D-4177A28023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7CA3ED-0F92-4677-B8A3-EEC9BBFF92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C1BB2B-3691-4C5C-9302-80ABE0C0D1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F3FA48-30CF-4202-8985-145529301DF7}"/>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2E269402-A083-49A5-832C-A799CCDAB3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19722D-9FB2-4702-B513-04AF2A26A23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87819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820D3-9260-4E51-8C9F-3A6769F287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D8AB7A-C368-4BC6-984F-096423ED6F2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98788A8-D5A4-439B-BF6A-4D591B4EC6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BB3162-E2E5-4CC2-9421-9162999FA78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35308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AC10DE-09A0-4D94-8042-1644A233BE67}"/>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FEAA8850-76BE-46A6-89F8-8BE331E303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3CE0A8-F3A3-427D-BA5D-5446F530A26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10783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5B5B6-CE9E-4AEB-AE7A-E67583BD27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C7936B-F5B8-4B48-917D-EB54949ECD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EB7F2B-A161-4A31-A84C-F3E0276EA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54935B-41B8-4BEA-A7C4-C5C74793E0A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4E0BE9D-1A8B-470D-AC5C-ED0F77E1B5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B75978-5FA8-4B69-B74E-D55C573A755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56989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66474-3211-4B40-945A-8B2CB24C6B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EF492B-FB02-4205-A2CB-54C0099132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06E111-BAD3-4307-ABD6-A8CD321798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837CBE-93AE-4844-9177-E95A7D4EC38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5397FBA-6C7A-4FAF-B089-0C3D63EA5B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2F6A0D-2143-40C9-B9C7-E3FCA333C36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23746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0A0F44-B0DF-4CB8-A2EE-E37FFBFCA4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ACDEA2-E525-4D5E-9D64-F4956524EC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6C4860-7F2E-4A12-94EA-C4655C3353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5ECB666E-72BF-4661-B9DC-866FB074EE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596F5B-9226-4FD9-A41C-071BCA0B4D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903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1465388" y="2303991"/>
            <a:ext cx="91440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100"/>
              <a:buFont typeface="Arial"/>
              <a:buNone/>
            </a:pPr>
            <a:r>
              <a:rPr lang="en-US" sz="5400" dirty="0">
                <a:solidFill>
                  <a:schemeClr val="dk1"/>
                </a:solidFill>
                <a:latin typeface="Century Gothic"/>
                <a:ea typeface="Century Gothic"/>
                <a:cs typeface="Century Gothic"/>
                <a:sym typeface="Century Gothic"/>
              </a:rPr>
              <a:t>Macroeconomic Effects of Exchange Rates</a:t>
            </a:r>
            <a:endParaRPr sz="54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Clr>
                <a:schemeClr val="dk1"/>
              </a:buClr>
              <a:buSzPts val="1100"/>
              <a:buFont typeface="Arial"/>
              <a:buNone/>
            </a:pPr>
            <a:endParaRPr sz="54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5400" dirty="0">
              <a:solidFill>
                <a:schemeClr val="dk1"/>
              </a:solidFill>
              <a:latin typeface="Century Gothic"/>
              <a:ea typeface="Century Gothic"/>
              <a:cs typeface="Century Gothic"/>
              <a:sym typeface="Century Gothic"/>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7" name="TextBox 6">
            <a:extLst>
              <a:ext uri="{FF2B5EF4-FFF2-40B4-BE49-F238E27FC236}">
                <a16:creationId xmlns:a16="http://schemas.microsoft.com/office/drawing/2014/main" id="{DD9D12F9-DAE8-46B2-932D-27904DA517A6}"/>
              </a:ext>
            </a:extLst>
          </p:cNvPr>
          <p:cNvSpPr txBox="1"/>
          <p:nvPr/>
        </p:nvSpPr>
        <p:spPr>
          <a:xfrm>
            <a:off x="6775581" y="4069470"/>
            <a:ext cx="2349746" cy="369332"/>
          </a:xfrm>
          <a:prstGeom prst="rect">
            <a:avLst/>
          </a:prstGeom>
          <a:noFill/>
        </p:spPr>
        <p:txBody>
          <a:bodyPr wrap="none" rtlCol="0">
            <a:spAutoFit/>
          </a:bodyPr>
          <a:lstStyle/>
          <a:p>
            <a:r>
              <a:rPr lang="en-US" i="1" dirty="0"/>
              <a:t>Principles of Economics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496578" y="402432"/>
            <a:ext cx="9230374"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1210902" y="1488594"/>
            <a:ext cx="9801725" cy="5240922"/>
            <a:chOff x="542923" y="1403811"/>
            <a:chExt cx="8058154" cy="5240922"/>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57D5171-4955-40BA-B146-57059C094DA5}"/>
                    </a:ext>
                  </a:extLst>
                </p:cNvPr>
                <p:cNvSpPr txBox="1"/>
                <p:nvPr/>
              </p:nvSpPr>
              <p:spPr>
                <a:xfrm>
                  <a:off x="542923" y="1403811"/>
                  <a:ext cx="8058154" cy="5240922"/>
                </a:xfrm>
                <a:prstGeom prst="rect">
                  <a:avLst/>
                </a:prstGeom>
                <a:grpFill/>
              </p:spPr>
              <p:txBody>
                <a:bodyPr wrap="square" rtlCol="0">
                  <a:spAutoFit/>
                </a:bodyPr>
                <a:lstStyle/>
                <a:p>
                  <a:pPr algn="ctr"/>
                  <a:r>
                    <a:rPr lang="en-US" sz="2000" dirty="0">
                      <a:solidFill>
                        <a:schemeClr val="bg1"/>
                      </a:solidFill>
                    </a:rPr>
                    <a:t>Suppose that the cost of producing an SUV for an American firm is USD 20,000. It sells the SUV in Mexico for MXN 500,000. Calculate the profit for the American firm if the exchange rate is MXN 20 = USD 1 and then if the dollar appreciates to MXN 30. What effect will the stronger dollar have on exports for this firm?</a:t>
                  </a:r>
                </a:p>
                <a:p>
                  <a:pPr algn="ctr"/>
                  <a:endParaRPr lang="en-US" dirty="0">
                    <a:solidFill>
                      <a:schemeClr val="bg1"/>
                    </a:solidFill>
                  </a:endParaRPr>
                </a:p>
                <a:p>
                  <a:pPr algn="ctr"/>
                  <a:r>
                    <a:rPr lang="en-US" i="1" dirty="0">
                      <a:solidFill>
                        <a:schemeClr val="bg1"/>
                      </a:solidFill>
                    </a:rPr>
                    <a:t>If the exchange rate is MXN 20 = USD 1, the MXN 500,000 revenue converts to:</a:t>
                  </a:r>
                </a:p>
                <a:p>
                  <a:pPr algn="ctr"/>
                  <a:endParaRPr lang="en-US" i="1" dirty="0">
                    <a:solidFill>
                      <a:schemeClr val="bg1"/>
                    </a:solidFill>
                  </a:endParaRPr>
                </a:p>
                <a:p>
                  <a:pPr algn="ctr"/>
                  <a:r>
                    <a:rPr lang="en-US" i="1" dirty="0">
                      <a:solidFill>
                        <a:schemeClr val="bg1"/>
                      </a:solidFill>
                    </a:rPr>
                    <a:t> </a:t>
                  </a:r>
                  <a14:m>
                    <m:oMath xmlns:m="http://schemas.openxmlformats.org/officeDocument/2006/math">
                      <m:f>
                        <m:fPr>
                          <m:ctrlPr>
                            <a:rPr lang="en-US" i="1" smtClean="0">
                              <a:solidFill>
                                <a:schemeClr val="bg1"/>
                              </a:solidFill>
                              <a:latin typeface="Cambria Math" panose="02040503050406030204" pitchFamily="18" charset="0"/>
                            </a:rPr>
                          </m:ctrlPr>
                        </m:fPr>
                        <m:num>
                          <m:r>
                            <m:rPr>
                              <m:nor/>
                            </m:rPr>
                            <a:rPr lang="en-US" b="0" i="1" smtClean="0">
                              <a:solidFill>
                                <a:schemeClr val="bg1"/>
                              </a:solidFill>
                            </a:rPr>
                            <m:t>500,000</m:t>
                          </m:r>
                        </m:num>
                        <m:den>
                          <m:r>
                            <m:rPr>
                              <m:nor/>
                            </m:rPr>
                            <a:rPr lang="en-US" b="0" i="1" smtClean="0">
                              <a:solidFill>
                                <a:schemeClr val="bg1"/>
                              </a:solidFill>
                            </a:rPr>
                            <m:t>20</m:t>
                          </m:r>
                        </m:den>
                      </m:f>
                      <m:r>
                        <m:rPr>
                          <m:nor/>
                        </m:rPr>
                        <a:rPr lang="en-US" b="0" i="1" smtClean="0">
                          <a:solidFill>
                            <a:schemeClr val="bg1"/>
                          </a:solidFill>
                        </a:rPr>
                        <m:t>= </m:t>
                      </m:r>
                      <m:r>
                        <m:rPr>
                          <m:nor/>
                        </m:rPr>
                        <a:rPr lang="en-US" b="0" i="1" smtClean="0">
                          <a:solidFill>
                            <a:schemeClr val="bg1"/>
                          </a:solidFill>
                        </a:rPr>
                        <m:t>USD</m:t>
                      </m:r>
                      <m:r>
                        <m:rPr>
                          <m:nor/>
                        </m:rPr>
                        <a:rPr lang="en-US" b="0" i="1" smtClean="0">
                          <a:solidFill>
                            <a:schemeClr val="bg1"/>
                          </a:solidFill>
                        </a:rPr>
                        <m:t> 25,000 </m:t>
                      </m:r>
                    </m:oMath>
                  </a14:m>
                  <a:endParaRPr lang="en-US" i="1" dirty="0">
                    <a:solidFill>
                      <a:schemeClr val="bg1"/>
                    </a:solidFill>
                  </a:endParaRPr>
                </a:p>
                <a:p>
                  <a:pPr algn="ctr"/>
                  <a:endParaRPr lang="en-US" i="1" dirty="0">
                    <a:solidFill>
                      <a:schemeClr val="bg1"/>
                    </a:solidFill>
                  </a:endParaRPr>
                </a:p>
                <a:p>
                  <a:pPr algn="ctr"/>
                  <a:r>
                    <a:rPr lang="en-US" i="1" dirty="0">
                      <a:solidFill>
                        <a:schemeClr val="bg1"/>
                      </a:solidFill>
                    </a:rPr>
                    <a:t>The firm has a profit of 25,000 - 20,000 = USD 5,000. </a:t>
                  </a:r>
                </a:p>
                <a:p>
                  <a:pPr algn="ctr"/>
                  <a:endParaRPr lang="en-US" i="1" dirty="0">
                    <a:solidFill>
                      <a:schemeClr val="bg1"/>
                    </a:solidFill>
                  </a:endParaRPr>
                </a:p>
                <a:p>
                  <a:pPr algn="ctr"/>
                  <a:r>
                    <a:rPr lang="en-US" i="1" dirty="0">
                      <a:solidFill>
                        <a:schemeClr val="bg1"/>
                      </a:solidFill>
                    </a:rPr>
                    <a:t>If the dollar appreciates to MXN 30, the revenue converts to:</a:t>
                  </a:r>
                </a:p>
                <a:p>
                  <a:pPr algn="ctr"/>
                  <a:endParaRPr lang="en-US" i="1" dirty="0">
                    <a:solidFill>
                      <a:schemeClr val="bg1"/>
                    </a:solidFill>
                  </a:endParaRPr>
                </a:p>
                <a:p>
                  <a:pPr algn="ctr"/>
                  <a:r>
                    <a:rPr lang="en-US" i="1" dirty="0">
                      <a:solidFill>
                        <a:schemeClr val="bg1"/>
                      </a:solidFill>
                    </a:rPr>
                    <a:t> </a:t>
                  </a:r>
                  <a14:m>
                    <m:oMath xmlns:m="http://schemas.openxmlformats.org/officeDocument/2006/math">
                      <m:f>
                        <m:fPr>
                          <m:ctrlPr>
                            <a:rPr lang="en-US" i="1" smtClean="0">
                              <a:solidFill>
                                <a:schemeClr val="bg1"/>
                              </a:solidFill>
                              <a:latin typeface="Cambria Math" panose="02040503050406030204" pitchFamily="18" charset="0"/>
                            </a:rPr>
                          </m:ctrlPr>
                        </m:fPr>
                        <m:num>
                          <m:r>
                            <m:rPr>
                              <m:nor/>
                            </m:rPr>
                            <a:rPr lang="en-US" b="0" i="1" smtClean="0">
                              <a:solidFill>
                                <a:schemeClr val="bg1"/>
                              </a:solidFill>
                            </a:rPr>
                            <m:t>500,000</m:t>
                          </m:r>
                        </m:num>
                        <m:den>
                          <m:r>
                            <m:rPr>
                              <m:nor/>
                            </m:rPr>
                            <a:rPr lang="en-US" b="0" i="1" smtClean="0">
                              <a:solidFill>
                                <a:schemeClr val="bg1"/>
                              </a:solidFill>
                              <a:latin typeface="Cambria Math" panose="02040503050406030204" pitchFamily="18" charset="0"/>
                            </a:rPr>
                            <m:t>3</m:t>
                          </m:r>
                          <m:r>
                            <m:rPr>
                              <m:nor/>
                            </m:rPr>
                            <a:rPr lang="en-US" b="0" i="1" smtClean="0">
                              <a:solidFill>
                                <a:schemeClr val="bg1"/>
                              </a:solidFill>
                            </a:rPr>
                            <m:t>0</m:t>
                          </m:r>
                        </m:den>
                      </m:f>
                      <m:r>
                        <m:rPr>
                          <m:nor/>
                        </m:rPr>
                        <a:rPr lang="en-US" b="0" i="1" smtClean="0">
                          <a:solidFill>
                            <a:schemeClr val="bg1"/>
                          </a:solidFill>
                        </a:rPr>
                        <m:t>= </m:t>
                      </m:r>
                      <m:r>
                        <m:rPr>
                          <m:nor/>
                        </m:rPr>
                        <a:rPr lang="en-US" b="0" i="1" smtClean="0">
                          <a:solidFill>
                            <a:schemeClr val="bg1"/>
                          </a:solidFill>
                        </a:rPr>
                        <m:t>USD</m:t>
                      </m:r>
                      <m:r>
                        <m:rPr>
                          <m:nor/>
                        </m:rPr>
                        <a:rPr lang="en-US" b="0" i="1" smtClean="0">
                          <a:solidFill>
                            <a:schemeClr val="bg1"/>
                          </a:solidFill>
                        </a:rPr>
                        <m:t> 16,667 </m:t>
                      </m:r>
                    </m:oMath>
                  </a14:m>
                  <a:endParaRPr lang="en-US" i="1" dirty="0">
                    <a:solidFill>
                      <a:schemeClr val="bg1"/>
                    </a:solidFill>
                  </a:endParaRPr>
                </a:p>
                <a:p>
                  <a:pPr algn="ctr"/>
                  <a:endParaRPr lang="en-US" i="1" dirty="0">
                    <a:solidFill>
                      <a:schemeClr val="bg1"/>
                    </a:solidFill>
                  </a:endParaRPr>
                </a:p>
                <a:p>
                  <a:pPr algn="ctr"/>
                  <a:r>
                    <a:rPr lang="en-US" i="1" dirty="0">
                      <a:solidFill>
                        <a:schemeClr val="bg1"/>
                      </a:solidFill>
                    </a:rPr>
                    <a:t>The appreciation of the dollar means that the firm will have a loss of 16,667 - 20,000 = USD 3,333. This shows that a stronger dollar will decrease profits and possibly cause losses, so it will discourage exports.</a:t>
                  </a:r>
                </a:p>
              </p:txBody>
            </p:sp>
          </mc:Choice>
          <mc:Fallback xmlns="">
            <p:sp>
              <p:nvSpPr>
                <p:cNvPr id="11" name="TextBox 10">
                  <a:extLst>
                    <a:ext uri="{FF2B5EF4-FFF2-40B4-BE49-F238E27FC236}">
                      <a16:creationId xmlns:a16="http://schemas.microsoft.com/office/drawing/2014/main" id="{D57D5171-4955-40BA-B146-57059C094DA5}"/>
                    </a:ext>
                  </a:extLst>
                </p:cNvPr>
                <p:cNvSpPr txBox="1">
                  <a:spLocks noRot="1" noChangeAspect="1" noMove="1" noResize="1" noEditPoints="1" noAdjustHandles="1" noChangeArrowheads="1" noChangeShapeType="1" noTextEdit="1"/>
                </p:cNvSpPr>
                <p:nvPr/>
              </p:nvSpPr>
              <p:spPr>
                <a:xfrm>
                  <a:off x="542923" y="1403811"/>
                  <a:ext cx="8058154" cy="5240922"/>
                </a:xfrm>
                <a:prstGeom prst="rect">
                  <a:avLst/>
                </a:prstGeom>
                <a:blipFill>
                  <a:blip r:embed="rId3"/>
                  <a:stretch>
                    <a:fillRect l="-560" t="-581" r="-498" b="-930"/>
                  </a:stretch>
                </a:blipFill>
              </p:spPr>
              <p:txBody>
                <a:bodyPr/>
                <a:lstStyle/>
                <a:p>
                  <a:r>
                    <a:rPr lang="en-US">
                      <a:noFill/>
                    </a:rPr>
                    <a:t> </a:t>
                  </a:r>
                </a:p>
              </p:txBody>
            </p:sp>
          </mc:Fallback>
        </mc:AlternateContent>
      </p:grpSp>
    </p:spTree>
    <p:extLst>
      <p:ext uri="{BB962C8B-B14F-4D97-AF65-F5344CB8AC3E}">
        <p14:creationId xmlns:p14="http://schemas.microsoft.com/office/powerpoint/2010/main" val="2954881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496578" y="402432"/>
            <a:ext cx="9230374"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Summing Up Public Policy and Exchange Rates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58421" y="1786285"/>
              <a:ext cx="802410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Every nation would prefer a stable exchange rate to facilitate international trade and reduce the degree of risk and uncertainty.</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89139"/>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79546"/>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nation may sometimes want a weaker exchange rate to stimulate AD and reduce a recession or a stronger exchange rate to fight inflation.</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654" y="3405628"/>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42655" y="180092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Rapid movements from a weak to a strong exchange rate may cripple a country’s export industries.</a:t>
              </a:r>
            </a:p>
          </p:txBody>
        </p:sp>
      </p:grpSp>
      <p:grpSp>
        <p:nvGrpSpPr>
          <p:cNvPr id="18" name="Group 17">
            <a:extLst>
              <a:ext uri="{FF2B5EF4-FFF2-40B4-BE49-F238E27FC236}">
                <a16:creationId xmlns:a16="http://schemas.microsoft.com/office/drawing/2014/main" id="{0B61E895-D9C5-4C26-AFCF-7D106363A61B}"/>
              </a:ext>
            </a:extLst>
          </p:cNvPr>
          <p:cNvGrpSpPr/>
          <p:nvPr/>
        </p:nvGrpSpPr>
        <p:grpSpPr>
          <a:xfrm>
            <a:off x="2082420" y="4321759"/>
            <a:ext cx="8058422" cy="806935"/>
            <a:chOff x="542655" y="1736761"/>
            <a:chExt cx="8058422" cy="806935"/>
          </a:xfrm>
          <a:solidFill>
            <a:srgbClr val="627981"/>
          </a:solidFill>
        </p:grpSpPr>
        <p:sp>
          <p:nvSpPr>
            <p:cNvPr id="19" name="Rectangle 18">
              <a:extLst>
                <a:ext uri="{FF2B5EF4-FFF2-40B4-BE49-F238E27FC236}">
                  <a16:creationId xmlns:a16="http://schemas.microsoft.com/office/drawing/2014/main" id="{43F788F6-7ACD-4EEA-BE29-69E4AC759FD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D781355D-F90E-4B29-826A-57D2CFEA5FAE}"/>
                </a:ext>
              </a:extLst>
            </p:cNvPr>
            <p:cNvSpPr txBox="1"/>
            <p:nvPr/>
          </p:nvSpPr>
          <p:spPr>
            <a:xfrm>
              <a:off x="542655" y="180092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Rapid movements from a strong to a weak exchange rate can cripple a country’s banking sector.</a:t>
              </a:r>
            </a:p>
          </p:txBody>
        </p:sp>
      </p:grpSp>
      <p:grpSp>
        <p:nvGrpSpPr>
          <p:cNvPr id="21" name="Group 20">
            <a:extLst>
              <a:ext uri="{FF2B5EF4-FFF2-40B4-BE49-F238E27FC236}">
                <a16:creationId xmlns:a16="http://schemas.microsoft.com/office/drawing/2014/main" id="{1DE6141C-63E0-4795-A6B2-F1C6B8AC5F4C}"/>
              </a:ext>
            </a:extLst>
          </p:cNvPr>
          <p:cNvGrpSpPr/>
          <p:nvPr/>
        </p:nvGrpSpPr>
        <p:grpSpPr>
          <a:xfrm>
            <a:off x="2082554" y="5237890"/>
            <a:ext cx="8058422" cy="806935"/>
            <a:chOff x="542655" y="1736761"/>
            <a:chExt cx="8058422" cy="806935"/>
          </a:xfrm>
          <a:solidFill>
            <a:srgbClr val="627981"/>
          </a:solidFill>
        </p:grpSpPr>
        <p:sp>
          <p:nvSpPr>
            <p:cNvPr id="22" name="Rectangle 21">
              <a:extLst>
                <a:ext uri="{FF2B5EF4-FFF2-40B4-BE49-F238E27FC236}">
                  <a16:creationId xmlns:a16="http://schemas.microsoft.com/office/drawing/2014/main" id="{D628CB51-3C74-4F4A-A4ED-55BDE911DC8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829E3656-99FA-463E-9E48-3C9E166C3ABE}"/>
                </a:ext>
              </a:extLst>
            </p:cNvPr>
            <p:cNvSpPr txBox="1"/>
            <p:nvPr/>
          </p:nvSpPr>
          <p:spPr>
            <a:xfrm>
              <a:off x="542655" y="180092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Every shift of an exchange rate—whether stronger or weaker, fixed or changing—represents potential tradeoffs.</a:t>
              </a:r>
            </a:p>
          </p:txBody>
        </p:sp>
      </p:grpSp>
    </p:spTree>
    <p:extLst>
      <p:ext uri="{BB962C8B-B14F-4D97-AF65-F5344CB8AC3E}">
        <p14:creationId xmlns:p14="http://schemas.microsoft.com/office/powerpoint/2010/main" val="4142656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grpSp>
        <p:nvGrpSpPr>
          <p:cNvPr id="176" name="Google Shape;176;p19"/>
          <p:cNvGrpSpPr/>
          <p:nvPr/>
        </p:nvGrpSpPr>
        <p:grpSpPr>
          <a:xfrm>
            <a:off x="1524001" y="288568"/>
            <a:ext cx="9144001" cy="6332628"/>
            <a:chOff x="-1" y="463132"/>
            <a:chExt cx="9144001" cy="6332628"/>
          </a:xfrm>
        </p:grpSpPr>
        <p:sp>
          <p:nvSpPr>
            <p:cNvPr id="177" name="Google Shape;177;p19"/>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178" name="Google Shape;178;p19"/>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79" name="Google Shape;179;p19"/>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180" name="Google Shape;180;p19"/>
          <p:cNvSpPr txBox="1"/>
          <p:nvPr/>
        </p:nvSpPr>
        <p:spPr>
          <a:xfrm>
            <a:off x="1459469" y="1433251"/>
            <a:ext cx="9273061" cy="4532194"/>
          </a:xfrm>
          <a:prstGeom prst="rect">
            <a:avLst/>
          </a:prstGeom>
          <a:solidFill>
            <a:srgbClr val="627981"/>
          </a:solidFill>
          <a:ln>
            <a:noFill/>
          </a:ln>
        </p:spPr>
        <p:txBody>
          <a:bodyPr spcFirstLastPara="1" wrap="square" lIns="91425" tIns="45700" rIns="91425" bIns="45700" anchor="ctr" anchorCtr="0">
            <a:noAutofit/>
          </a:bodyPr>
          <a:lstStyle/>
          <a:p>
            <a:pPr marL="342900" marR="0" lvl="0" indent="-342900" algn="l" rtl="0">
              <a:spcBef>
                <a:spcPts val="0"/>
              </a:spcBef>
              <a:spcAft>
                <a:spcPts val="0"/>
              </a:spcAft>
              <a:buFont typeface="Arial" panose="020B0604020202020204" pitchFamily="34" charset="0"/>
              <a:buChar char="•"/>
            </a:pPr>
            <a:r>
              <a:rPr lang="en-US" sz="2000" b="0" dirty="0">
                <a:solidFill>
                  <a:schemeClr val="bg1"/>
                </a:solidFill>
                <a:latin typeface="Calibri"/>
                <a:ea typeface="Calibri"/>
                <a:cs typeface="Calibri"/>
                <a:sym typeface="Calibri"/>
              </a:rPr>
              <a:t>A central bank will be concerned about the exchange rate for several reasons:</a:t>
            </a:r>
          </a:p>
          <a:p>
            <a:pPr marL="342900" marR="0" lvl="0" indent="-342900" algn="l" rtl="0">
              <a:spcBef>
                <a:spcPts val="0"/>
              </a:spcBef>
              <a:spcAft>
                <a:spcPts val="0"/>
              </a:spcAft>
              <a:buFont typeface="Arial" panose="020B0604020202020204" pitchFamily="34" charset="0"/>
              <a:buChar char="•"/>
            </a:pPr>
            <a:endParaRPr lang="en-US" sz="2000" b="0" dirty="0">
              <a:solidFill>
                <a:schemeClr val="bg1"/>
              </a:solidFill>
              <a:latin typeface="Calibri"/>
              <a:ea typeface="Calibri"/>
              <a:cs typeface="Calibri"/>
              <a:sym typeface="Calibri"/>
            </a:endParaRPr>
          </a:p>
          <a:p>
            <a:pPr marL="800100" lvl="1" indent="-342900">
              <a:buFont typeface="Courier New" panose="02070309020205020404" pitchFamily="49" charset="0"/>
              <a:buChar char="o"/>
            </a:pPr>
            <a:r>
              <a:rPr lang="en-US" sz="2000" b="0" dirty="0">
                <a:solidFill>
                  <a:schemeClr val="bg1"/>
                </a:solidFill>
                <a:latin typeface="Calibri"/>
                <a:ea typeface="Calibri"/>
                <a:cs typeface="Calibri"/>
                <a:sym typeface="Calibri"/>
              </a:rPr>
              <a:t>Exchange rates affect imports and exports and thus aggregate demand in the economy.</a:t>
            </a:r>
          </a:p>
          <a:p>
            <a:pPr marL="800100" lvl="1" indent="-342900">
              <a:buFont typeface="Courier New" panose="02070309020205020404" pitchFamily="49" charset="0"/>
              <a:buChar char="o"/>
            </a:pPr>
            <a:r>
              <a:rPr lang="en-US" sz="2000" b="0" dirty="0">
                <a:solidFill>
                  <a:schemeClr val="bg1"/>
                </a:solidFill>
                <a:latin typeface="Calibri"/>
                <a:ea typeface="Calibri"/>
                <a:cs typeface="Calibri"/>
                <a:sym typeface="Calibri"/>
              </a:rPr>
              <a:t>Fluctuations in exchange rates may cause difficulties for many firms, but especially for banks. The exchange rate may accompany unsustainable flows of international financial capital.</a:t>
            </a:r>
          </a:p>
          <a:p>
            <a:pPr marL="800100" lvl="1" indent="-342900">
              <a:buFont typeface="Arial" panose="020B0604020202020204" pitchFamily="34" charset="0"/>
              <a:buChar char="•"/>
            </a:pPr>
            <a:endParaRPr lang="en-US" sz="2000" dirty="0">
              <a:solidFill>
                <a:schemeClr val="bg1"/>
              </a:solidFill>
              <a:latin typeface="Calibri"/>
              <a:ea typeface="Calibri"/>
              <a:cs typeface="Calibri"/>
              <a:sym typeface="Calibri"/>
            </a:endParaRPr>
          </a:p>
          <a:p>
            <a:pPr marL="347472" lvl="1" indent="-347472">
              <a:buFont typeface="Arial" panose="020B0604020202020204" pitchFamily="34" charset="0"/>
              <a:buChar char="•"/>
            </a:pPr>
            <a:r>
              <a:rPr lang="en-US" sz="2000" b="0" dirty="0">
                <a:solidFill>
                  <a:schemeClr val="bg1"/>
                </a:solidFill>
                <a:latin typeface="Calibri"/>
                <a:ea typeface="Calibri"/>
                <a:cs typeface="Calibri"/>
                <a:sym typeface="Calibri"/>
              </a:rPr>
              <a:t>Rapid movements from a weak to a strong exchange rate may cripple a country’s export industries.</a:t>
            </a:r>
          </a:p>
          <a:p>
            <a:pPr marL="347472" lvl="1" indent="-347472">
              <a:buFont typeface="Arial" panose="020B0604020202020204" pitchFamily="34" charset="0"/>
              <a:buChar char="•"/>
            </a:pPr>
            <a:endParaRPr lang="en-US" sz="2000" dirty="0">
              <a:solidFill>
                <a:schemeClr val="bg1"/>
              </a:solidFill>
              <a:latin typeface="Calibri"/>
              <a:ea typeface="Calibri"/>
              <a:cs typeface="Calibri"/>
              <a:sym typeface="Calibri"/>
            </a:endParaRPr>
          </a:p>
          <a:p>
            <a:pPr marL="347472" lvl="1" indent="-347472">
              <a:buFont typeface="Arial" panose="020B0604020202020204" pitchFamily="34" charset="0"/>
              <a:buChar char="•"/>
            </a:pPr>
            <a:r>
              <a:rPr lang="en-US" sz="2000" b="0" dirty="0">
                <a:solidFill>
                  <a:schemeClr val="bg1"/>
                </a:solidFill>
                <a:latin typeface="Calibri"/>
                <a:ea typeface="Calibri"/>
                <a:cs typeface="Calibri"/>
                <a:sym typeface="Calibri"/>
              </a:rPr>
              <a:t>Rapid movements from a strong to a weak exchange rate can cripple a country’s banking sector.</a:t>
            </a:r>
          </a:p>
          <a:p>
            <a:pPr marL="0" lvl="1"/>
            <a:endParaRPr lang="en-US" b="0" dirty="0">
              <a:solidFill>
                <a:schemeClr val="bg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215"/>
        <p:cNvGrpSpPr/>
        <p:nvPr/>
      </p:nvGrpSpPr>
      <p:grpSpPr>
        <a:xfrm>
          <a:off x="0" y="0"/>
          <a:ext cx="0" cy="0"/>
          <a:chOff x="0" y="0"/>
          <a:chExt cx="0" cy="0"/>
        </a:xfrm>
      </p:grpSpPr>
      <p:cxnSp>
        <p:nvCxnSpPr>
          <p:cNvPr id="216" name="Google Shape;216;p22"/>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217" name="Google Shape;217;p22"/>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218" name="Google Shape;218;p22"/>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219" name="Google Shape;219;p22"/>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220" name="Google Shape;220;p22"/>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221" name="Google Shape;221;p22"/>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Introduction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1881188" y="1433251"/>
            <a:ext cx="8429625" cy="4753311"/>
            <a:chOff x="542655" y="1736761"/>
            <a:chExt cx="8058422" cy="4753311"/>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4708981"/>
            </a:xfrm>
            <a:prstGeom prst="rect">
              <a:avLst/>
            </a:prstGeom>
            <a:grpFill/>
          </p:spPr>
          <p:txBody>
            <a:bodyPr wrap="square" rtlCol="0">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 central bank will be concerned about the exchange rate for two main reasons:</a:t>
              </a:r>
            </a:p>
            <a:p>
              <a:endParaRPr lang="en-US" sz="2000" dirty="0">
                <a:solidFill>
                  <a:schemeClr val="bg1"/>
                </a:solidFill>
              </a:endParaRPr>
            </a:p>
            <a:p>
              <a:pPr marL="800100" lvl="1" indent="-342900">
                <a:buFont typeface="Courier New" panose="02070309020205020404" pitchFamily="49" charset="0"/>
                <a:buChar char="o"/>
              </a:pPr>
              <a:r>
                <a:rPr lang="en-US" sz="2000" dirty="0">
                  <a:solidFill>
                    <a:schemeClr val="bg1"/>
                  </a:solidFill>
                </a:rPr>
                <a:t>Movements of the exchange rate will affect aggregate demand in an economy.</a:t>
              </a:r>
            </a:p>
            <a:p>
              <a:pPr marL="800100" lvl="1" indent="-342900">
                <a:buFont typeface="Courier New" panose="02070309020205020404" pitchFamily="49" charset="0"/>
                <a:buChar char="o"/>
              </a:pPr>
              <a:r>
                <a:rPr lang="en-US" sz="2000" dirty="0">
                  <a:solidFill>
                    <a:schemeClr val="bg1"/>
                  </a:solidFill>
                </a:rPr>
                <a:t>Frequent and substantial fluctuations of the exchange rate can disrupt international trade and cause problems in a nation's banking system.</a:t>
              </a:r>
            </a:p>
            <a:p>
              <a:pPr marL="800100" lvl="1" indent="-342900">
                <a:buFont typeface="Arial" panose="020B0604020202020204" pitchFamily="34" charset="0"/>
                <a:buChar char="•"/>
              </a:pPr>
              <a:endParaRPr lang="en-US" sz="2000" dirty="0">
                <a:solidFill>
                  <a:schemeClr val="bg1"/>
                </a:solidFill>
              </a:endParaRPr>
            </a:p>
            <a:p>
              <a:pPr marL="1257300" lvl="2" indent="-342900">
                <a:buFont typeface="Wingdings" panose="05000000000000000000" pitchFamily="2" charset="2"/>
                <a:buChar char="Ø"/>
              </a:pPr>
              <a:r>
                <a:rPr lang="en-US" sz="2000" dirty="0">
                  <a:solidFill>
                    <a:schemeClr val="bg1"/>
                  </a:solidFill>
                </a:rPr>
                <a:t>This may contribute to an unsustainable balance of trade and large inflows of international financial capital. This can set up the economy for a deep recession if international investors decide to move their money to another country.</a:t>
              </a:r>
            </a:p>
            <a:p>
              <a:pPr marL="1257300" lvl="2" indent="-342900">
                <a:buFont typeface="Wingdings" panose="05000000000000000000" pitchFamily="2" charset="2"/>
                <a:buChar char="Ø"/>
              </a:pPr>
              <a:endParaRPr lang="en-US" sz="2000" dirty="0">
                <a:solidFill>
                  <a:schemeClr val="bg1"/>
                </a:solidFill>
              </a:endParaRPr>
            </a:p>
          </p:txBody>
        </p:sp>
      </p:grpSp>
    </p:spTree>
    <p:extLst>
      <p:ext uri="{BB962C8B-B14F-4D97-AF65-F5344CB8AC3E}">
        <p14:creationId xmlns:p14="http://schemas.microsoft.com/office/powerpoint/2010/main" val="1472520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92831"/>
            <a:ext cx="8786811" cy="1015663"/>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Exchange Rates, Aggregate Demand, and Aggregate Supply</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Foreign trade typically involves incurring the costs of production in one currency while receiving revenues from sales in another currency. </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89139"/>
            <a:ext cx="8058154" cy="1058448"/>
            <a:chOff x="542923" y="1736761"/>
            <a:chExt cx="8058154" cy="1058448"/>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105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79546"/>
              <a:ext cx="8042656"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Movements of exchange rates can have a powerful effect on incentives to export and import and, consequently, on aggregate demand in the economy as a whole.</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654" y="3669788"/>
            <a:ext cx="8058422" cy="1015663"/>
            <a:chOff x="542655" y="1736761"/>
            <a:chExt cx="8058422" cy="1015663"/>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42655" y="1736761"/>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Since increased exports bring more money into an economy and increased imports take money out of an economy, it can be tempting to conclude that exports are good for the economy and imports are bad.</a:t>
              </a:r>
            </a:p>
          </p:txBody>
        </p:sp>
      </p:grpSp>
      <p:grpSp>
        <p:nvGrpSpPr>
          <p:cNvPr id="18" name="Group 17">
            <a:extLst>
              <a:ext uri="{FF2B5EF4-FFF2-40B4-BE49-F238E27FC236}">
                <a16:creationId xmlns:a16="http://schemas.microsoft.com/office/drawing/2014/main" id="{293BA1C3-2A7B-44AF-8EED-EB3D67A6C625}"/>
              </a:ext>
            </a:extLst>
          </p:cNvPr>
          <p:cNvGrpSpPr/>
          <p:nvPr/>
        </p:nvGrpSpPr>
        <p:grpSpPr>
          <a:xfrm>
            <a:off x="2066654" y="4793151"/>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BB59A34F-26A4-4678-9CEC-6113E76A80C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B6005925-604F-45C3-9D2F-BE848DFF0466}"/>
                </a:ext>
              </a:extLst>
            </p:cNvPr>
            <p:cNvSpPr txBox="1"/>
            <p:nvPr/>
          </p:nvSpPr>
          <p:spPr>
            <a:xfrm>
              <a:off x="558422" y="1940173"/>
              <a:ext cx="8011662"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this perspective overlooks the role of exchange rates.</a:t>
              </a:r>
            </a:p>
          </p:txBody>
        </p:sp>
      </p:grpSp>
    </p:spTree>
    <p:extLst>
      <p:ext uri="{BB962C8B-B14F-4D97-AF65-F5344CB8AC3E}">
        <p14:creationId xmlns:p14="http://schemas.microsoft.com/office/powerpoint/2010/main" val="2884124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10342" y="32465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Impact of Exchange Rates Example</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1881188" y="1334720"/>
            <a:ext cx="8429625" cy="5061088"/>
            <a:chOff x="542655" y="1736761"/>
            <a:chExt cx="8058422" cy="5061088"/>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5016758"/>
            </a:xfrm>
            <a:prstGeom prst="rect">
              <a:avLst/>
            </a:prstGeom>
            <a:grpFill/>
          </p:spPr>
          <p:txBody>
            <a:bodyPr wrap="square" rtlCol="0">
              <a:spAutoFit/>
            </a:bodyPr>
            <a:lstStyle/>
            <a:p>
              <a:pPr algn="ctr"/>
              <a:endParaRPr lang="en-US" sz="2000" dirty="0">
                <a:solidFill>
                  <a:schemeClr val="bg1"/>
                </a:solidFill>
              </a:endParaRPr>
            </a:p>
            <a:p>
              <a:pPr algn="ctr"/>
              <a:r>
                <a:rPr lang="en-US" sz="2000" dirty="0">
                  <a:solidFill>
                    <a:schemeClr val="bg1"/>
                  </a:solidFill>
                </a:rPr>
                <a:t>If an American consumer buys a Japanese car for USD 20,000 instead of an American car for USD 30,000, it may be tempting to argue that the American economy has lost out, but this may not be the case.</a:t>
              </a:r>
            </a:p>
            <a:p>
              <a:pPr algn="ctr"/>
              <a:endParaRPr lang="en-US" sz="2000" dirty="0">
                <a:solidFill>
                  <a:schemeClr val="bg1"/>
                </a:solidFill>
              </a:endParaRPr>
            </a:p>
            <a:p>
              <a:pPr marL="457200" indent="-457200">
                <a:buFont typeface="+mj-lt"/>
                <a:buAutoNum type="arabicPeriod"/>
              </a:pPr>
              <a:r>
                <a:rPr lang="en-US" sz="2000" dirty="0">
                  <a:solidFill>
                    <a:schemeClr val="bg1"/>
                  </a:solidFill>
                </a:rPr>
                <a:t>The Japanese company will have to convert those dollars to yen to pay workers and operate factories.</a:t>
              </a:r>
            </a:p>
            <a:p>
              <a:pPr marL="457200" indent="-457200">
                <a:buFont typeface="+mj-lt"/>
                <a:buAutoNum type="arabicPeriod"/>
              </a:pPr>
              <a:endParaRPr lang="en-US" sz="2000" dirty="0">
                <a:solidFill>
                  <a:schemeClr val="bg1"/>
                </a:solidFill>
              </a:endParaRPr>
            </a:p>
            <a:p>
              <a:pPr marL="457200" indent="-457200">
                <a:buFont typeface="+mj-lt"/>
                <a:buAutoNum type="arabicPeriod"/>
              </a:pPr>
              <a:r>
                <a:rPr lang="en-US" sz="2000" dirty="0">
                  <a:solidFill>
                    <a:schemeClr val="bg1"/>
                  </a:solidFill>
                </a:rPr>
                <a:t>Whoever buys those dollars will have to use them to purchase American goods and services, so the money comes back into the American economy.</a:t>
              </a:r>
            </a:p>
            <a:p>
              <a:pPr marL="457200" indent="-457200">
                <a:buFont typeface="+mj-lt"/>
                <a:buAutoNum type="arabicPeriod"/>
              </a:pPr>
              <a:endParaRPr lang="en-US" sz="2000" dirty="0">
                <a:solidFill>
                  <a:schemeClr val="bg1"/>
                </a:solidFill>
              </a:endParaRPr>
            </a:p>
            <a:p>
              <a:pPr marL="457200" indent="-457200">
                <a:buFont typeface="+mj-lt"/>
                <a:buAutoNum type="arabicPeriod"/>
              </a:pPr>
              <a:r>
                <a:rPr lang="en-US" sz="2000" dirty="0">
                  <a:solidFill>
                    <a:schemeClr val="bg1"/>
                  </a:solidFill>
                </a:rPr>
                <a:t>At the same time, the consumer saves money by buying a less expensive import and can use their extra money elsewhere in the economy.</a:t>
              </a:r>
            </a:p>
            <a:p>
              <a:pPr marL="457200" indent="-457200">
                <a:buFont typeface="+mj-lt"/>
                <a:buAutoNum type="arabicPeriod"/>
              </a:pPr>
              <a:endParaRPr lang="en-US" sz="2000" dirty="0">
                <a:solidFill>
                  <a:schemeClr val="bg1"/>
                </a:solidFill>
              </a:endParaRPr>
            </a:p>
          </p:txBody>
        </p:sp>
      </p:grpSp>
    </p:spTree>
    <p:extLst>
      <p:ext uri="{BB962C8B-B14F-4D97-AF65-F5344CB8AC3E}">
        <p14:creationId xmlns:p14="http://schemas.microsoft.com/office/powerpoint/2010/main" val="3542547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10342" y="384918"/>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Fluctuations of Exchange Rates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973293"/>
              <a:ext cx="8058154"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Exchange rates can fluctuate a great deal in the short run.</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89139"/>
            <a:ext cx="8058154" cy="1058448"/>
            <a:chOff x="542923" y="1736761"/>
            <a:chExt cx="8058154" cy="1058448"/>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10533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79546"/>
              <a:ext cx="8042656"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the Indian rupee (INR) moved from INR 39 per USD 1 in February 2008 to INR 51 in March 2009. This was more than a one-fourth decline in the rupee’s value in foreign exchange markets.</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654" y="3625204"/>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42655" y="1786285"/>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Even two economically developed, neighboring economies can see significant movements of exchange rates over a few years.</a:t>
              </a:r>
            </a:p>
          </p:txBody>
        </p:sp>
      </p:grpSp>
    </p:spTree>
    <p:extLst>
      <p:ext uri="{BB962C8B-B14F-4D97-AF65-F5344CB8AC3E}">
        <p14:creationId xmlns:p14="http://schemas.microsoft.com/office/powerpoint/2010/main" val="2135445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10342" y="384918"/>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sym typeface="Century Gothic"/>
              </a:rPr>
              <a:t>Example of Fluctuating Exchange Rates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3" y="5861884"/>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86285"/>
              <a:ext cx="8058154" cy="707886"/>
            </a:xfrm>
            <a:prstGeom prst="rect">
              <a:avLst/>
            </a:prstGeom>
            <a:grpFill/>
          </p:spPr>
          <p:txBody>
            <a:bodyPr wrap="square" rtlCol="0">
              <a:spAutoFit/>
            </a:bodyPr>
            <a:lstStyle/>
            <a:p>
              <a:pPr algn="ctr"/>
              <a:r>
                <a:rPr lang="en-US" sz="2000" dirty="0">
                  <a:solidFill>
                    <a:schemeClr val="bg1"/>
                  </a:solidFill>
                </a:rPr>
                <a:t>Exchange rates tend to fluctuate substantially, even between bordering countries, such as the United States and Canada. </a:t>
              </a:r>
            </a:p>
          </p:txBody>
        </p:sp>
      </p:grpSp>
      <p:pic>
        <p:nvPicPr>
          <p:cNvPr id="4" name="Picture 3" descr="A graph showing the exchange rates of Canadian dollars to U.S. dollars and U.S. dollars to Canadian dollars from 1971 to 2021.">
            <a:extLst>
              <a:ext uri="{FF2B5EF4-FFF2-40B4-BE49-F238E27FC236}">
                <a16:creationId xmlns:a16="http://schemas.microsoft.com/office/drawing/2014/main" id="{F96BB575-31B9-4265-A2BE-16460DEED995}"/>
              </a:ext>
            </a:extLst>
          </p:cNvPr>
          <p:cNvPicPr>
            <a:picLocks noChangeAspect="1"/>
          </p:cNvPicPr>
          <p:nvPr/>
        </p:nvPicPr>
        <p:blipFill>
          <a:blip r:embed="rId3"/>
          <a:stretch>
            <a:fillRect/>
          </a:stretch>
        </p:blipFill>
        <p:spPr>
          <a:xfrm>
            <a:off x="2226770" y="1373130"/>
            <a:ext cx="7753953" cy="4303057"/>
          </a:xfrm>
          <a:prstGeom prst="rect">
            <a:avLst/>
          </a:prstGeom>
        </p:spPr>
      </p:pic>
    </p:spTree>
    <p:extLst>
      <p:ext uri="{BB962C8B-B14F-4D97-AF65-F5344CB8AC3E}">
        <p14:creationId xmlns:p14="http://schemas.microsoft.com/office/powerpoint/2010/main" val="2183475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10342" y="384918"/>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Fluctuations of Exchange Rates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58421" y="1786285"/>
              <a:ext cx="802410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of the most economically destructive effects of exchange rate fluctuations can happen through the banking system.</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89139"/>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79546"/>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Financial institutions measure most international loans in a few large currencies, like U.S. dollars, European euros, and Japanese yen.</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654" y="3405628"/>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42655" y="180092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countries that do not use these currencies, banks often borrow funds in one of these currencies and then lend in their own domestic currency.</a:t>
              </a:r>
            </a:p>
          </p:txBody>
        </p:sp>
      </p:grpSp>
      <p:grpSp>
        <p:nvGrpSpPr>
          <p:cNvPr id="18" name="Group 17">
            <a:extLst>
              <a:ext uri="{FF2B5EF4-FFF2-40B4-BE49-F238E27FC236}">
                <a16:creationId xmlns:a16="http://schemas.microsoft.com/office/drawing/2014/main" id="{0B61E895-D9C5-4C26-AFCF-7D106363A61B}"/>
              </a:ext>
            </a:extLst>
          </p:cNvPr>
          <p:cNvGrpSpPr/>
          <p:nvPr/>
        </p:nvGrpSpPr>
        <p:grpSpPr>
          <a:xfrm>
            <a:off x="2082420" y="4321759"/>
            <a:ext cx="8058422" cy="806935"/>
            <a:chOff x="542655" y="1736761"/>
            <a:chExt cx="8058422" cy="806935"/>
          </a:xfrm>
          <a:solidFill>
            <a:srgbClr val="627981"/>
          </a:solidFill>
        </p:grpSpPr>
        <p:sp>
          <p:nvSpPr>
            <p:cNvPr id="19" name="Rectangle 18">
              <a:extLst>
                <a:ext uri="{FF2B5EF4-FFF2-40B4-BE49-F238E27FC236}">
                  <a16:creationId xmlns:a16="http://schemas.microsoft.com/office/drawing/2014/main" id="{43F788F6-7ACD-4EEA-BE29-69E4AC759FD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D781355D-F90E-4B29-826A-57D2CFEA5FAE}"/>
                </a:ext>
              </a:extLst>
            </p:cNvPr>
            <p:cNvSpPr txBox="1"/>
            <p:nvPr/>
          </p:nvSpPr>
          <p:spPr>
            <a:xfrm>
              <a:off x="542655" y="180092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process of borrowing in a foreign currency and lending in a domestic currency can work well as long as the exchange rate does not shift.</a:t>
              </a:r>
            </a:p>
          </p:txBody>
        </p:sp>
      </p:grpSp>
    </p:spTree>
    <p:extLst>
      <p:ext uri="{BB962C8B-B14F-4D97-AF65-F5344CB8AC3E}">
        <p14:creationId xmlns:p14="http://schemas.microsoft.com/office/powerpoint/2010/main" val="4152819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10342" y="384918"/>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Problems with Fluctuations of Exchange Rates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5" name="Picture 4" descr="Graphic that gives an example of international borrowing when the exchange rate strengthens and when it weakens.">
            <a:extLst>
              <a:ext uri="{FF2B5EF4-FFF2-40B4-BE49-F238E27FC236}">
                <a16:creationId xmlns:a16="http://schemas.microsoft.com/office/drawing/2014/main" id="{ACBB0BCB-F5B9-4333-8FD1-DF95EB4018CE}"/>
              </a:ext>
            </a:extLst>
          </p:cNvPr>
          <p:cNvPicPr>
            <a:picLocks noChangeAspect="1"/>
          </p:cNvPicPr>
          <p:nvPr/>
        </p:nvPicPr>
        <p:blipFill rotWithShape="1">
          <a:blip r:embed="rId3"/>
          <a:srcRect t="1416" r="1180"/>
          <a:stretch/>
        </p:blipFill>
        <p:spPr>
          <a:xfrm>
            <a:off x="6264167" y="1178752"/>
            <a:ext cx="5189896" cy="5679248"/>
          </a:xfrm>
          <a:prstGeom prst="rect">
            <a:avLst/>
          </a:prstGeom>
        </p:spPr>
      </p:pic>
      <p:sp>
        <p:nvSpPr>
          <p:cNvPr id="22" name="Rectangle 21">
            <a:extLst>
              <a:ext uri="{FF2B5EF4-FFF2-40B4-BE49-F238E27FC236}">
                <a16:creationId xmlns:a16="http://schemas.microsoft.com/office/drawing/2014/main" id="{37A9B3F3-AE10-4791-AFC7-F4361E6161C7}"/>
              </a:ext>
            </a:extLst>
          </p:cNvPr>
          <p:cNvSpPr/>
          <p:nvPr/>
        </p:nvSpPr>
        <p:spPr>
          <a:xfrm>
            <a:off x="1042163" y="1374070"/>
            <a:ext cx="4885671" cy="509966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chemeClr val="bg1"/>
                </a:solidFill>
              </a:rPr>
              <a:t>Suppose a bank in Thailand borrows USD 1 million and converts the dollars to its domestic currency, baht (THB), at a rate of THB 40 per USD 1.</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bank then lends the baht to a Thai firm.</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firm repays the loan in baht, which the bank converts back to U.S. dollars to pay off its original loan.</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If the dollar weakens and the baht strengthens, the bank makes a profit. If the dollar strengthens and the baht weakens, the bank faces a loss.</a:t>
            </a:r>
          </a:p>
        </p:txBody>
      </p:sp>
    </p:spTree>
    <p:extLst>
      <p:ext uri="{BB962C8B-B14F-4D97-AF65-F5344CB8AC3E}">
        <p14:creationId xmlns:p14="http://schemas.microsoft.com/office/powerpoint/2010/main" val="2607980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496578" y="402432"/>
            <a:ext cx="9230374"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1496578" y="1580912"/>
            <a:ext cx="9230374" cy="1372963"/>
            <a:chOff x="542923" y="1736761"/>
            <a:chExt cx="8058154" cy="1372963"/>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86285"/>
              <a:ext cx="8058154" cy="1323439"/>
            </a:xfrm>
            <a:prstGeom prst="rect">
              <a:avLst/>
            </a:prstGeom>
            <a:grpFill/>
          </p:spPr>
          <p:txBody>
            <a:bodyPr wrap="square" rtlCol="0">
              <a:spAutoFit/>
            </a:bodyPr>
            <a:lstStyle/>
            <a:p>
              <a:pPr algn="ctr"/>
              <a:r>
                <a:rPr lang="en-US" sz="2000" dirty="0">
                  <a:solidFill>
                    <a:schemeClr val="bg1"/>
                  </a:solidFill>
                </a:rPr>
                <a:t>Suppose that the cost of producing an SUV for an American firm is USD 20,000. It sells the SUV in Mexico for MXN 500,000. Calculate the profit for the American firm if the exchange rate is MXN 20 = USD 1 and then if the dollar appreciates to MXN 30. What effect will the stronger dollar have on exports for this firm?</a:t>
              </a:r>
            </a:p>
          </p:txBody>
        </p:sp>
      </p:grpSp>
      <p:pic>
        <p:nvPicPr>
          <p:cNvPr id="3" name="Picture 2" descr="A black Hyundai SUV">
            <a:extLst>
              <a:ext uri="{FF2B5EF4-FFF2-40B4-BE49-F238E27FC236}">
                <a16:creationId xmlns:a16="http://schemas.microsoft.com/office/drawing/2014/main" id="{2A211371-37B0-47D8-858F-A9146DFDA647}"/>
              </a:ext>
            </a:extLst>
          </p:cNvPr>
          <p:cNvPicPr>
            <a:picLocks noChangeAspect="1"/>
          </p:cNvPicPr>
          <p:nvPr/>
        </p:nvPicPr>
        <p:blipFill rotWithShape="1">
          <a:blip r:embed="rId3"/>
          <a:srcRect l="1" t="26350" r="-3564"/>
          <a:stretch/>
        </p:blipFill>
        <p:spPr>
          <a:xfrm>
            <a:off x="4453730" y="3163662"/>
            <a:ext cx="3284540" cy="3503736"/>
          </a:xfrm>
          <a:prstGeom prst="rect">
            <a:avLst/>
          </a:prstGeom>
        </p:spPr>
      </p:pic>
    </p:spTree>
    <p:extLst>
      <p:ext uri="{BB962C8B-B14F-4D97-AF65-F5344CB8AC3E}">
        <p14:creationId xmlns:p14="http://schemas.microsoft.com/office/powerpoint/2010/main" val="6627336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289</TotalTime>
  <Words>1803</Words>
  <Application>Microsoft Office PowerPoint</Application>
  <PresentationFormat>Widescreen</PresentationFormat>
  <Paragraphs>437</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Wingdings</vt:lpstr>
      <vt:lpstr>Cambria Math</vt:lpstr>
      <vt:lpstr>Century Gothic</vt:lpstr>
      <vt:lpstr>Courier New</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Sarah Claus</cp:lastModifiedBy>
  <cp:revision>18</cp:revision>
  <dcterms:modified xsi:type="dcterms:W3CDTF">2022-01-17T21:55:12Z</dcterms:modified>
</cp:coreProperties>
</file>