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6" r:id="rId3"/>
    <p:sldId id="385" r:id="rId4"/>
    <p:sldId id="387" r:id="rId5"/>
    <p:sldId id="388" r:id="rId6"/>
    <p:sldId id="389" r:id="rId7"/>
    <p:sldId id="390" r:id="rId8"/>
    <p:sldId id="391" r:id="rId9"/>
    <p:sldId id="393" r:id="rId10"/>
    <p:sldId id="258" r:id="rId11"/>
    <p:sldId id="394" r:id="rId12"/>
    <p:sldId id="395" r:id="rId13"/>
    <p:sldId id="396" r:id="rId14"/>
    <p:sldId id="397" r:id="rId15"/>
    <p:sldId id="264"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16" autoAdjust="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country decides to alter the market exchange rate, it faces some tradeoffs. If it uses monetary policy to alter the exchange rate, it cannot simultaneously use monetary policy to address inflation or recession. If it uses direct purchases and sales of foreign currencies in exchange rate markets, it must consider how to handle its reserves of foreign currency. A pegged exchange rate can actually create additional movements of the exchange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final approach to exchange rate policy is a merged currency, a common currency shared between two or more nations. A merged currency approach eliminates foreign exchange risk altogether. Like a hard peg, a merged currency means that a nation has given up altogether on domestic monetary policy and instead has put its interest rate policies in other hands.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22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lines between the four exchange rate policies can blend together. Soft peg policy may look very similar to a floating exchange rate if the government rarely intervenes in the exchange rate market. Soft peg policy may look similar to hard peg policy if the government intervenes often to keep the exchange rate near a specific level. Merging currencies with other countries is similar to having a hard peg exchange rate because it is, in effect, a decision to have a permanently fixed exchange rate with those countries.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32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47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0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 policies come in a range of different forms based on the following approaches:</a:t>
            </a:r>
          </a:p>
          <a:p>
            <a:pPr marL="0" indent="0">
              <a:buNone/>
            </a:pPr>
            <a:r>
              <a:rPr lang="en-US" dirty="0"/>
              <a:t>Floating exchange rates are completely determined by market forces</a:t>
            </a:r>
          </a:p>
          <a:p>
            <a:pPr marL="0" indent="0">
              <a:buNone/>
            </a:pPr>
            <a:r>
              <a:rPr lang="en-US" dirty="0"/>
              <a:t>Soft exchange rate pegs refer to when the market determines the exchange rate, but the central bank sometimes intervenes</a:t>
            </a:r>
          </a:p>
          <a:p>
            <a:pPr marL="0" indent="0">
              <a:buNone/>
            </a:pPr>
            <a:r>
              <a:rPr lang="en-US" dirty="0"/>
              <a:t>Hard exchange rate pegs refer to when the central bank intervenes in the market to keep currency fixed at a certain level</a:t>
            </a:r>
          </a:p>
          <a:p>
            <a:pPr marL="0" indent="0">
              <a:buNone/>
            </a:pPr>
            <a:r>
              <a:rPr lang="en-US" dirty="0"/>
              <a:t>Merging currencies refers to when a currency is made identical to the currency of another 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39415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floating exchange rate is a policy that allows the foreign exchange market to set exchange rates. The U.S. dollar is a floating exchange rate, as are the currencies of about 40% of the countries in the world economy. The major concern with this policy is that exchange rates can move a great deal in a short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Even seemingly stable exchange rates, such as JPY/USD, can vary when closely examined over time. This figure shows a relatively stable rate between 2011 and 2013, before the yen drastically depreciated in 2013 and 2014. The rate was relatively stable between 2017 and 2019.</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27341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As investor sentiment swings back and forth and drives exchange rates up and down, exporters, importers, and banks involved in international lending are all affected. At worst, large movements of exchange rates can drive companies into bankruptcy or trigger a nationwide banking collapse. Exchange rate movements can particularly rattle the economies of smaller countries, where international trade is a large share of GDP. Advocates of floating exchange rates often argue that if government policies were more predictable and stable, inflation rates and interest rates would be too, and exchange rates would move less.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98774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government establishes a "peg" for its currency when it intervenes in the foreign exchange market, making the currency's exchange rate different from what the market would have produced. A soft peg means the government usually allows the market to set the exchange rate, but in some cases the central bank will intervene. A hard peg means the central bank sets a fixed and unchanging value for the exchange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2020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can weaken its exchange rate in two ways:</a:t>
            </a:r>
          </a:p>
          <a:p>
            <a:pPr marL="0" indent="0">
              <a:buNone/>
            </a:pPr>
            <a:r>
              <a:rPr lang="en-US" dirty="0"/>
              <a:t>Use expansionary monetary policy to lower interest rates</a:t>
            </a:r>
          </a:p>
          <a:p>
            <a:pPr marL="0" indent="0">
              <a:buNone/>
            </a:pPr>
            <a:r>
              <a:rPr lang="en-US" dirty="0"/>
              <a:t>Trade directly in the foreign exchange market</a:t>
            </a:r>
          </a:p>
          <a:p>
            <a:pPr marL="0" indent="0">
              <a:buNone/>
            </a:pPr>
            <a:r>
              <a:rPr lang="en-US" dirty="0"/>
              <a:t>Expansionary monetary policy would lower interest rates in foreign exchange markets, decreasing demand and increasing supply of the currency, leading to depreciation. A country can also trade directly in the foreign exchange market, expanding supply by creating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51616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could strengthen its exchange rate in two ways:</a:t>
            </a:r>
          </a:p>
          <a:p>
            <a:pPr marL="0" indent="0">
              <a:buNone/>
            </a:pPr>
            <a:endParaRPr lang="en-US" dirty="0"/>
          </a:p>
          <a:p>
            <a:pPr marL="0" indent="0">
              <a:buNone/>
            </a:pPr>
            <a:r>
              <a:rPr lang="en-US" dirty="0"/>
              <a:t>Use contractionary monetary policy to raise interest rates</a:t>
            </a:r>
          </a:p>
          <a:p>
            <a:pPr marL="0" indent="0">
              <a:buNone/>
            </a:pPr>
            <a:r>
              <a:rPr lang="en-US" dirty="0"/>
              <a:t>Trade directly in the foreign exchange market</a:t>
            </a:r>
          </a:p>
          <a:p>
            <a:pPr marL="0" indent="0">
              <a:buNone/>
            </a:pPr>
            <a:r>
              <a:rPr lang="en-US" dirty="0"/>
              <a:t>Contractionary monetary policy </a:t>
            </a:r>
            <a:r>
              <a:rPr lang="en-US" sz="1100" dirty="0">
                <a:solidFill>
                  <a:schemeClr val="bg1"/>
                </a:solidFill>
              </a:rPr>
              <a:t>would raise interest rates in foreign exchange markets, increasing demand and decreasing supply, leading to appreciation</a:t>
            </a:r>
            <a:r>
              <a:rPr lang="en-US" dirty="0"/>
              <a:t>. If the central bank trades directly in the foreign exchange market, it will have an excess supply of domestic currency. The bank will use its reserves of foreign currency to demand the domestic currency, leading to appreciation.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55529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C284-82E7-453C-9172-C3445A06C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349CE-4F32-4FA0-886D-4A6A0EBBE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D4056-D78F-4EA3-8381-28240E1028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FEFA8F-A186-482D-8E34-7F39D3E00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6C398-E8BF-4B36-800B-2633BD4E05C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290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0CA4-A12A-46E3-8741-8CF9F146A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FA4FF-6CA5-422D-BA05-A2AD30BC6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F6D93-DF61-488B-8727-5BB72EA0DA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6D8ED5-5A30-433D-9140-4E51D86F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AA78-0692-4E27-A016-6F6FD1457D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58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FD361-4084-473A-B34B-2ECA5426C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F0A04-A6C2-46CB-B6C9-B99865B01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43284-7C5F-4BC4-B52C-995E97184D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AE9A0-711E-4171-812F-51DF7AA8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11B9C-2E2A-4203-9A4E-37AF3B1BB9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109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4148-16D6-496A-BC6A-D5EC2ABB2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1B239-80A2-49E8-9EF4-B2CFE35B0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C4D54-CCD1-4908-BB27-FBB6D76BD3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7EDFAF-A96E-4932-91E3-E6674F5F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D1F9B-3C51-47C7-BA8B-8747015AA8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23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8D78-9E54-429F-8567-92E50B1A0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CE472-427A-4463-A1E2-913764C61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087AB-B4D5-4ABE-B60A-24457BAF59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9D2747-6932-4A7F-8073-D7CCE55A8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F880-BFA3-4A51-81A0-91746BA1CE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517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0065-FBAD-413F-8430-7D8CFEBAA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8873B-7E1C-4F7F-B698-35DCA7399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DD5F0-73B5-4773-AEF1-6BFA2D0D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4B41-4332-4222-B4E8-8BE2F0AA30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5C7F13-54C9-40DF-9102-4C541D56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3879E-6107-4C2B-B803-04558695F5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987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C58-BA84-4935-96CD-7624E78ED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C291CF-765A-45B1-8548-B68404B9A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7FF92-820B-4AEF-800F-C3DB9E889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527344-FD27-4F8A-86C0-0AE726AB9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2B16C-A28D-492F-8951-35598112C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AF595-B8CD-47B6-BFCB-F3432112D2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6327D6-B5AA-49CA-BE59-CF0E160C6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9D1AB3-502C-4C6F-AF27-3BAB5AFDBE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4182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50C8-902D-4E10-95BE-BA7AED72EA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E78A8-B4EE-4D18-9960-F768DBA2D8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78AA29C-2772-472C-B7E2-9D908293A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BF6C1-701A-4255-95A8-2D2D7BC82A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401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E921C-A158-44A1-BF48-986E4E42FC1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128A94E-DA7E-437C-94D7-30504A94D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40DC9-5795-4DDA-B08A-3939D1B051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728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64B8-BFFD-4EDA-B189-05BA03E77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F3904-40C9-4FFD-B7CD-BD104A654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A96CF-6A80-4ED6-A2EC-8353A3AC2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5F322-14F3-4955-828B-09DBBBA79C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88C1C1-57ED-445D-A9B1-3E42B114D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52728-B3C3-4C62-A97D-BEAF7E13C2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229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8F89-B44A-4A67-8773-F84252B11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B9CE2-DF59-4831-B4FC-2F7633ABA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2EB0-23F2-4328-A834-0A8A6C737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D6BBE-44C7-4B02-9DBB-9E13E6A28B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63CE71-A3E4-4FB7-B5F6-BB176D2AE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30525-E096-4796-A30F-E2539B257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31546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F7E8-E458-4416-8229-6CDF1A88E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27D597-56B9-454C-BE69-235C61D9E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1F4FC-07E0-4369-A347-FC82EAB9E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DD0115E-58C8-41EA-8EBB-09673FDDF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0DD81-D18C-476F-92B2-DC9EDC6A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371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Exchange Rate Policies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32E903F1-841F-42BA-A925-DC67CE19AB40}"/>
              </a:ext>
            </a:extLst>
          </p:cNvPr>
          <p:cNvSpPr txBox="1"/>
          <p:nvPr/>
        </p:nvSpPr>
        <p:spPr>
          <a:xfrm>
            <a:off x="6775223" y="4066601"/>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Tradeoffs of Soft Pegs and Hard Pegs</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country decides to alter the market exchange rate, it faces some tradeoffs.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monetary policy to alter the exchange rate, it cannot simultaneously use monetary policy to address inflation or recession.</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922" y="3404949"/>
            <a:ext cx="8058154" cy="1015663"/>
            <a:chOff x="542923" y="1736082"/>
            <a:chExt cx="8058154" cy="1015663"/>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1014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4945" y="1736082"/>
              <a:ext cx="805586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direct purchases and sales of foreign currencies in exchange rate markets, it must consider how to handle its reserves of foreign currency.</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386" y="4532805"/>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pegged exchange rate can actually create additional movements of the exchange rate.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 Merged Currency</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final approach to exchange rate policy is a </a:t>
              </a:r>
              <a:r>
                <a:rPr lang="en-US" sz="2000" b="1" dirty="0">
                  <a:solidFill>
                    <a:schemeClr val="bg1"/>
                  </a:solidFill>
                </a:rPr>
                <a:t>merged currency</a:t>
              </a:r>
              <a:r>
                <a:rPr lang="en-US" sz="2000" dirty="0">
                  <a:solidFill>
                    <a:schemeClr val="bg1"/>
                  </a:solidFill>
                </a:rPr>
                <a:t>, a common currency shared between two or more nations.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153"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merged currency approach eliminates foreign exchange risk altogether.</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1031429"/>
            <a:chOff x="542655" y="1736761"/>
            <a:chExt cx="8058422" cy="1031429"/>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Like a hard peg, a merged currency means that a nation has given up altogether on domestic monetary policy and instead has put its interest rate policies in other hands.</a:t>
              </a:r>
            </a:p>
          </p:txBody>
        </p:sp>
      </p:grpSp>
    </p:spTree>
    <p:extLst>
      <p:ext uri="{BB962C8B-B14F-4D97-AF65-F5344CB8AC3E}">
        <p14:creationId xmlns:p14="http://schemas.microsoft.com/office/powerpoint/2010/main" val="145430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Four Approaches</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58421" y="1955179"/>
              <a:ext cx="8032537"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between the four exchange rate policies can blend together.</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very similar to a floating exchange rate if the government rarely intervenes in the exchange rate market.</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similar to hard peg policy if the government intervenes often to keep the exchange rate near a specific level.</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654" y="4317664"/>
            <a:ext cx="8058422" cy="1031429"/>
            <a:chOff x="542655" y="1736761"/>
            <a:chExt cx="8058422" cy="1031429"/>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Merging currencies with other countries is similar to having a hard peg exchange rate because it is, in effect, a decision to have a permanently fixed exchange rate with those countries. </a:t>
              </a:r>
            </a:p>
          </p:txBody>
        </p:sp>
      </p:grpSp>
    </p:spTree>
    <p:extLst>
      <p:ext uri="{BB962C8B-B14F-4D97-AF65-F5344CB8AC3E}">
        <p14:creationId xmlns:p14="http://schemas.microsoft.com/office/powerpoint/2010/main" val="307646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364119"/>
            <a:ext cx="8058154" cy="1631216"/>
            <a:chOff x="542923" y="1736761"/>
            <a:chExt cx="8058154" cy="1631216"/>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736761"/>
              <a:ext cx="8058154" cy="1631216"/>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grpSp>
      <p:pic>
        <p:nvPicPr>
          <p:cNvPr id="3" name="Picture 2" descr="A person in a suit and tie pointing to the camera">
            <a:extLst>
              <a:ext uri="{FF2B5EF4-FFF2-40B4-BE49-F238E27FC236}">
                <a16:creationId xmlns:a16="http://schemas.microsoft.com/office/drawing/2014/main" id="{FC600B58-2973-41C2-B20F-6759BD83D07B}"/>
              </a:ext>
            </a:extLst>
          </p:cNvPr>
          <p:cNvPicPr>
            <a:picLocks noChangeAspect="1"/>
          </p:cNvPicPr>
          <p:nvPr/>
        </p:nvPicPr>
        <p:blipFill>
          <a:blip r:embed="rId3"/>
          <a:stretch>
            <a:fillRect/>
          </a:stretch>
        </p:blipFill>
        <p:spPr>
          <a:xfrm>
            <a:off x="3507440" y="3226409"/>
            <a:ext cx="5177117" cy="3429000"/>
          </a:xfrm>
          <a:prstGeom prst="rect">
            <a:avLst/>
          </a:prstGeom>
        </p:spPr>
      </p:pic>
    </p:spTree>
    <p:extLst>
      <p:ext uri="{BB962C8B-B14F-4D97-AF65-F5344CB8AC3E}">
        <p14:creationId xmlns:p14="http://schemas.microsoft.com/office/powerpoint/2010/main" val="170850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3" y="1518500"/>
            <a:ext cx="8058154" cy="4843939"/>
            <a:chOff x="542923" y="1736761"/>
            <a:chExt cx="8058154" cy="4843939"/>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871719"/>
              <a:ext cx="8058154" cy="4708981"/>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algn="ctr"/>
              <a:endParaRPr lang="en-US" sz="2000" dirty="0">
                <a:solidFill>
                  <a:schemeClr val="bg1"/>
                </a:solidFill>
              </a:endParaRPr>
            </a:p>
            <a:p>
              <a:pPr algn="ctr"/>
              <a:r>
                <a:rPr lang="en-US" sz="2000" i="1" dirty="0">
                  <a:solidFill>
                    <a:schemeClr val="bg1"/>
                  </a:solidFill>
                </a:rPr>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algn="ctr"/>
              <a:endParaRPr lang="en-US" sz="2000" i="1" dirty="0">
                <a:solidFill>
                  <a:schemeClr val="bg1"/>
                </a:solidFill>
              </a:endParaRPr>
            </a:p>
          </p:txBody>
        </p:sp>
      </p:grpSp>
    </p:spTree>
    <p:extLst>
      <p:ext uri="{BB962C8B-B14F-4D97-AF65-F5344CB8AC3E}">
        <p14:creationId xmlns:p14="http://schemas.microsoft.com/office/powerpoint/2010/main" val="371410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21"/>
          <p:cNvGrpSpPr/>
          <p:nvPr/>
        </p:nvGrpSpPr>
        <p:grpSpPr>
          <a:xfrm>
            <a:off x="1524001" y="288568"/>
            <a:ext cx="9144001" cy="6332628"/>
            <a:chOff x="-1" y="463132"/>
            <a:chExt cx="9144001" cy="6332628"/>
          </a:xfrm>
        </p:grpSpPr>
        <p:sp>
          <p:nvSpPr>
            <p:cNvPr id="208" name="Google Shape;208;p21"/>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09" name="Google Shape;209;p21"/>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10" name="Google Shape;210;p21"/>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11" name="Google Shape;211;p21"/>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12" name="Google Shape;212;p21"/>
          <p:cNvSpPr txBox="1"/>
          <p:nvPr/>
        </p:nvSpPr>
        <p:spPr>
          <a:xfrm>
            <a:off x="1699499" y="1433251"/>
            <a:ext cx="8793000" cy="44409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floating exchange rate policy, a government determines its country's exchange rate in the foreign exchange market.</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soft peg exchange rate policy, the foreign exchange market usually determines a country's exchange rate, but the government sometimes intervenes to strengthen or weaken it.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hard peg exchange rate policy, the government chooses an exchange rate.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merged currency, exchange rate movements don’t affect trade.</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lines between the four exchange rate policies can blend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6"/>
        <p:cNvGrpSpPr/>
        <p:nvPr/>
      </p:nvGrpSpPr>
      <p:grpSpPr>
        <a:xfrm>
          <a:off x="0" y="0"/>
          <a:ext cx="0" cy="0"/>
          <a:chOff x="0" y="0"/>
          <a:chExt cx="0" cy="0"/>
        </a:xfrm>
      </p:grpSpPr>
      <p:cxnSp>
        <p:nvCxnSpPr>
          <p:cNvPr id="217" name="Google Shape;217;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8" name="Google Shape;218;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9" name="Google Shape;219;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20" name="Google Shape;220;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1" name="Google Shape;221;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2" name="Google Shape;222;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190" y="404422"/>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 Policies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612443"/>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Exchange rate policies come in a range of different forms based on the following approaches:</a:t>
              </a:r>
            </a:p>
          </p:txBody>
        </p:sp>
      </p:grpSp>
      <p:pic>
        <p:nvPicPr>
          <p:cNvPr id="4" name="Picture 3" descr="Floating exchange rates: completely determined by market forces. Soft exchange rates: the market usually determines the exchange rate, but the central bank sometimes intervenes. Hard exchange rate pegs: central bank intervenes in the market to keep currency fixed at a certain level. Merging currencies: the currency is made identical to the currency of another nation.">
            <a:extLst>
              <a:ext uri="{FF2B5EF4-FFF2-40B4-BE49-F238E27FC236}">
                <a16:creationId xmlns:a16="http://schemas.microsoft.com/office/drawing/2014/main" id="{853C82FA-FEC5-419F-909A-C5397FBD95CD}"/>
              </a:ext>
            </a:extLst>
          </p:cNvPr>
          <p:cNvPicPr>
            <a:picLocks noChangeAspect="1"/>
          </p:cNvPicPr>
          <p:nvPr/>
        </p:nvPicPr>
        <p:blipFill>
          <a:blip r:embed="rId3"/>
          <a:stretch>
            <a:fillRect/>
          </a:stretch>
        </p:blipFill>
        <p:spPr>
          <a:xfrm>
            <a:off x="253484" y="2843385"/>
            <a:ext cx="11685032" cy="3458026"/>
          </a:xfrm>
          <a:prstGeom prst="rect">
            <a:avLst/>
          </a:prstGeom>
        </p:spPr>
      </p:pic>
    </p:spTree>
    <p:extLst>
      <p:ext uri="{BB962C8B-B14F-4D97-AF65-F5344CB8AC3E}">
        <p14:creationId xmlns:p14="http://schemas.microsoft.com/office/powerpoint/2010/main" val="5693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floating exchange rate </a:t>
              </a:r>
              <a:r>
                <a:rPr lang="en-US" sz="2000" dirty="0">
                  <a:solidFill>
                    <a:schemeClr val="bg1"/>
                  </a:solidFill>
                </a:rPr>
                <a:t>is a policy that allows the foreign exchange market to set exchange rates.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dollar is a floating exchange rate, as are the currencies of about 40% of the countries in the world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major concern with this policy is that exchange rates can move a great deal in a short time.</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5290381"/>
            <a:ext cx="8058422" cy="1367769"/>
            <a:chOff x="542655" y="1736761"/>
            <a:chExt cx="8058422" cy="136776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323439"/>
            </a:xfrm>
            <a:prstGeom prst="rect">
              <a:avLst/>
            </a:prstGeom>
            <a:grpFill/>
          </p:spPr>
          <p:txBody>
            <a:bodyPr wrap="square" rtlCol="0">
              <a:spAutoFit/>
            </a:bodyPr>
            <a:lstStyle/>
            <a:p>
              <a:pPr algn="ctr"/>
              <a:r>
                <a:rPr lang="en-US" sz="2000" dirty="0">
                  <a:solidFill>
                    <a:schemeClr val="bg1"/>
                  </a:solidFill>
                </a:rPr>
                <a:t>Even seemingly stable exchange rates, such as JPY/USD, can vary when closely examined over time. This figure shows a relatively stable rate between 2011 and 2013, before the yen drastically depreciated in 2013 and 2014. The rate was relatively stable between 2017 and 2019.</a:t>
              </a:r>
            </a:p>
          </p:txBody>
        </p:sp>
      </p:grpSp>
      <p:pic>
        <p:nvPicPr>
          <p:cNvPr id="4" name="Picture 3" descr="A graph showing the yen-per-dollar exchange rate from 2000 to 2018">
            <a:extLst>
              <a:ext uri="{FF2B5EF4-FFF2-40B4-BE49-F238E27FC236}">
                <a16:creationId xmlns:a16="http://schemas.microsoft.com/office/drawing/2014/main" id="{73DDEAE4-1981-45EF-BAAF-BB9ACA81A490}"/>
              </a:ext>
            </a:extLst>
          </p:cNvPr>
          <p:cNvPicPr>
            <a:picLocks noChangeAspect="1"/>
          </p:cNvPicPr>
          <p:nvPr/>
        </p:nvPicPr>
        <p:blipFill>
          <a:blip r:embed="rId3"/>
          <a:stretch>
            <a:fillRect/>
          </a:stretch>
        </p:blipFill>
        <p:spPr>
          <a:xfrm>
            <a:off x="2903359" y="1260439"/>
            <a:ext cx="6385282" cy="3907412"/>
          </a:xfrm>
          <a:prstGeom prst="rect">
            <a:avLst/>
          </a:prstGeom>
        </p:spPr>
      </p:pic>
    </p:spTree>
    <p:extLst>
      <p:ext uri="{BB962C8B-B14F-4D97-AF65-F5344CB8AC3E}">
        <p14:creationId xmlns:p14="http://schemas.microsoft.com/office/powerpoint/2010/main" val="72178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investor sentiment swings back and forth and drives exchange rates up and down, exporters, importers, and banks involved in international lending are all affected.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562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worst, large movements of exchange rates can drive companies into bankruptcy or trigger a nationwide banking collapse.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4211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 movements can particularly rattle the economies of smaller countries, where international trade is a large share of GDP.</a:t>
              </a:r>
            </a:p>
          </p:txBody>
        </p:sp>
      </p:grpSp>
      <p:grpSp>
        <p:nvGrpSpPr>
          <p:cNvPr id="18" name="Group 17">
            <a:extLst>
              <a:ext uri="{FF2B5EF4-FFF2-40B4-BE49-F238E27FC236}">
                <a16:creationId xmlns:a16="http://schemas.microsoft.com/office/drawing/2014/main" id="{8BFF8041-8474-4D8E-82D5-2819CA2DD478}"/>
              </a:ext>
            </a:extLst>
          </p:cNvPr>
          <p:cNvGrpSpPr/>
          <p:nvPr/>
        </p:nvGrpSpPr>
        <p:grpSpPr>
          <a:xfrm>
            <a:off x="2056536" y="4554149"/>
            <a:ext cx="8058421" cy="1015663"/>
            <a:chOff x="542656" y="1736761"/>
            <a:chExt cx="8058421" cy="1015663"/>
          </a:xfrm>
          <a:solidFill>
            <a:srgbClr val="627981"/>
          </a:solidFill>
        </p:grpSpPr>
        <p:sp>
          <p:nvSpPr>
            <p:cNvPr id="19" name="Rectangle 18">
              <a:extLst>
                <a:ext uri="{FF2B5EF4-FFF2-40B4-BE49-F238E27FC236}">
                  <a16:creationId xmlns:a16="http://schemas.microsoft.com/office/drawing/2014/main" id="{4D1E4D8E-14AC-4116-AF71-4E82477FD2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FD0BD585-966D-40CA-9D26-1E2B0C7CB84A}"/>
                </a:ext>
              </a:extLst>
            </p:cNvPr>
            <p:cNvSpPr txBox="1"/>
            <p:nvPr/>
          </p:nvSpPr>
          <p:spPr>
            <a:xfrm>
              <a:off x="542656"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Advocates of floating exchange rates often argue that if government policies were more predictable and stable, inflation rates and interest rates would be too, and exchange rates would move less.</a:t>
              </a:r>
            </a:p>
          </p:txBody>
        </p:sp>
      </p:grpSp>
    </p:spTree>
    <p:extLst>
      <p:ext uri="{BB962C8B-B14F-4D97-AF65-F5344CB8AC3E}">
        <p14:creationId xmlns:p14="http://schemas.microsoft.com/office/powerpoint/2010/main" val="320629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establishes a "peg" for its currency when it intervenes in the foreign exchange market, making the currency's exchange rate different from what the market would have produced.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0986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soft peg </a:t>
              </a:r>
              <a:r>
                <a:rPr lang="en-US" sz="2000" dirty="0">
                  <a:solidFill>
                    <a:schemeClr val="bg1"/>
                  </a:solidFill>
                </a:rPr>
                <a:t>means the government usually allows the market to set the exchange rate, but in some cases the central bank will intervene.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1058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hard peg</a:t>
              </a:r>
              <a:r>
                <a:rPr lang="en-US" sz="2000" dirty="0">
                  <a:solidFill>
                    <a:schemeClr val="bg1"/>
                  </a:solidFill>
                </a:rPr>
                <a:t> means the central bank sets a fixed and unchanging value for the exchange rate.</a:t>
              </a:r>
            </a:p>
          </p:txBody>
        </p:sp>
      </p:grpSp>
    </p:spTree>
    <p:extLst>
      <p:ext uri="{BB962C8B-B14F-4D97-AF65-F5344CB8AC3E}">
        <p14:creationId xmlns:p14="http://schemas.microsoft.com/office/powerpoint/2010/main" val="30774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2E3096-E4EE-4560-A767-662C241DF167}"/>
              </a:ext>
            </a:extLst>
          </p:cNvPr>
          <p:cNvSpPr txBox="1"/>
          <p:nvPr/>
        </p:nvSpPr>
        <p:spPr>
          <a:xfrm>
            <a:off x="698782" y="5433718"/>
            <a:ext cx="10793896" cy="1015663"/>
          </a:xfrm>
          <a:prstGeom prst="rect">
            <a:avLst/>
          </a:prstGeom>
          <a:solidFill>
            <a:srgbClr val="627981"/>
          </a:solidFill>
        </p:spPr>
        <p:txBody>
          <a:bodyPr wrap="square" rtlCol="0">
            <a:spAutoFit/>
          </a:bodyPr>
          <a:lstStyle/>
          <a:p>
            <a:pPr algn="ctr"/>
            <a:r>
              <a:rPr lang="en-US" sz="2000" dirty="0">
                <a:solidFill>
                  <a:schemeClr val="bg1"/>
                </a:solidFill>
              </a:rPr>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p:txBody>
      </p:sp>
      <p:pic>
        <p:nvPicPr>
          <p:cNvPr id="4" name="Picture 3" descr="Two graphs of reals traded for dollars, with pegged exchange rates below and above equilibrium, respectively.">
            <a:extLst>
              <a:ext uri="{FF2B5EF4-FFF2-40B4-BE49-F238E27FC236}">
                <a16:creationId xmlns:a16="http://schemas.microsoft.com/office/drawing/2014/main" id="{41945B2C-22D0-4450-AA32-BB2A5FB74475}"/>
              </a:ext>
            </a:extLst>
          </p:cNvPr>
          <p:cNvPicPr>
            <a:picLocks noChangeAspect="1"/>
          </p:cNvPicPr>
          <p:nvPr/>
        </p:nvPicPr>
        <p:blipFill>
          <a:blip r:embed="rId3"/>
          <a:stretch>
            <a:fillRect/>
          </a:stretch>
        </p:blipFill>
        <p:spPr>
          <a:xfrm>
            <a:off x="2359930" y="1278814"/>
            <a:ext cx="7471600" cy="4013998"/>
          </a:xfrm>
          <a:prstGeom prst="rect">
            <a:avLst/>
          </a:prstGeom>
        </p:spPr>
      </p:pic>
    </p:spTree>
    <p:extLst>
      <p:ext uri="{BB962C8B-B14F-4D97-AF65-F5344CB8AC3E}">
        <p14:creationId xmlns:p14="http://schemas.microsoft.com/office/powerpoint/2010/main" val="24730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Weakening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can weaken its exchange rate in two ways:</a:t>
              </a:r>
            </a:p>
            <a:p>
              <a:pPr marL="800100" lvl="1" indent="-342900">
                <a:buFont typeface="Courier New" panose="02070309020205020404" pitchFamily="49" charset="0"/>
                <a:buChar char="o"/>
              </a:pPr>
              <a:r>
                <a:rPr lang="en-US" sz="2000" dirty="0">
                  <a:solidFill>
                    <a:schemeClr val="bg1"/>
                  </a:solidFill>
                </a:rPr>
                <a:t>Use expansionary monetary policy to lower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654"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monetary policy would lower interest rates in foreign exchange markets, decreasing demand and increasing supply of the currency, leading to depreciation.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654"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country can also trade directly in the foreign exchange market, expanding supply by creating currency.</a:t>
              </a:r>
            </a:p>
          </p:txBody>
        </p:sp>
      </p:grpSp>
    </p:spTree>
    <p:extLst>
      <p:ext uri="{BB962C8B-B14F-4D97-AF65-F5344CB8AC3E}">
        <p14:creationId xmlns:p14="http://schemas.microsoft.com/office/powerpoint/2010/main" val="30698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could strengthen its exchange rate in two ways:</a:t>
              </a:r>
            </a:p>
            <a:p>
              <a:pPr marL="800100" lvl="1" indent="-342900">
                <a:buFont typeface="Courier New" panose="02070309020205020404" pitchFamily="49" charset="0"/>
                <a:buChar char="o"/>
              </a:pPr>
              <a:r>
                <a:rPr lang="en-US" sz="2000" dirty="0">
                  <a:solidFill>
                    <a:schemeClr val="bg1"/>
                  </a:solidFill>
                </a:rPr>
                <a:t>Use contractionary monetary policy to raise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923"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monetary policy would raise interest rates in foreign exchange markets, increasing demand and decreasing supply, leading to appreciation.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923"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trades directly in the foreign exchange market, it will have an excess supply of domestic currency.</a:t>
              </a:r>
            </a:p>
          </p:txBody>
        </p:sp>
      </p:grpSp>
      <p:grpSp>
        <p:nvGrpSpPr>
          <p:cNvPr id="13" name="Group 12">
            <a:extLst>
              <a:ext uri="{FF2B5EF4-FFF2-40B4-BE49-F238E27FC236}">
                <a16:creationId xmlns:a16="http://schemas.microsoft.com/office/drawing/2014/main" id="{C23DFCA4-2BBB-4F3B-8917-75C684FDD45C}"/>
              </a:ext>
            </a:extLst>
          </p:cNvPr>
          <p:cNvGrpSpPr/>
          <p:nvPr/>
        </p:nvGrpSpPr>
        <p:grpSpPr>
          <a:xfrm>
            <a:off x="2066923" y="4726756"/>
            <a:ext cx="8058422" cy="806935"/>
            <a:chOff x="542655" y="1736761"/>
            <a:chExt cx="8058422" cy="806935"/>
          </a:xfrm>
          <a:solidFill>
            <a:srgbClr val="627981"/>
          </a:solidFill>
        </p:grpSpPr>
        <p:sp>
          <p:nvSpPr>
            <p:cNvPr id="14" name="Rectangle 13">
              <a:extLst>
                <a:ext uri="{FF2B5EF4-FFF2-40B4-BE49-F238E27FC236}">
                  <a16:creationId xmlns:a16="http://schemas.microsoft.com/office/drawing/2014/main" id="{DE269EEC-6823-41F1-8211-2A26E905601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090BD88-02AE-4020-9C79-043A5B36A7C6}"/>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 will use its reserves of foreign currency to demand the domestic currency, leading to appreciation.</a:t>
              </a:r>
            </a:p>
          </p:txBody>
        </p:sp>
      </p:grpSp>
    </p:spTree>
    <p:extLst>
      <p:ext uri="{BB962C8B-B14F-4D97-AF65-F5344CB8AC3E}">
        <p14:creationId xmlns:p14="http://schemas.microsoft.com/office/powerpoint/2010/main" val="6763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2212</Words>
  <Application>Microsoft Office PowerPoint</Application>
  <PresentationFormat>Widescreen</PresentationFormat>
  <Paragraphs>425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Century Gothic</vt:lpstr>
      <vt:lpstr>Courier New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23</cp:revision>
  <dcterms:modified xsi:type="dcterms:W3CDTF">2022-01-17T21:56:04Z</dcterms:modified>
</cp:coreProperties>
</file>