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15"/>
  </p:notesMasterIdLst>
  <p:sldIdLst>
    <p:sldId id="256" r:id="rId3"/>
    <p:sldId id="305" r:id="rId4"/>
    <p:sldId id="306" r:id="rId5"/>
    <p:sldId id="307" r:id="rId6"/>
    <p:sldId id="311" r:id="rId7"/>
    <p:sldId id="312" r:id="rId8"/>
    <p:sldId id="308" r:id="rId9"/>
    <p:sldId id="310" r:id="rId10"/>
    <p:sldId id="309" r:id="rId11"/>
    <p:sldId id="368" r:id="rId12"/>
    <p:sldId id="364" r:id="rId13"/>
    <p:sldId id="278"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Nathan Mirmow" initials="NM" lastIdx="1" clrIdx="0">
    <p:extLst>
      <p:ext uri="{19B8F6BF-5375-455C-9EA6-DF929625EA0E}">
        <p15:presenceInfo xmlns:p15="http://schemas.microsoft.com/office/powerpoint/2012/main" userId="Nathan Mirmow"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27981"/>
    <a:srgbClr val="FF8181"/>
    <a:srgbClr val="2FBEBB"/>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4" autoAdjust="0"/>
    <p:restoredTop sz="84841" autoAdjust="0"/>
  </p:normalViewPr>
  <p:slideViewPr>
    <p:cSldViewPr snapToGrid="0">
      <p:cViewPr varScale="1">
        <p:scale>
          <a:sx n="107" d="100"/>
          <a:sy n="107" d="100"/>
        </p:scale>
        <p:origin x="750" y="11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commentAuthors" Target="commentAuthors.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notesMaster" Target="notesMasters/notesMaster1.xml"/><Relationship Id="rId10" Type="http://schemas.openxmlformats.org/officeDocument/2006/relationships/slide" Target="slides/slide8.xml"/><Relationship Id="rId19"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A3797E1-4A27-405C-ACD3-B96D27A99F5F}" type="datetimeFigureOut">
              <a:rPr lang="en-US" smtClean="0"/>
              <a:t>1/17/2022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EC611CA-4268-4E72-8BFC-C641B4C40515}" type="slidenum">
              <a:rPr lang="en-US" smtClean="0"/>
              <a:t>‹#›</a:t>
            </a:fld>
            <a:endParaRPr lang="en-US"/>
          </a:p>
        </p:txBody>
      </p:sp>
    </p:spTree>
    <p:extLst>
      <p:ext uri="{BB962C8B-B14F-4D97-AF65-F5344CB8AC3E}">
        <p14:creationId xmlns:p14="http://schemas.microsoft.com/office/powerpoint/2010/main" val="22313306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By the end of this lesson, you’ll be able to identify and graph equilibrium price and quantity through the </a:t>
            </a:r>
            <a:r>
              <a:rPr lang="en-US" sz="1200" kern="1200">
                <a:solidFill>
                  <a:schemeClr val="tx1"/>
                </a:solidFill>
                <a:effectLst/>
                <a:latin typeface="+mn-lt"/>
                <a:ea typeface="+mn-ea"/>
                <a:cs typeface="+mn-cs"/>
              </a:rPr>
              <a:t>four-step process </a:t>
            </a:r>
            <a:r>
              <a:rPr lang="en-US" sz="1200" kern="1200" dirty="0">
                <a:solidFill>
                  <a:schemeClr val="tx1"/>
                </a:solidFill>
                <a:effectLst/>
                <a:latin typeface="+mn-lt"/>
                <a:ea typeface="+mn-ea"/>
                <a:cs typeface="+mn-cs"/>
              </a:rPr>
              <a:t>and graph and contrast shifts and slides along demand and supply curves.</a:t>
            </a:r>
          </a:p>
        </p:txBody>
      </p:sp>
      <p:sp>
        <p:nvSpPr>
          <p:cNvPr id="4" name="Slide Number Placeholder 3"/>
          <p:cNvSpPr>
            <a:spLocks noGrp="1"/>
          </p:cNvSpPr>
          <p:nvPr>
            <p:ph type="sldNum" sz="quarter" idx="5"/>
          </p:nvPr>
        </p:nvSpPr>
        <p:spPr/>
        <p:txBody>
          <a:bodyPr/>
          <a:lstStyle/>
          <a:p>
            <a:fld id="{DEC611CA-4268-4E72-8BFC-C641B4C40515}" type="slidenum">
              <a:rPr lang="en-US" smtClean="0"/>
              <a:t>1</a:t>
            </a:fld>
            <a:endParaRPr lang="en-US"/>
          </a:p>
        </p:txBody>
      </p:sp>
    </p:spTree>
    <p:extLst>
      <p:ext uri="{BB962C8B-B14F-4D97-AF65-F5344CB8AC3E}">
        <p14:creationId xmlns:p14="http://schemas.microsoft.com/office/powerpoint/2010/main" val="26594000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solidFill>
                  <a:schemeClr val="bg1"/>
                </a:solidFill>
              </a:rPr>
              <a:t>During the summer months, the price of gasoline often increases. This is usually because more people are on vacation and travel more at this time of the year. Summer is also a time when hurricanes occur and interfere with the operation of oil wells in the Gulf of Mexico. The combination of an increase in demand and a decrease in supply results in higher prices for gasoline.</a:t>
            </a:r>
          </a:p>
          <a:p>
            <a:r>
              <a:rPr lang="en-US" sz="1200" kern="1200" dirty="0">
                <a:solidFill>
                  <a:schemeClr val="tx1"/>
                </a:solidFill>
                <a:effectLst/>
                <a:latin typeface="+mn-lt"/>
                <a:ea typeface="+mn-ea"/>
                <a:cs typeface="+mn-cs"/>
              </a:rPr>
              <a:t>Can you think of an example of changes in demand and/or supply that has affected the price of products that you buy?</a:t>
            </a:r>
          </a:p>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10</a:t>
            </a:fld>
            <a:endParaRPr lang="en-US"/>
          </a:p>
        </p:txBody>
      </p:sp>
    </p:spTree>
    <p:extLst>
      <p:ext uri="{BB962C8B-B14F-4D97-AF65-F5344CB8AC3E}">
        <p14:creationId xmlns:p14="http://schemas.microsoft.com/office/powerpoint/2010/main" val="3496545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solidFill>
                  <a:schemeClr val="bg1"/>
                </a:solidFill>
              </a:rPr>
              <a:t>Consider an economic event, like something that affects demand or supply. How does this economic event affect equilibrium price and quantity? The question can be analyzed using the four-step process. </a:t>
            </a:r>
            <a:r>
              <a:rPr lang="en-US" dirty="0">
                <a:solidFill>
                  <a:schemeClr val="bg1"/>
                </a:solidFill>
              </a:rPr>
              <a:t>Step 1: Draw a demand and supply model before the economic change occurs. Find the initial equilibrium values for price and quantity. Step 2: Decide whether the economic change you are analyzing affects demand or supply. Step 3: Decide whether the economic change increases or decreases demand or supply. Draw the new demand or supply curve. Step 4: Identify the new equilibrium price and quantity, and compare the original equilibrium to the new equilibrium.</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solidFill>
                <a:schemeClr val="bg1"/>
              </a:solidFill>
            </a:endParaRPr>
          </a:p>
          <a:p>
            <a:pPr algn="l"/>
            <a:endParaRPr lang="en-US" sz="1200" dirty="0">
              <a:solidFill>
                <a:schemeClr val="bg1"/>
              </a:solidFill>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2</a:t>
            </a:fld>
            <a:endParaRPr lang="en-US"/>
          </a:p>
        </p:txBody>
      </p:sp>
    </p:spTree>
    <p:extLst>
      <p:ext uri="{BB962C8B-B14F-4D97-AF65-F5344CB8AC3E}">
        <p14:creationId xmlns:p14="http://schemas.microsoft.com/office/powerpoint/2010/main" val="259992412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solidFill>
                <a:schemeClr val="bg1"/>
              </a:solidFill>
            </a:endParaRPr>
          </a:p>
          <a:p>
            <a:pPr algn="l"/>
            <a:endParaRPr lang="en-US" sz="1200" dirty="0">
              <a:solidFill>
                <a:schemeClr val="bg1"/>
              </a:solidFill>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3</a:t>
            </a:fld>
            <a:endParaRPr lang="en-US"/>
          </a:p>
        </p:txBody>
      </p:sp>
    </p:spTree>
    <p:extLst>
      <p:ext uri="{BB962C8B-B14F-4D97-AF65-F5344CB8AC3E}">
        <p14:creationId xmlns:p14="http://schemas.microsoft.com/office/powerpoint/2010/main" val="244657163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solidFill>
                <a:schemeClr val="bg1"/>
              </a:solidFill>
            </a:endParaRPr>
          </a:p>
          <a:p>
            <a:pPr algn="l"/>
            <a:endParaRPr lang="en-US" sz="1200" dirty="0">
              <a:solidFill>
                <a:schemeClr val="bg1"/>
              </a:solidFill>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4</a:t>
            </a:fld>
            <a:endParaRPr lang="en-US"/>
          </a:p>
        </p:txBody>
      </p:sp>
    </p:spTree>
    <p:extLst>
      <p:ext uri="{BB962C8B-B14F-4D97-AF65-F5344CB8AC3E}">
        <p14:creationId xmlns:p14="http://schemas.microsoft.com/office/powerpoint/2010/main" val="184989305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solidFill>
                <a:schemeClr val="bg1"/>
              </a:solidFill>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5</a:t>
            </a:fld>
            <a:endParaRPr lang="en-US"/>
          </a:p>
        </p:txBody>
      </p:sp>
    </p:spTree>
    <p:extLst>
      <p:ext uri="{BB962C8B-B14F-4D97-AF65-F5344CB8AC3E}">
        <p14:creationId xmlns:p14="http://schemas.microsoft.com/office/powerpoint/2010/main" val="423121544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solidFill>
                <a:schemeClr val="bg1"/>
              </a:solidFill>
            </a:endParaRPr>
          </a:p>
          <a:p>
            <a:pPr algn="l"/>
            <a:endParaRPr lang="en-US" sz="1200" dirty="0">
              <a:solidFill>
                <a:schemeClr val="bg1"/>
              </a:solidFill>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6</a:t>
            </a:fld>
            <a:endParaRPr lang="en-US"/>
          </a:p>
        </p:txBody>
      </p:sp>
    </p:spTree>
    <p:extLst>
      <p:ext uri="{BB962C8B-B14F-4D97-AF65-F5344CB8AC3E}">
        <p14:creationId xmlns:p14="http://schemas.microsoft.com/office/powerpoint/2010/main" val="352937767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kern="1200" dirty="0">
                <a:solidFill>
                  <a:schemeClr val="tx1"/>
                </a:solidFill>
                <a:effectLst/>
                <a:latin typeface="+mn-lt"/>
                <a:ea typeface="+mn-ea"/>
                <a:cs typeface="+mn-cs"/>
              </a:rPr>
              <a:t>In the real world, many factors that affect demand and supply can change all at once. For example, the demand for cars might increase because of rising incomes and population, and it might decrease because of rising gasoline prices (a complementary good). Likewise, the supply of cars might increase because of innovative new technologies that reduce the cost of car production, and it might decrease as a result of new government regulations requiring the installation of costly pollution-control technology. An economist sorts out all interconnected events by assuming ceteris paribus for each and combining the analyses to see the net effect.</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b="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7</a:t>
            </a:fld>
            <a:endParaRPr lang="en-US"/>
          </a:p>
        </p:txBody>
      </p:sp>
    </p:spTree>
    <p:extLst>
      <p:ext uri="{BB962C8B-B14F-4D97-AF65-F5344CB8AC3E}">
        <p14:creationId xmlns:p14="http://schemas.microsoft.com/office/powerpoint/2010/main" val="345833200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solidFill>
                <a:schemeClr val="bg1"/>
              </a:solidFill>
            </a:endParaRPr>
          </a:p>
          <a:p>
            <a:pPr algn="l"/>
            <a:endParaRPr lang="en-US" sz="1200" dirty="0">
              <a:solidFill>
                <a:schemeClr val="bg1"/>
              </a:solidFill>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8</a:t>
            </a:fld>
            <a:endParaRPr lang="en-US"/>
          </a:p>
        </p:txBody>
      </p:sp>
    </p:spTree>
    <p:extLst>
      <p:ext uri="{BB962C8B-B14F-4D97-AF65-F5344CB8AC3E}">
        <p14:creationId xmlns:p14="http://schemas.microsoft.com/office/powerpoint/2010/main" val="46591814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b="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9</a:t>
            </a:fld>
            <a:endParaRPr lang="en-US"/>
          </a:p>
        </p:txBody>
      </p:sp>
    </p:spTree>
    <p:extLst>
      <p:ext uri="{BB962C8B-B14F-4D97-AF65-F5344CB8AC3E}">
        <p14:creationId xmlns:p14="http://schemas.microsoft.com/office/powerpoint/2010/main" val="349643168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B05361F2-EA40-46D2-9907-10E756597DC8}" type="datetimeFigureOut">
              <a:rPr lang="en-US" smtClean="0"/>
              <a:t>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601417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900557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1349156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7202977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18987162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t>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2781761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t>1/17/2022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08473427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t>1/17/2022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28821539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t>1/17/2022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40713167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t>1/17/2022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97119505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1/17/2022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162535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539465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1/17/2022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61765999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2613780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639966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05361F2-EA40-46D2-9907-10E756597DC8}" type="datetimeFigureOut">
              <a:rPr lang="en-US" smtClean="0"/>
              <a:t>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7900158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05361F2-EA40-46D2-9907-10E756597DC8}" type="datetimeFigureOut">
              <a:rPr lang="en-US" smtClean="0"/>
              <a:t>1/17/2022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5623558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05361F2-EA40-46D2-9907-10E756597DC8}" type="datetimeFigureOut">
              <a:rPr lang="en-US" smtClean="0"/>
              <a:t>1/17/2022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8188189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05361F2-EA40-46D2-9907-10E756597DC8}" type="datetimeFigureOut">
              <a:rPr lang="en-US" smtClean="0"/>
              <a:t>1/17/2022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92010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5361F2-EA40-46D2-9907-10E756597DC8}" type="datetimeFigureOut">
              <a:rPr lang="en-US" smtClean="0"/>
              <a:t>1/17/2022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7246907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1/17/2022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24383845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1/17/2022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820905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5361F2-EA40-46D2-9907-10E756597DC8}" type="datetimeFigureOut">
              <a:rPr lang="en-US" smtClean="0"/>
              <a:t>1/17/2022</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AECE39B-1AE0-48C4-A92B-2CE3121A09BD}" type="slidenum">
              <a:rPr lang="en-US" smtClean="0"/>
              <a:t>‹#›</a:t>
            </a:fld>
            <a:endParaRPr lang="en-US"/>
          </a:p>
        </p:txBody>
      </p:sp>
    </p:spTree>
    <p:extLst>
      <p:ext uri="{BB962C8B-B14F-4D97-AF65-F5344CB8AC3E}">
        <p14:creationId xmlns:p14="http://schemas.microsoft.com/office/powerpoint/2010/main" val="18261701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E999DF-67F9-4B17-A956-0DFCA8913547}" type="datetimeFigureOut">
              <a:rPr lang="en-US" smtClean="0"/>
              <a:t>1/17/2022</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0498A-7EB8-497B-A843-BB35444C1AA7}" type="slidenum">
              <a:rPr lang="en-US" smtClean="0"/>
              <a:t>‹#›</a:t>
            </a:fld>
            <a:endParaRPr lang="en-US"/>
          </a:p>
        </p:txBody>
      </p:sp>
    </p:spTree>
    <p:extLst>
      <p:ext uri="{BB962C8B-B14F-4D97-AF65-F5344CB8AC3E}">
        <p14:creationId xmlns:p14="http://schemas.microsoft.com/office/powerpoint/2010/main" val="341946405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12.xml"/><Relationship Id="rId5" Type="http://schemas.openxmlformats.org/officeDocument/2006/relationships/image" Target="../media/image9.png"/><Relationship Id="rId4" Type="http://schemas.openxmlformats.org/officeDocument/2006/relationships/image" Target="../media/image8.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1"/>
            <a:ext cx="12192000" cy="1194955"/>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75000"/>
                  <a:lumOff val="25000"/>
                </a:schemeClr>
              </a:solidFill>
            </a:endParaRPr>
          </a:p>
        </p:txBody>
      </p:sp>
      <p:sp>
        <p:nvSpPr>
          <p:cNvPr id="9" name="TextBox 8"/>
          <p:cNvSpPr txBox="1"/>
          <p:nvPr/>
        </p:nvSpPr>
        <p:spPr>
          <a:xfrm>
            <a:off x="2044350" y="1795042"/>
            <a:ext cx="8103299" cy="2585323"/>
          </a:xfrm>
          <a:prstGeom prst="rect">
            <a:avLst/>
          </a:prstGeom>
          <a:noFill/>
        </p:spPr>
        <p:txBody>
          <a:bodyPr wrap="square" rtlCol="0">
            <a:spAutoFit/>
          </a:bodyPr>
          <a:lstStyle/>
          <a:p>
            <a:pPr lvl="0" algn="ctr"/>
            <a:r>
              <a:rPr lang="en-US" sz="5400" dirty="0">
                <a:solidFill>
                  <a:prstClr val="black">
                    <a:lumMod val="75000"/>
                    <a:lumOff val="25000"/>
                  </a:prstClr>
                </a:solidFill>
                <a:latin typeface="Century Gothic" panose="020B0502020202020204" pitchFamily="34" charset="0"/>
              </a:rPr>
              <a:t>Changes in Equilibrium Price and Quantity:</a:t>
            </a:r>
          </a:p>
          <a:p>
            <a:pPr lvl="0" algn="ctr"/>
            <a:r>
              <a:rPr lang="en-US" sz="5400" dirty="0">
                <a:solidFill>
                  <a:prstClr val="black">
                    <a:lumMod val="75000"/>
                    <a:lumOff val="25000"/>
                  </a:prstClr>
                </a:solidFill>
                <a:latin typeface="Century Gothic" panose="020B0502020202020204" pitchFamily="34" charset="0"/>
              </a:rPr>
              <a:t>The Four-Step Process</a:t>
            </a:r>
            <a:endParaRPr lang="en-US" sz="5400" dirty="0">
              <a:solidFill>
                <a:schemeClr val="tx1">
                  <a:lumMod val="75000"/>
                  <a:lumOff val="25000"/>
                </a:schemeClr>
              </a:solidFill>
              <a:latin typeface="Century Gothic" panose="020B0502020202020204" pitchFamily="34" charset="0"/>
            </a:endParaRPr>
          </a:p>
        </p:txBody>
      </p:sp>
      <p:cxnSp>
        <p:nvCxnSpPr>
          <p:cNvPr id="14" name="Straight Connector 13"/>
          <p:cNvCxnSpPr/>
          <p:nvPr/>
        </p:nvCxnSpPr>
        <p:spPr>
          <a:xfrm>
            <a:off x="3271396" y="4380365"/>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553740" y="320479"/>
            <a:ext cx="3565361" cy="553998"/>
          </a:xfrm>
          <a:prstGeom prst="rect">
            <a:avLst/>
          </a:prstGeom>
          <a:solidFill>
            <a:srgbClr val="5A7E83"/>
          </a:solid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cxnSp>
        <p:nvCxnSpPr>
          <p:cNvPr id="11" name="Straight Connector 10"/>
          <p:cNvCxnSpPr/>
          <p:nvPr/>
        </p:nvCxnSpPr>
        <p:spPr>
          <a:xfrm>
            <a:off x="3271395" y="1817437"/>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 name="TextBox 1">
            <a:extLst>
              <a:ext uri="{FF2B5EF4-FFF2-40B4-BE49-F238E27FC236}">
                <a16:creationId xmlns:a16="http://schemas.microsoft.com/office/drawing/2014/main" id="{B09E5488-F4C8-46F9-BC74-E222CE65441C}"/>
              </a:ext>
            </a:extLst>
          </p:cNvPr>
          <p:cNvSpPr txBox="1"/>
          <p:nvPr/>
        </p:nvSpPr>
        <p:spPr>
          <a:xfrm>
            <a:off x="6970071" y="4380365"/>
            <a:ext cx="2349746" cy="369332"/>
          </a:xfrm>
          <a:prstGeom prst="rect">
            <a:avLst/>
          </a:prstGeom>
          <a:noFill/>
        </p:spPr>
        <p:txBody>
          <a:bodyPr wrap="none" rtlCol="0">
            <a:spAutoFit/>
          </a:bodyPr>
          <a:lstStyle/>
          <a:p>
            <a:r>
              <a:rPr lang="en-US" i="1" dirty="0"/>
              <a:t>Principles of Economics</a:t>
            </a:r>
          </a:p>
        </p:txBody>
      </p:sp>
    </p:spTree>
    <p:extLst>
      <p:ext uri="{BB962C8B-B14F-4D97-AF65-F5344CB8AC3E}">
        <p14:creationId xmlns:p14="http://schemas.microsoft.com/office/powerpoint/2010/main" val="5619877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Real-World Discussion</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6" name="TextBox 15">
            <a:extLst>
              <a:ext uri="{FF2B5EF4-FFF2-40B4-BE49-F238E27FC236}">
                <a16:creationId xmlns:a16="http://schemas.microsoft.com/office/drawing/2014/main" id="{6B32A965-1C8D-4955-8CC6-E83CC7DBD770}"/>
              </a:ext>
            </a:extLst>
          </p:cNvPr>
          <p:cNvSpPr txBox="1"/>
          <p:nvPr/>
        </p:nvSpPr>
        <p:spPr>
          <a:xfrm>
            <a:off x="1881187" y="1617505"/>
            <a:ext cx="8786811" cy="3416320"/>
          </a:xfrm>
          <a:prstGeom prst="rect">
            <a:avLst/>
          </a:prstGeom>
          <a:solidFill>
            <a:srgbClr val="627981"/>
          </a:solidFill>
        </p:spPr>
        <p:txBody>
          <a:bodyPr wrap="square" rtlCol="0" anchor="ctr">
            <a:spAutoFit/>
          </a:bodyPr>
          <a:lstStyle/>
          <a:p>
            <a:pPr algn="ctr"/>
            <a:r>
              <a:rPr lang="en-US" sz="2400" dirty="0">
                <a:solidFill>
                  <a:schemeClr val="bg1"/>
                </a:solidFill>
              </a:rPr>
              <a:t>During the summer months, the price of gasoline often increases. This is usually because more people are on vacation and travel more at this time of the year. Summer is also a time when hurricanes occur and interfere with the operation of oil wells in the Gulf of Mexico. The combination of an increase in demand and a decrease in supply results in higher prices for gasoline.</a:t>
            </a:r>
          </a:p>
          <a:p>
            <a:pPr algn="ctr"/>
            <a:endParaRPr lang="en-US" sz="2400" dirty="0">
              <a:solidFill>
                <a:schemeClr val="bg1"/>
              </a:solidFill>
            </a:endParaRPr>
          </a:p>
          <a:p>
            <a:pPr algn="ctr"/>
            <a:r>
              <a:rPr lang="en-US" sz="2400" dirty="0">
                <a:solidFill>
                  <a:schemeClr val="bg1"/>
                </a:solidFill>
              </a:rPr>
              <a:t>Can you think of an example of changes in demand and/or supply that has affected the price of products that you buy?</a:t>
            </a:r>
          </a:p>
        </p:txBody>
      </p:sp>
    </p:spTree>
    <p:extLst>
      <p:ext uri="{BB962C8B-B14F-4D97-AF65-F5344CB8AC3E}">
        <p14:creationId xmlns:p14="http://schemas.microsoft.com/office/powerpoint/2010/main" val="257279995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288568"/>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Summary</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4A3C89F5-5AC7-42CA-B269-E0EF8850E061}"/>
              </a:ext>
            </a:extLst>
          </p:cNvPr>
          <p:cNvSpPr txBox="1"/>
          <p:nvPr/>
        </p:nvSpPr>
        <p:spPr>
          <a:xfrm>
            <a:off x="1459469" y="1701121"/>
            <a:ext cx="9273061" cy="707886"/>
          </a:xfrm>
          <a:prstGeom prst="rect">
            <a:avLst/>
          </a:prstGeom>
          <a:solidFill>
            <a:srgbClr val="627981"/>
          </a:solidFill>
          <a:ln>
            <a:solidFill>
              <a:srgbClr val="627981"/>
            </a:solidFill>
          </a:ln>
        </p:spPr>
        <p:txBody>
          <a:bodyPr wrap="square" rtlCol="0" anchor="ctr">
            <a:spAutoFit/>
          </a:bodyPr>
          <a:lstStyle/>
          <a:p>
            <a:pPr marL="342900" indent="-342900">
              <a:buFont typeface="Arial" panose="020B0604020202020204" pitchFamily="34" charset="0"/>
              <a:buChar char="•"/>
            </a:pPr>
            <a:r>
              <a:rPr lang="en-US" sz="2000" dirty="0">
                <a:solidFill>
                  <a:schemeClr val="bg1"/>
                </a:solidFill>
              </a:rPr>
              <a:t>When using the supply and demand framework to think about how an event will affect the equilibrium price and quantity, proceed through four steps:</a:t>
            </a:r>
          </a:p>
        </p:txBody>
      </p:sp>
      <p:sp>
        <p:nvSpPr>
          <p:cNvPr id="7" name="Arrow: Right 6">
            <a:extLst>
              <a:ext uri="{FF2B5EF4-FFF2-40B4-BE49-F238E27FC236}">
                <a16:creationId xmlns:a16="http://schemas.microsoft.com/office/drawing/2014/main" id="{B34F522A-284E-47AD-8782-CC76CE2E3DDA}"/>
              </a:ext>
            </a:extLst>
          </p:cNvPr>
          <p:cNvSpPr/>
          <p:nvPr/>
        </p:nvSpPr>
        <p:spPr>
          <a:xfrm>
            <a:off x="641130" y="2519115"/>
            <a:ext cx="10909737" cy="3437974"/>
          </a:xfrm>
          <a:prstGeom prst="rightArrow">
            <a:avLst/>
          </a:pr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a:extLst>
              <a:ext uri="{FF2B5EF4-FFF2-40B4-BE49-F238E27FC236}">
                <a16:creationId xmlns:a16="http://schemas.microsoft.com/office/drawing/2014/main" id="{020DFF60-5587-4827-BAD5-B2064651B04D}"/>
              </a:ext>
            </a:extLst>
          </p:cNvPr>
          <p:cNvSpPr/>
          <p:nvPr/>
        </p:nvSpPr>
        <p:spPr>
          <a:xfrm>
            <a:off x="8634661" y="3222438"/>
            <a:ext cx="2325413" cy="2031325"/>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BEBCA7D9-9A54-488E-BDED-1993ED68B523}"/>
              </a:ext>
            </a:extLst>
          </p:cNvPr>
          <p:cNvSpPr/>
          <p:nvPr/>
        </p:nvSpPr>
        <p:spPr>
          <a:xfrm>
            <a:off x="3399129" y="3222439"/>
            <a:ext cx="2325413" cy="2031325"/>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A7C179E2-3FC6-4E12-A61C-D45C1D94C393}"/>
              </a:ext>
            </a:extLst>
          </p:cNvPr>
          <p:cNvSpPr/>
          <p:nvPr/>
        </p:nvSpPr>
        <p:spPr>
          <a:xfrm>
            <a:off x="777434" y="3222439"/>
            <a:ext cx="2325413" cy="2031325"/>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TextBox 10">
            <a:extLst>
              <a:ext uri="{FF2B5EF4-FFF2-40B4-BE49-F238E27FC236}">
                <a16:creationId xmlns:a16="http://schemas.microsoft.com/office/drawing/2014/main" id="{2DCB122E-B025-4521-8A7C-19F5A97249BE}"/>
              </a:ext>
            </a:extLst>
          </p:cNvPr>
          <p:cNvSpPr txBox="1"/>
          <p:nvPr/>
        </p:nvSpPr>
        <p:spPr>
          <a:xfrm>
            <a:off x="792050" y="3222439"/>
            <a:ext cx="2325413" cy="2031325"/>
          </a:xfrm>
          <a:prstGeom prst="rect">
            <a:avLst/>
          </a:prstGeom>
          <a:solidFill>
            <a:srgbClr val="627981"/>
          </a:solidFill>
        </p:spPr>
        <p:txBody>
          <a:bodyPr wrap="square" rtlCol="0">
            <a:spAutoFit/>
          </a:bodyPr>
          <a:lstStyle/>
          <a:p>
            <a:pPr algn="ctr"/>
            <a:r>
              <a:rPr lang="en-US" dirty="0">
                <a:solidFill>
                  <a:schemeClr val="bg1"/>
                </a:solidFill>
              </a:rPr>
              <a:t>Step 1: Draw a demand and supply model before the economic change occurs. Find the initial equilibrium values for price and quantity.</a:t>
            </a:r>
          </a:p>
        </p:txBody>
      </p:sp>
      <p:sp>
        <p:nvSpPr>
          <p:cNvPr id="12" name="TextBox 11">
            <a:extLst>
              <a:ext uri="{FF2B5EF4-FFF2-40B4-BE49-F238E27FC236}">
                <a16:creationId xmlns:a16="http://schemas.microsoft.com/office/drawing/2014/main" id="{29694915-6F5C-496E-847A-C0A4CAB5600F}"/>
              </a:ext>
            </a:extLst>
          </p:cNvPr>
          <p:cNvSpPr txBox="1"/>
          <p:nvPr/>
        </p:nvSpPr>
        <p:spPr>
          <a:xfrm>
            <a:off x="3412418" y="3499436"/>
            <a:ext cx="2298834" cy="1477328"/>
          </a:xfrm>
          <a:prstGeom prst="rect">
            <a:avLst/>
          </a:prstGeom>
          <a:solidFill>
            <a:srgbClr val="627981"/>
          </a:solidFill>
        </p:spPr>
        <p:txBody>
          <a:bodyPr wrap="square" rtlCol="0">
            <a:spAutoFit/>
          </a:bodyPr>
          <a:lstStyle/>
          <a:p>
            <a:pPr algn="ctr"/>
            <a:r>
              <a:rPr lang="en-US" dirty="0">
                <a:solidFill>
                  <a:schemeClr val="bg1"/>
                </a:solidFill>
              </a:rPr>
              <a:t>Step 2: Decide whether the economic change you are analyzing affects demand or supply.</a:t>
            </a:r>
          </a:p>
        </p:txBody>
      </p:sp>
      <p:sp>
        <p:nvSpPr>
          <p:cNvPr id="13" name="TextBox 12">
            <a:extLst>
              <a:ext uri="{FF2B5EF4-FFF2-40B4-BE49-F238E27FC236}">
                <a16:creationId xmlns:a16="http://schemas.microsoft.com/office/drawing/2014/main" id="{242D683E-7183-462B-A35C-AF5CCBCC1D7D}"/>
              </a:ext>
            </a:extLst>
          </p:cNvPr>
          <p:cNvSpPr txBox="1"/>
          <p:nvPr/>
        </p:nvSpPr>
        <p:spPr>
          <a:xfrm>
            <a:off x="6035441" y="3222439"/>
            <a:ext cx="2325413" cy="2031325"/>
          </a:xfrm>
          <a:prstGeom prst="rect">
            <a:avLst/>
          </a:prstGeom>
          <a:solidFill>
            <a:srgbClr val="627981"/>
          </a:solidFill>
        </p:spPr>
        <p:txBody>
          <a:bodyPr wrap="square" rtlCol="0">
            <a:spAutoFit/>
          </a:bodyPr>
          <a:lstStyle/>
          <a:p>
            <a:pPr algn="ctr"/>
            <a:r>
              <a:rPr lang="en-US" dirty="0">
                <a:solidFill>
                  <a:schemeClr val="bg1"/>
                </a:solidFill>
              </a:rPr>
              <a:t>Step 3: Decide whether the economic change increases or decreases demand or supply. Draw the new demand or supply curve.</a:t>
            </a:r>
          </a:p>
        </p:txBody>
      </p:sp>
      <p:sp>
        <p:nvSpPr>
          <p:cNvPr id="15" name="TextBox 14">
            <a:extLst>
              <a:ext uri="{FF2B5EF4-FFF2-40B4-BE49-F238E27FC236}">
                <a16:creationId xmlns:a16="http://schemas.microsoft.com/office/drawing/2014/main" id="{385150DA-B796-4677-A110-DB91B0884F2C}"/>
              </a:ext>
            </a:extLst>
          </p:cNvPr>
          <p:cNvSpPr txBox="1"/>
          <p:nvPr/>
        </p:nvSpPr>
        <p:spPr>
          <a:xfrm>
            <a:off x="8645827" y="3303236"/>
            <a:ext cx="2314248" cy="1754326"/>
          </a:xfrm>
          <a:prstGeom prst="rect">
            <a:avLst/>
          </a:prstGeom>
          <a:solidFill>
            <a:srgbClr val="627981"/>
          </a:solidFill>
        </p:spPr>
        <p:txBody>
          <a:bodyPr wrap="square" rtlCol="0">
            <a:spAutoFit/>
          </a:bodyPr>
          <a:lstStyle/>
          <a:p>
            <a:pPr algn="ctr"/>
            <a:r>
              <a:rPr lang="en-US" dirty="0">
                <a:solidFill>
                  <a:schemeClr val="bg1"/>
                </a:solidFill>
              </a:rPr>
              <a:t>Step 4: Identify the new equilibrium price and quantity, and compare the original equilibrium to the new equilibrium.</a:t>
            </a:r>
          </a:p>
        </p:txBody>
      </p:sp>
    </p:spTree>
    <p:extLst>
      <p:ext uri="{BB962C8B-B14F-4D97-AF65-F5344CB8AC3E}">
        <p14:creationId xmlns:p14="http://schemas.microsoft.com/office/powerpoint/2010/main" val="174497905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5A7E83"/>
        </a:solidFill>
        <a:effectLst/>
      </p:bgPr>
    </p:bg>
    <p:spTree>
      <p:nvGrpSpPr>
        <p:cNvPr id="1" name=""/>
        <p:cNvGrpSpPr/>
        <p:nvPr/>
      </p:nvGrpSpPr>
      <p:grpSpPr>
        <a:xfrm>
          <a:off x="0" y="0"/>
          <a:ext cx="0" cy="0"/>
          <a:chOff x="0" y="0"/>
          <a:chExt cx="0" cy="0"/>
        </a:xfrm>
      </p:grpSpPr>
      <p:cxnSp>
        <p:nvCxnSpPr>
          <p:cNvPr id="11" name="Straight Connector 10"/>
          <p:cNvCxnSpPr/>
          <p:nvPr/>
        </p:nvCxnSpPr>
        <p:spPr>
          <a:xfrm>
            <a:off x="1859169" y="2729726"/>
            <a:ext cx="8429625"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5" name="TextBox 4"/>
          <p:cNvSpPr txBox="1"/>
          <p:nvPr/>
        </p:nvSpPr>
        <p:spPr>
          <a:xfrm>
            <a:off x="1524000" y="1410227"/>
            <a:ext cx="9144000" cy="1200329"/>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HAWKES</a:t>
            </a:r>
            <a:r>
              <a:rPr kumimoji="0" lang="en-US" sz="7200" b="0"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 LEARNING</a:t>
            </a: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81108" y="3050910"/>
            <a:ext cx="609600" cy="609600"/>
          </a:xfrm>
          <a:prstGeom prst="rect">
            <a:avLst/>
          </a:prstGeom>
        </p:spPr>
      </p:pic>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66179" y="3050910"/>
            <a:ext cx="609600" cy="609600"/>
          </a:xfrm>
          <a:prstGeom prst="rect">
            <a:avLst/>
          </a:prstGeom>
        </p:spPr>
      </p:pic>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217122" y="3050910"/>
            <a:ext cx="609600" cy="609600"/>
          </a:xfrm>
          <a:prstGeom prst="rect">
            <a:avLst/>
          </a:prstGeom>
        </p:spPr>
      </p:pic>
      <p:pic>
        <p:nvPicPr>
          <p:cNvPr id="9" name="Picture 8"/>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768065" y="3050910"/>
            <a:ext cx="609600" cy="609600"/>
          </a:xfrm>
          <a:prstGeom prst="rect">
            <a:avLst/>
          </a:prstGeom>
        </p:spPr>
      </p:pic>
    </p:spTree>
    <p:extLst>
      <p:ext uri="{BB962C8B-B14F-4D97-AF65-F5344CB8AC3E}">
        <p14:creationId xmlns:p14="http://schemas.microsoft.com/office/powerpoint/2010/main" val="42400331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Arrow: Right 2">
            <a:extLst>
              <a:ext uri="{FF2B5EF4-FFF2-40B4-BE49-F238E27FC236}">
                <a16:creationId xmlns:a16="http://schemas.microsoft.com/office/drawing/2014/main" id="{02FFFBE2-3EEA-4F94-8B1E-61EEAAA8186F}"/>
              </a:ext>
            </a:extLst>
          </p:cNvPr>
          <p:cNvSpPr/>
          <p:nvPr/>
        </p:nvSpPr>
        <p:spPr>
          <a:xfrm>
            <a:off x="641131" y="3065678"/>
            <a:ext cx="10909737" cy="3437974"/>
          </a:xfrm>
          <a:prstGeom prst="rightArrow">
            <a:avLst/>
          </a:pr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21">
            <a:extLst>
              <a:ext uri="{FF2B5EF4-FFF2-40B4-BE49-F238E27FC236}">
                <a16:creationId xmlns:a16="http://schemas.microsoft.com/office/drawing/2014/main" id="{18CC5A78-708D-4C6B-9AE6-03D58B2AC7BB}"/>
              </a:ext>
            </a:extLst>
          </p:cNvPr>
          <p:cNvSpPr/>
          <p:nvPr/>
        </p:nvSpPr>
        <p:spPr>
          <a:xfrm>
            <a:off x="8634661" y="3769001"/>
            <a:ext cx="2325413" cy="2031325"/>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20">
            <a:extLst>
              <a:ext uri="{FF2B5EF4-FFF2-40B4-BE49-F238E27FC236}">
                <a16:creationId xmlns:a16="http://schemas.microsoft.com/office/drawing/2014/main" id="{1E702C87-4ECD-433A-B778-041C49F5D214}"/>
              </a:ext>
            </a:extLst>
          </p:cNvPr>
          <p:cNvSpPr/>
          <p:nvPr/>
        </p:nvSpPr>
        <p:spPr>
          <a:xfrm>
            <a:off x="3399129" y="3769002"/>
            <a:ext cx="2325413" cy="2031325"/>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30821CB9-E0F8-4F80-8C5A-6B4C29B6F76C}"/>
              </a:ext>
            </a:extLst>
          </p:cNvPr>
          <p:cNvSpPr/>
          <p:nvPr/>
        </p:nvSpPr>
        <p:spPr>
          <a:xfrm>
            <a:off x="777434" y="3769002"/>
            <a:ext cx="2325413" cy="2031325"/>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Four-Step Process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0" name="TextBox 9">
            <a:extLst>
              <a:ext uri="{FF2B5EF4-FFF2-40B4-BE49-F238E27FC236}">
                <a16:creationId xmlns:a16="http://schemas.microsoft.com/office/drawing/2014/main" id="{86452FA7-4B8D-4F67-9512-FAF211585DAD}"/>
              </a:ext>
            </a:extLst>
          </p:cNvPr>
          <p:cNvSpPr txBox="1"/>
          <p:nvPr/>
        </p:nvSpPr>
        <p:spPr>
          <a:xfrm>
            <a:off x="792050" y="3769002"/>
            <a:ext cx="2325413" cy="2031325"/>
          </a:xfrm>
          <a:prstGeom prst="rect">
            <a:avLst/>
          </a:prstGeom>
          <a:solidFill>
            <a:srgbClr val="627981"/>
          </a:solidFill>
        </p:spPr>
        <p:txBody>
          <a:bodyPr wrap="square" rtlCol="0">
            <a:spAutoFit/>
          </a:bodyPr>
          <a:lstStyle/>
          <a:p>
            <a:pPr algn="ctr"/>
            <a:r>
              <a:rPr lang="en-US" dirty="0">
                <a:solidFill>
                  <a:schemeClr val="bg1"/>
                </a:solidFill>
              </a:rPr>
              <a:t>Step 1: Draw a demand and supply model before the economic change occurs. Find the initial equilibrium values for price and quantity.</a:t>
            </a:r>
          </a:p>
        </p:txBody>
      </p:sp>
      <p:sp>
        <p:nvSpPr>
          <p:cNvPr id="17" name="TextBox 16">
            <a:extLst>
              <a:ext uri="{FF2B5EF4-FFF2-40B4-BE49-F238E27FC236}">
                <a16:creationId xmlns:a16="http://schemas.microsoft.com/office/drawing/2014/main" id="{C81B7B3A-5F4A-4DAF-A0B7-E34409593196}"/>
              </a:ext>
            </a:extLst>
          </p:cNvPr>
          <p:cNvSpPr txBox="1"/>
          <p:nvPr/>
        </p:nvSpPr>
        <p:spPr>
          <a:xfrm>
            <a:off x="3412418" y="4045999"/>
            <a:ext cx="2298834" cy="1477328"/>
          </a:xfrm>
          <a:prstGeom prst="rect">
            <a:avLst/>
          </a:prstGeom>
          <a:solidFill>
            <a:srgbClr val="627981"/>
          </a:solidFill>
        </p:spPr>
        <p:txBody>
          <a:bodyPr wrap="square" rtlCol="0">
            <a:spAutoFit/>
          </a:bodyPr>
          <a:lstStyle/>
          <a:p>
            <a:pPr algn="ctr"/>
            <a:r>
              <a:rPr lang="en-US" dirty="0">
                <a:solidFill>
                  <a:schemeClr val="bg1"/>
                </a:solidFill>
              </a:rPr>
              <a:t>Step 2: Decide whether the economic change you are analyzing affects demand or supply.</a:t>
            </a:r>
          </a:p>
        </p:txBody>
      </p:sp>
      <p:sp>
        <p:nvSpPr>
          <p:cNvPr id="18" name="TextBox 17">
            <a:extLst>
              <a:ext uri="{FF2B5EF4-FFF2-40B4-BE49-F238E27FC236}">
                <a16:creationId xmlns:a16="http://schemas.microsoft.com/office/drawing/2014/main" id="{895B4E53-C8FA-4932-9EEE-740087FA024B}"/>
              </a:ext>
            </a:extLst>
          </p:cNvPr>
          <p:cNvSpPr txBox="1"/>
          <p:nvPr/>
        </p:nvSpPr>
        <p:spPr>
          <a:xfrm>
            <a:off x="6035441" y="3769002"/>
            <a:ext cx="2325413" cy="2031325"/>
          </a:xfrm>
          <a:prstGeom prst="rect">
            <a:avLst/>
          </a:prstGeom>
          <a:solidFill>
            <a:srgbClr val="627981"/>
          </a:solidFill>
        </p:spPr>
        <p:txBody>
          <a:bodyPr wrap="square" rtlCol="0">
            <a:spAutoFit/>
          </a:bodyPr>
          <a:lstStyle/>
          <a:p>
            <a:pPr algn="ctr"/>
            <a:r>
              <a:rPr lang="en-US" dirty="0">
                <a:solidFill>
                  <a:schemeClr val="bg1"/>
                </a:solidFill>
              </a:rPr>
              <a:t>Step 3: Decide whether the economic change increases or decreases demand or supply. Draw the new demand or supply curve.</a:t>
            </a:r>
          </a:p>
        </p:txBody>
      </p:sp>
      <p:sp>
        <p:nvSpPr>
          <p:cNvPr id="19" name="TextBox 18">
            <a:extLst>
              <a:ext uri="{FF2B5EF4-FFF2-40B4-BE49-F238E27FC236}">
                <a16:creationId xmlns:a16="http://schemas.microsoft.com/office/drawing/2014/main" id="{7BDAB069-F14F-4CA9-9225-306FB5FFEFE0}"/>
              </a:ext>
            </a:extLst>
          </p:cNvPr>
          <p:cNvSpPr txBox="1"/>
          <p:nvPr/>
        </p:nvSpPr>
        <p:spPr>
          <a:xfrm>
            <a:off x="8645827" y="3849799"/>
            <a:ext cx="2314248" cy="1754326"/>
          </a:xfrm>
          <a:prstGeom prst="rect">
            <a:avLst/>
          </a:prstGeom>
          <a:solidFill>
            <a:srgbClr val="627981"/>
          </a:solidFill>
        </p:spPr>
        <p:txBody>
          <a:bodyPr wrap="square" rtlCol="0">
            <a:spAutoFit/>
          </a:bodyPr>
          <a:lstStyle/>
          <a:p>
            <a:pPr algn="ctr"/>
            <a:r>
              <a:rPr lang="en-US" dirty="0">
                <a:solidFill>
                  <a:schemeClr val="bg1"/>
                </a:solidFill>
              </a:rPr>
              <a:t>Step 4: Identify the new equilibrium price and quantity, and compare the original equilibrium to the new equilibrium.</a:t>
            </a:r>
          </a:p>
        </p:txBody>
      </p:sp>
      <p:grpSp>
        <p:nvGrpSpPr>
          <p:cNvPr id="24" name="Group 23">
            <a:extLst>
              <a:ext uri="{FF2B5EF4-FFF2-40B4-BE49-F238E27FC236}">
                <a16:creationId xmlns:a16="http://schemas.microsoft.com/office/drawing/2014/main" id="{DBB5BE35-2D7B-4F9E-B438-610AC465D39F}"/>
              </a:ext>
            </a:extLst>
          </p:cNvPr>
          <p:cNvGrpSpPr/>
          <p:nvPr/>
        </p:nvGrpSpPr>
        <p:grpSpPr>
          <a:xfrm>
            <a:off x="2066922" y="1580912"/>
            <a:ext cx="8058154" cy="1041763"/>
            <a:chOff x="542923" y="1736761"/>
            <a:chExt cx="8058154" cy="1041763"/>
          </a:xfrm>
          <a:solidFill>
            <a:srgbClr val="627981"/>
          </a:solidFill>
        </p:grpSpPr>
        <p:sp>
          <p:nvSpPr>
            <p:cNvPr id="25" name="Rectangle 24">
              <a:extLst>
                <a:ext uri="{FF2B5EF4-FFF2-40B4-BE49-F238E27FC236}">
                  <a16:creationId xmlns:a16="http://schemas.microsoft.com/office/drawing/2014/main" id="{ECCBACD0-3C29-4BA7-ABF1-0A18793F3422}"/>
                </a:ext>
              </a:extLst>
            </p:cNvPr>
            <p:cNvSpPr/>
            <p:nvPr/>
          </p:nvSpPr>
          <p:spPr>
            <a:xfrm>
              <a:off x="542923" y="1736761"/>
              <a:ext cx="8058154" cy="104176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bg1"/>
                </a:solidFill>
              </a:endParaRPr>
            </a:p>
          </p:txBody>
        </p:sp>
        <p:sp>
          <p:nvSpPr>
            <p:cNvPr id="27" name="TextBox 26">
              <a:extLst>
                <a:ext uri="{FF2B5EF4-FFF2-40B4-BE49-F238E27FC236}">
                  <a16:creationId xmlns:a16="http://schemas.microsoft.com/office/drawing/2014/main" id="{8DD707B4-ACEA-44EF-9EC6-A21849CCDD9D}"/>
                </a:ext>
              </a:extLst>
            </p:cNvPr>
            <p:cNvSpPr txBox="1"/>
            <p:nvPr/>
          </p:nvSpPr>
          <p:spPr>
            <a:xfrm>
              <a:off x="594643" y="1746822"/>
              <a:ext cx="7807571" cy="1015663"/>
            </a:xfrm>
            <a:prstGeom prst="rect">
              <a:avLst/>
            </a:prstGeom>
            <a:grpFill/>
          </p:spPr>
          <p:txBody>
            <a:bodyPr wrap="square" rtlCol="0">
              <a:spAutoFit/>
            </a:bodyPr>
            <a:lstStyle/>
            <a:p>
              <a:pPr algn="ctr"/>
              <a:r>
                <a:rPr lang="en-US" sz="2000" dirty="0">
                  <a:solidFill>
                    <a:schemeClr val="bg1"/>
                  </a:solidFill>
                </a:rPr>
                <a:t>Consider an economic event, like something that affects demand or supply. How does this economic event affect equilibrium price and quantity? The question can be analyzed using the four-step process.</a:t>
              </a:r>
            </a:p>
          </p:txBody>
        </p:sp>
      </p:grpSp>
    </p:spTree>
    <p:extLst>
      <p:ext uri="{BB962C8B-B14F-4D97-AF65-F5344CB8AC3E}">
        <p14:creationId xmlns:p14="http://schemas.microsoft.com/office/powerpoint/2010/main" val="178331852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On Your Own</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27" name="TextBox 26">
            <a:extLst>
              <a:ext uri="{FF2B5EF4-FFF2-40B4-BE49-F238E27FC236}">
                <a16:creationId xmlns:a16="http://schemas.microsoft.com/office/drawing/2014/main" id="{8DD707B4-ACEA-44EF-9EC6-A21849CCDD9D}"/>
              </a:ext>
            </a:extLst>
          </p:cNvPr>
          <p:cNvSpPr txBox="1"/>
          <p:nvPr/>
        </p:nvSpPr>
        <p:spPr>
          <a:xfrm>
            <a:off x="1881188" y="1496773"/>
            <a:ext cx="8429625" cy="1631216"/>
          </a:xfrm>
          <a:prstGeom prst="rect">
            <a:avLst/>
          </a:prstGeom>
          <a:solidFill>
            <a:srgbClr val="627981"/>
          </a:solidFill>
        </p:spPr>
        <p:txBody>
          <a:bodyPr wrap="square" rtlCol="0">
            <a:spAutoFit/>
          </a:bodyPr>
          <a:lstStyle/>
          <a:p>
            <a:pPr algn="ctr"/>
            <a:r>
              <a:rPr lang="en-US" sz="2000" dirty="0">
                <a:solidFill>
                  <a:schemeClr val="bg1"/>
                </a:solidFill>
              </a:rPr>
              <a:t>Assume that during a particular summer, weather conditions are perfect for salmon fishing. The rivers and oceans are healthy, allowing salmon to thrive. The ocean stayed calm during fishing season, so commercial fishing operations did not lose many days to bad weather. Using the four-step process, explain how climate conditions affect the quantity and price of salmon.</a:t>
            </a:r>
          </a:p>
        </p:txBody>
      </p:sp>
      <p:pic>
        <p:nvPicPr>
          <p:cNvPr id="2050" name="Picture 2" descr="A photograph of a man holding a caught salmon.">
            <a:extLst>
              <a:ext uri="{FF2B5EF4-FFF2-40B4-BE49-F238E27FC236}">
                <a16:creationId xmlns:a16="http://schemas.microsoft.com/office/drawing/2014/main" id="{5F3DE102-25E2-44DD-A6CD-0D184AF87F93}"/>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913797" y="3486853"/>
            <a:ext cx="4364406" cy="290960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6918287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2FBA4E4F-6208-4D01-88EB-483AB8865EC6}"/>
              </a:ext>
            </a:extLst>
          </p:cNvPr>
          <p:cNvSpPr/>
          <p:nvPr/>
        </p:nvSpPr>
        <p:spPr>
          <a:xfrm>
            <a:off x="1702676" y="1383374"/>
            <a:ext cx="9144000" cy="3286944"/>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On Your Own</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27" name="TextBox 26">
            <a:extLst>
              <a:ext uri="{FF2B5EF4-FFF2-40B4-BE49-F238E27FC236}">
                <a16:creationId xmlns:a16="http://schemas.microsoft.com/office/drawing/2014/main" id="{8DD707B4-ACEA-44EF-9EC6-A21849CCDD9D}"/>
              </a:ext>
            </a:extLst>
          </p:cNvPr>
          <p:cNvSpPr txBox="1"/>
          <p:nvPr/>
        </p:nvSpPr>
        <p:spPr>
          <a:xfrm>
            <a:off x="2059863" y="1628840"/>
            <a:ext cx="8429625" cy="2769989"/>
          </a:xfrm>
          <a:prstGeom prst="rect">
            <a:avLst/>
          </a:prstGeom>
          <a:solidFill>
            <a:srgbClr val="627981"/>
          </a:solidFill>
        </p:spPr>
        <p:txBody>
          <a:bodyPr wrap="square" rtlCol="0">
            <a:spAutoFit/>
          </a:bodyPr>
          <a:lstStyle/>
          <a:p>
            <a:r>
              <a:rPr lang="en-US" b="1" dirty="0">
                <a:solidFill>
                  <a:schemeClr val="bg1"/>
                </a:solidFill>
              </a:rPr>
              <a:t>Step 1: </a:t>
            </a:r>
            <a:r>
              <a:rPr lang="en-US" sz="2000" dirty="0">
                <a:solidFill>
                  <a:schemeClr val="bg1"/>
                </a:solidFill>
              </a:rPr>
              <a:t>Draw a demand and supply model to illustrate the market for salmon in the year before the good weather conditions began. </a:t>
            </a:r>
          </a:p>
          <a:p>
            <a:pPr algn="ctr"/>
            <a:endParaRPr lang="en-US" dirty="0">
              <a:solidFill>
                <a:schemeClr val="bg1"/>
              </a:solidFill>
            </a:endParaRPr>
          </a:p>
          <a:p>
            <a:r>
              <a:rPr lang="en-US" b="1" dirty="0">
                <a:solidFill>
                  <a:schemeClr val="bg1"/>
                </a:solidFill>
              </a:rPr>
              <a:t>Step 2: </a:t>
            </a:r>
            <a:r>
              <a:rPr lang="en-US" sz="2000" dirty="0">
                <a:solidFill>
                  <a:schemeClr val="bg1"/>
                </a:solidFill>
              </a:rPr>
              <a:t>Did the economic event affect supply or demand? </a:t>
            </a:r>
          </a:p>
          <a:p>
            <a:endParaRPr lang="en-US" dirty="0">
              <a:solidFill>
                <a:schemeClr val="bg1"/>
              </a:solidFill>
            </a:endParaRPr>
          </a:p>
          <a:p>
            <a:r>
              <a:rPr lang="en-US" b="1" dirty="0">
                <a:solidFill>
                  <a:schemeClr val="bg1"/>
                </a:solidFill>
              </a:rPr>
              <a:t>Step 3: </a:t>
            </a:r>
            <a:r>
              <a:rPr lang="en-US" sz="2000" dirty="0">
                <a:solidFill>
                  <a:schemeClr val="bg1"/>
                </a:solidFill>
              </a:rPr>
              <a:t>Was the effect on supply an increase or a decrease? </a:t>
            </a:r>
          </a:p>
          <a:p>
            <a:pPr algn="ctr"/>
            <a:endParaRPr lang="en-US" b="1" dirty="0">
              <a:solidFill>
                <a:schemeClr val="bg1"/>
              </a:solidFill>
            </a:endParaRPr>
          </a:p>
          <a:p>
            <a:r>
              <a:rPr lang="en-US" b="1" dirty="0">
                <a:solidFill>
                  <a:schemeClr val="bg1"/>
                </a:solidFill>
              </a:rPr>
              <a:t>Step 4: </a:t>
            </a:r>
            <a:r>
              <a:rPr lang="en-US" sz="2000" dirty="0">
                <a:solidFill>
                  <a:schemeClr val="bg1"/>
                </a:solidFill>
              </a:rPr>
              <a:t>Compare the new equilibrium price and quantity to the original equilibrium. </a:t>
            </a:r>
          </a:p>
        </p:txBody>
      </p:sp>
    </p:spTree>
    <p:extLst>
      <p:ext uri="{BB962C8B-B14F-4D97-AF65-F5344CB8AC3E}">
        <p14:creationId xmlns:p14="http://schemas.microsoft.com/office/powerpoint/2010/main" val="106247044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Four-Step Process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5124" name="Picture 4" descr="A graph representing the four-step process in the context of supply of salmon. Indicates a rightward shift in the supply curve while demand remains unshifted, resulting in a lower equilibrium price and a higher equilibrium quantity.">
            <a:extLst>
              <a:ext uri="{FF2B5EF4-FFF2-40B4-BE49-F238E27FC236}">
                <a16:creationId xmlns:a16="http://schemas.microsoft.com/office/drawing/2014/main" id="{B7B50EC4-70C8-4E94-B715-C8451C31B175}"/>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630917" y="1825452"/>
            <a:ext cx="5715000" cy="4781550"/>
          </a:xfrm>
          <a:prstGeom prst="rect">
            <a:avLst/>
          </a:prstGeom>
          <a:noFill/>
          <a:extLst>
            <a:ext uri="{909E8E84-426E-40DD-AFC4-6F175D3DCCD1}">
              <a14:hiddenFill xmlns:a14="http://schemas.microsoft.com/office/drawing/2010/main">
                <a:solidFill>
                  <a:srgbClr val="FFFFFF"/>
                </a:solidFill>
              </a14:hiddenFill>
            </a:ext>
          </a:extLst>
        </p:spPr>
      </p:pic>
      <p:sp>
        <p:nvSpPr>
          <p:cNvPr id="13" name="TextBox 12">
            <a:extLst>
              <a:ext uri="{FF2B5EF4-FFF2-40B4-BE49-F238E27FC236}">
                <a16:creationId xmlns:a16="http://schemas.microsoft.com/office/drawing/2014/main" id="{37B4FB9A-4E9F-4C83-8D6E-1832937FDAAE}"/>
              </a:ext>
            </a:extLst>
          </p:cNvPr>
          <p:cNvSpPr txBox="1"/>
          <p:nvPr/>
        </p:nvSpPr>
        <p:spPr>
          <a:xfrm>
            <a:off x="1392457" y="1502797"/>
            <a:ext cx="3903787" cy="5016758"/>
          </a:xfrm>
          <a:prstGeom prst="rect">
            <a:avLst/>
          </a:prstGeom>
          <a:solidFill>
            <a:srgbClr val="627981"/>
          </a:solidFill>
        </p:spPr>
        <p:txBody>
          <a:bodyPr wrap="square" rtlCol="0">
            <a:spAutoFit/>
          </a:bodyPr>
          <a:lstStyle/>
          <a:p>
            <a:pPr marL="342900" indent="-342900">
              <a:buFont typeface="Arial" panose="020B0604020202020204" pitchFamily="34" charset="0"/>
              <a:buChar char="•"/>
            </a:pPr>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Good weather is an example of a natural condition that affects supply, not demand.</a:t>
            </a:r>
          </a:p>
          <a:p>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Good weather is a change in natural conditions that increases the quantity supplied at any given price, shifting the supply curve rightward.</a:t>
            </a:r>
          </a:p>
          <a:p>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Given the rightward shift in supply, equilibrium quantity increases while equilibrium price decreases.</a:t>
            </a:r>
          </a:p>
          <a:p>
            <a:endParaRPr lang="en-US" sz="2000" dirty="0">
              <a:solidFill>
                <a:schemeClr val="bg1"/>
              </a:solidFill>
            </a:endParaRPr>
          </a:p>
        </p:txBody>
      </p:sp>
    </p:spTree>
    <p:extLst>
      <p:ext uri="{BB962C8B-B14F-4D97-AF65-F5344CB8AC3E}">
        <p14:creationId xmlns:p14="http://schemas.microsoft.com/office/powerpoint/2010/main" val="256727650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Four-Step Process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8" name="TextBox 7">
            <a:extLst>
              <a:ext uri="{FF2B5EF4-FFF2-40B4-BE49-F238E27FC236}">
                <a16:creationId xmlns:a16="http://schemas.microsoft.com/office/drawing/2014/main" id="{BA5CD803-98C3-44AD-9C04-1FB1D95685DA}"/>
              </a:ext>
            </a:extLst>
          </p:cNvPr>
          <p:cNvSpPr txBox="1"/>
          <p:nvPr/>
        </p:nvSpPr>
        <p:spPr>
          <a:xfrm>
            <a:off x="2257696" y="1492965"/>
            <a:ext cx="3903787" cy="4708981"/>
          </a:xfrm>
          <a:prstGeom prst="rect">
            <a:avLst/>
          </a:prstGeom>
          <a:solidFill>
            <a:srgbClr val="627981"/>
          </a:solidFill>
        </p:spPr>
        <p:txBody>
          <a:bodyPr wrap="square" rtlCol="0">
            <a:spAutoFit/>
          </a:bodyPr>
          <a:lstStyle/>
          <a:p>
            <a:pPr marL="342900" indent="-342900">
              <a:buFont typeface="Arial" panose="020B0604020202020204" pitchFamily="34" charset="0"/>
              <a:buChar char="•"/>
            </a:pPr>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In short, good weather conditions increased the supply of salmon. </a:t>
            </a:r>
          </a:p>
          <a:p>
            <a:pPr marL="342900" indent="-342900">
              <a:buFont typeface="Arial" panose="020B0604020202020204" pitchFamily="34" charset="0"/>
              <a:buChar char="•"/>
            </a:pPr>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The result was a higher equilibrium quantity of salmon bought and sold in the market at a lower price.</a:t>
            </a:r>
          </a:p>
          <a:p>
            <a:pPr marL="342900" indent="-342900">
              <a:buFont typeface="Arial" panose="020B0604020202020204" pitchFamily="34" charset="0"/>
              <a:buChar char="•"/>
            </a:pPr>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If something like poor water quality decreased the salmon population, the exact opposite would be true.</a:t>
            </a:r>
          </a:p>
          <a:p>
            <a:endParaRPr lang="en-US" sz="2000" dirty="0">
              <a:solidFill>
                <a:schemeClr val="bg1"/>
              </a:solidFill>
            </a:endParaRPr>
          </a:p>
        </p:txBody>
      </p:sp>
      <p:pic>
        <p:nvPicPr>
          <p:cNvPr id="6148" name="Picture 4" descr="A diagram of how an increase in supply affects equilibrium prices. Shows that an increase in supply leads to a higher equilibrium quantity and a lower equilibrium price.">
            <a:extLst>
              <a:ext uri="{FF2B5EF4-FFF2-40B4-BE49-F238E27FC236}">
                <a16:creationId xmlns:a16="http://schemas.microsoft.com/office/drawing/2014/main" id="{97EA2E7E-0082-46C6-A1B4-5C08D916A3D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857831" y="1383374"/>
            <a:ext cx="2974428" cy="525088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0677598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3999" y="122245"/>
            <a:ext cx="9144000" cy="1015663"/>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The Interconnections and Speed of Adjustment in Real Markets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6" name="Group 15">
            <a:extLst>
              <a:ext uri="{FF2B5EF4-FFF2-40B4-BE49-F238E27FC236}">
                <a16:creationId xmlns:a16="http://schemas.microsoft.com/office/drawing/2014/main" id="{C03D23DB-510A-4914-BBBE-3C5394BB4195}"/>
              </a:ext>
            </a:extLst>
          </p:cNvPr>
          <p:cNvGrpSpPr/>
          <p:nvPr/>
        </p:nvGrpSpPr>
        <p:grpSpPr>
          <a:xfrm>
            <a:off x="2066922" y="1580912"/>
            <a:ext cx="8058154" cy="806935"/>
            <a:chOff x="542923" y="1736761"/>
            <a:chExt cx="8058154" cy="806935"/>
          </a:xfrm>
          <a:solidFill>
            <a:srgbClr val="627981"/>
          </a:solidFill>
        </p:grpSpPr>
        <p:sp>
          <p:nvSpPr>
            <p:cNvPr id="17" name="Rectangle 16">
              <a:extLst>
                <a:ext uri="{FF2B5EF4-FFF2-40B4-BE49-F238E27FC236}">
                  <a16:creationId xmlns:a16="http://schemas.microsoft.com/office/drawing/2014/main" id="{5B2E2BC8-7FC7-48B5-96C0-1DA7F0A56A78}"/>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bg1"/>
                </a:solidFill>
              </a:endParaRPr>
            </a:p>
          </p:txBody>
        </p:sp>
        <p:sp>
          <p:nvSpPr>
            <p:cNvPr id="18" name="TextBox 17">
              <a:extLst>
                <a:ext uri="{FF2B5EF4-FFF2-40B4-BE49-F238E27FC236}">
                  <a16:creationId xmlns:a16="http://schemas.microsoft.com/office/drawing/2014/main" id="{B0DDC293-FBCE-4429-8BD6-93FDA272E43D}"/>
                </a:ext>
              </a:extLst>
            </p:cNvPr>
            <p:cNvSpPr txBox="1"/>
            <p:nvPr/>
          </p:nvSpPr>
          <p:spPr>
            <a:xfrm>
              <a:off x="542923" y="1762862"/>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In the real world, many factors that affect demand and supply can change all at once.</a:t>
              </a:r>
            </a:p>
          </p:txBody>
        </p:sp>
      </p:grpSp>
      <p:grpSp>
        <p:nvGrpSpPr>
          <p:cNvPr id="19" name="Group 18">
            <a:extLst>
              <a:ext uri="{FF2B5EF4-FFF2-40B4-BE49-F238E27FC236}">
                <a16:creationId xmlns:a16="http://schemas.microsoft.com/office/drawing/2014/main" id="{C9D8EA16-E629-4411-B7D7-0C526319D3EA}"/>
              </a:ext>
            </a:extLst>
          </p:cNvPr>
          <p:cNvGrpSpPr/>
          <p:nvPr/>
        </p:nvGrpSpPr>
        <p:grpSpPr>
          <a:xfrm>
            <a:off x="2066922" y="2504956"/>
            <a:ext cx="8058154" cy="806935"/>
            <a:chOff x="542923" y="1736761"/>
            <a:chExt cx="8058154" cy="806935"/>
          </a:xfrm>
          <a:solidFill>
            <a:srgbClr val="627981"/>
          </a:solidFill>
        </p:grpSpPr>
        <p:sp>
          <p:nvSpPr>
            <p:cNvPr id="20" name="Rectangle 19">
              <a:extLst>
                <a:ext uri="{FF2B5EF4-FFF2-40B4-BE49-F238E27FC236}">
                  <a16:creationId xmlns:a16="http://schemas.microsoft.com/office/drawing/2014/main" id="{2FAE1B5A-C308-4D1C-B0B1-CD79DC93EEB5}"/>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1" name="TextBox 20">
              <a:extLst>
                <a:ext uri="{FF2B5EF4-FFF2-40B4-BE49-F238E27FC236}">
                  <a16:creationId xmlns:a16="http://schemas.microsoft.com/office/drawing/2014/main" id="{CD14CBB4-F18A-4405-B356-E94C0B44BA0B}"/>
                </a:ext>
              </a:extLst>
            </p:cNvPr>
            <p:cNvSpPr txBox="1"/>
            <p:nvPr/>
          </p:nvSpPr>
          <p:spPr>
            <a:xfrm>
              <a:off x="542923" y="178258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For example, the demand for cars might increase because of rising incomes, and it might decrease because of rising gasoline prices.</a:t>
              </a:r>
            </a:p>
          </p:txBody>
        </p:sp>
      </p:grpSp>
      <p:grpSp>
        <p:nvGrpSpPr>
          <p:cNvPr id="15" name="Group 14">
            <a:extLst>
              <a:ext uri="{FF2B5EF4-FFF2-40B4-BE49-F238E27FC236}">
                <a16:creationId xmlns:a16="http://schemas.microsoft.com/office/drawing/2014/main" id="{B93BB8C4-AD44-4859-BE2F-97B1AD6C8A21}"/>
              </a:ext>
            </a:extLst>
          </p:cNvPr>
          <p:cNvGrpSpPr/>
          <p:nvPr/>
        </p:nvGrpSpPr>
        <p:grpSpPr>
          <a:xfrm>
            <a:off x="2066922" y="4330022"/>
            <a:ext cx="8058154" cy="806935"/>
            <a:chOff x="542923" y="1736761"/>
            <a:chExt cx="8058154" cy="806935"/>
          </a:xfrm>
          <a:solidFill>
            <a:srgbClr val="627981"/>
          </a:solidFill>
        </p:grpSpPr>
        <p:sp>
          <p:nvSpPr>
            <p:cNvPr id="25" name="Rectangle 24">
              <a:extLst>
                <a:ext uri="{FF2B5EF4-FFF2-40B4-BE49-F238E27FC236}">
                  <a16:creationId xmlns:a16="http://schemas.microsoft.com/office/drawing/2014/main" id="{FF00322C-FFED-4F8D-B046-2BF8D543D02E}"/>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7" name="TextBox 26">
              <a:extLst>
                <a:ext uri="{FF2B5EF4-FFF2-40B4-BE49-F238E27FC236}">
                  <a16:creationId xmlns:a16="http://schemas.microsoft.com/office/drawing/2014/main" id="{6397F831-36FA-44D5-970E-D654A78AE92E}"/>
                </a:ext>
              </a:extLst>
            </p:cNvPr>
            <p:cNvSpPr txBox="1"/>
            <p:nvPr/>
          </p:nvSpPr>
          <p:spPr>
            <a:xfrm>
              <a:off x="542923" y="178258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An economist sorts out all interconnected events by assuming </a:t>
              </a:r>
              <a:r>
                <a:rPr lang="en-US" sz="2000" i="1" dirty="0">
                  <a:solidFill>
                    <a:schemeClr val="bg1"/>
                  </a:solidFill>
                </a:rPr>
                <a:t>ceteris paribus </a:t>
              </a:r>
              <a:r>
                <a:rPr lang="en-US" sz="2000" dirty="0">
                  <a:solidFill>
                    <a:schemeClr val="bg1"/>
                  </a:solidFill>
                </a:rPr>
                <a:t>for each and combining the analyses to see the net effect.</a:t>
              </a:r>
            </a:p>
          </p:txBody>
        </p:sp>
      </p:grpSp>
      <p:grpSp>
        <p:nvGrpSpPr>
          <p:cNvPr id="29" name="Group 28">
            <a:extLst>
              <a:ext uri="{FF2B5EF4-FFF2-40B4-BE49-F238E27FC236}">
                <a16:creationId xmlns:a16="http://schemas.microsoft.com/office/drawing/2014/main" id="{41BC0B1C-76B1-472E-9ECC-7EC764635595}"/>
              </a:ext>
            </a:extLst>
          </p:cNvPr>
          <p:cNvGrpSpPr/>
          <p:nvPr/>
        </p:nvGrpSpPr>
        <p:grpSpPr>
          <a:xfrm>
            <a:off x="2066922" y="3417489"/>
            <a:ext cx="8058154" cy="806935"/>
            <a:chOff x="542923" y="1736761"/>
            <a:chExt cx="8058154" cy="806935"/>
          </a:xfrm>
          <a:solidFill>
            <a:srgbClr val="627981"/>
          </a:solidFill>
        </p:grpSpPr>
        <p:sp>
          <p:nvSpPr>
            <p:cNvPr id="30" name="Rectangle 29">
              <a:extLst>
                <a:ext uri="{FF2B5EF4-FFF2-40B4-BE49-F238E27FC236}">
                  <a16:creationId xmlns:a16="http://schemas.microsoft.com/office/drawing/2014/main" id="{27B5EC83-BE0D-49D0-959E-99519CF89B68}"/>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31" name="TextBox 30">
              <a:extLst>
                <a:ext uri="{FF2B5EF4-FFF2-40B4-BE49-F238E27FC236}">
                  <a16:creationId xmlns:a16="http://schemas.microsoft.com/office/drawing/2014/main" id="{D9805C49-40FD-471B-8420-4C653E64D504}"/>
                </a:ext>
              </a:extLst>
            </p:cNvPr>
            <p:cNvSpPr txBox="1"/>
            <p:nvPr/>
          </p:nvSpPr>
          <p:spPr>
            <a:xfrm>
              <a:off x="542923" y="178258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Likewise, the supply of cars might increase because of innovative new technologies, and it might decrease as a result of regulations.</a:t>
              </a:r>
            </a:p>
          </p:txBody>
        </p:sp>
      </p:grpSp>
    </p:spTree>
    <p:extLst>
      <p:ext uri="{BB962C8B-B14F-4D97-AF65-F5344CB8AC3E}">
        <p14:creationId xmlns:p14="http://schemas.microsoft.com/office/powerpoint/2010/main" val="408837522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27" name="TextBox 26">
            <a:extLst>
              <a:ext uri="{FF2B5EF4-FFF2-40B4-BE49-F238E27FC236}">
                <a16:creationId xmlns:a16="http://schemas.microsoft.com/office/drawing/2014/main" id="{8DD707B4-ACEA-44EF-9EC6-A21849CCDD9D}"/>
              </a:ext>
            </a:extLst>
          </p:cNvPr>
          <p:cNvSpPr txBox="1"/>
          <p:nvPr/>
        </p:nvSpPr>
        <p:spPr>
          <a:xfrm>
            <a:off x="2118641" y="1496773"/>
            <a:ext cx="8429625" cy="1938992"/>
          </a:xfrm>
          <a:prstGeom prst="rect">
            <a:avLst/>
          </a:prstGeom>
          <a:solidFill>
            <a:srgbClr val="627981"/>
          </a:solidFill>
        </p:spPr>
        <p:txBody>
          <a:bodyPr wrap="square" rtlCol="0">
            <a:spAutoFit/>
          </a:bodyPr>
          <a:lstStyle/>
          <a:p>
            <a:pPr algn="ctr"/>
            <a:r>
              <a:rPr lang="en-US" sz="2000" dirty="0">
                <a:solidFill>
                  <a:schemeClr val="bg1"/>
                </a:solidFill>
              </a:rPr>
              <a:t>The U.S. Postal Service is facing difficult challenges. Compensation for postal workers tends to increase most years due to cost-of-living increases. At the same time, increasingly more people are using email, text, and other digital message forms, such as Facebook and Twitter, to communicate with friends and others. What does this suggest about the continued viability of the Postal Service?</a:t>
            </a:r>
          </a:p>
        </p:txBody>
      </p:sp>
      <p:pic>
        <p:nvPicPr>
          <p:cNvPr id="4098" name="Picture 2" descr="A photograph of a mailbox.">
            <a:extLst>
              <a:ext uri="{FF2B5EF4-FFF2-40B4-BE49-F238E27FC236}">
                <a16:creationId xmlns:a16="http://schemas.microsoft.com/office/drawing/2014/main" id="{96CA8DC5-3E65-4FBB-8DDF-28E246C116A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047453" y="3639207"/>
            <a:ext cx="4572000" cy="3048000"/>
          </a:xfrm>
          <a:prstGeom prst="rect">
            <a:avLst/>
          </a:prstGeom>
          <a:noFill/>
          <a:extLst>
            <a:ext uri="{909E8E84-426E-40DD-AFC4-6F175D3DCCD1}">
              <a14:hiddenFill xmlns:a14="http://schemas.microsoft.com/office/drawing/2010/main">
                <a:solidFill>
                  <a:srgbClr val="FFFFFF"/>
                </a:solidFill>
              </a14:hiddenFill>
            </a:ext>
          </a:extLst>
        </p:spPr>
      </p:pic>
      <p:sp>
        <p:nvSpPr>
          <p:cNvPr id="7" name="TextBox 6">
            <a:extLst>
              <a:ext uri="{FF2B5EF4-FFF2-40B4-BE49-F238E27FC236}">
                <a16:creationId xmlns:a16="http://schemas.microsoft.com/office/drawing/2014/main" id="{70859072-725D-4CDC-8322-934DF68FD93A}"/>
              </a:ext>
            </a:extLst>
          </p:cNvPr>
          <p:cNvSpPr txBox="1"/>
          <p:nvPr/>
        </p:nvSpPr>
        <p:spPr>
          <a:xfrm>
            <a:off x="1523999" y="122245"/>
            <a:ext cx="9144000" cy="1015663"/>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Effects of Simultaneous Changes in Demand and Supply</a:t>
            </a:r>
          </a:p>
        </p:txBody>
      </p:sp>
    </p:spTree>
    <p:extLst>
      <p:ext uri="{BB962C8B-B14F-4D97-AF65-F5344CB8AC3E}">
        <p14:creationId xmlns:p14="http://schemas.microsoft.com/office/powerpoint/2010/main" val="160726986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3999" y="122245"/>
            <a:ext cx="9144000" cy="1015663"/>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Effects of Simultaneous Changes in Demand and Supply</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22" name="TextBox 21">
            <a:extLst>
              <a:ext uri="{FF2B5EF4-FFF2-40B4-BE49-F238E27FC236}">
                <a16:creationId xmlns:a16="http://schemas.microsoft.com/office/drawing/2014/main" id="{A7C5C140-CD3C-4AEE-A1B0-2C5465D909BA}"/>
              </a:ext>
            </a:extLst>
          </p:cNvPr>
          <p:cNvSpPr txBox="1"/>
          <p:nvPr/>
        </p:nvSpPr>
        <p:spPr>
          <a:xfrm>
            <a:off x="2118641" y="1496773"/>
            <a:ext cx="8429625" cy="1631216"/>
          </a:xfrm>
          <a:prstGeom prst="rect">
            <a:avLst/>
          </a:prstGeom>
          <a:solidFill>
            <a:srgbClr val="627981"/>
          </a:solidFill>
        </p:spPr>
        <p:txBody>
          <a:bodyPr wrap="square" rtlCol="0">
            <a:spAutoFit/>
          </a:bodyPr>
          <a:lstStyle/>
          <a:p>
            <a:pPr algn="ctr"/>
            <a:r>
              <a:rPr lang="en-US" sz="2000" dirty="0">
                <a:solidFill>
                  <a:schemeClr val="bg1"/>
                </a:solidFill>
              </a:rPr>
              <a:t>(a) Higher labor compensation causes a leftward shift in the supply curve, a decrease in the equilibrium quantity, and an increase in the equilibrium price. (b) A change in tastes away from postal services causes a leftward shift in the demand curve, a decrease in the equilibrium quantity, and a decrease in the equilibrium price.</a:t>
            </a:r>
          </a:p>
        </p:txBody>
      </p:sp>
      <p:pic>
        <p:nvPicPr>
          <p:cNvPr id="5" name="Picture 4" descr="Two graphs representing the four-step approach in the context of demand for and supply of postal service. The graph on the left shows the four-step analysis of higher compensation for postal workers. A leftward shift in supply leads to a lower quantity and a higher price. The graph on the right shows the four-step analysis of a change in tastes away from postal services. A leftward shift in demand leads to a lower quantity and a lower price.">
            <a:extLst>
              <a:ext uri="{FF2B5EF4-FFF2-40B4-BE49-F238E27FC236}">
                <a16:creationId xmlns:a16="http://schemas.microsoft.com/office/drawing/2014/main" id="{5C078FD6-D48E-49D9-89F8-8DAFFC60E3D3}"/>
              </a:ext>
            </a:extLst>
          </p:cNvPr>
          <p:cNvPicPr>
            <a:picLocks noChangeAspect="1"/>
          </p:cNvPicPr>
          <p:nvPr/>
        </p:nvPicPr>
        <p:blipFill>
          <a:blip r:embed="rId3"/>
          <a:stretch>
            <a:fillRect/>
          </a:stretch>
        </p:blipFill>
        <p:spPr>
          <a:xfrm>
            <a:off x="2717555" y="3258178"/>
            <a:ext cx="6756890" cy="3278449"/>
          </a:xfrm>
          <a:prstGeom prst="rect">
            <a:avLst/>
          </a:prstGeom>
        </p:spPr>
      </p:pic>
    </p:spTree>
    <p:extLst>
      <p:ext uri="{BB962C8B-B14F-4D97-AF65-F5344CB8AC3E}">
        <p14:creationId xmlns:p14="http://schemas.microsoft.com/office/powerpoint/2010/main" val="368070810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631</TotalTime>
  <Words>1220</Words>
  <Application>Microsoft Office PowerPoint</Application>
  <PresentationFormat>Widescreen</PresentationFormat>
  <Paragraphs>76</Paragraphs>
  <Slides>12</Slides>
  <Notes>10</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12</vt:i4>
      </vt:variant>
    </vt:vector>
  </HeadingPairs>
  <TitlesOfParts>
    <vt:vector size="18" baseType="lpstr">
      <vt:lpstr>Arial</vt:lpstr>
      <vt:lpstr>Calibri</vt:lpstr>
      <vt:lpstr>Calibri Light</vt:lpstr>
      <vt:lpstr>Century Gothic</vt:lpstr>
      <vt:lpstr>Office Theme</vt:lpstr>
      <vt:lpstr>1_Office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Caitlin Edahl</dc:creator>
  <cp:lastModifiedBy>Sarah Claus</cp:lastModifiedBy>
  <cp:revision>59</cp:revision>
  <dcterms:created xsi:type="dcterms:W3CDTF">2017-06-16T13:06:21Z</dcterms:created>
  <dcterms:modified xsi:type="dcterms:W3CDTF">2022-01-17T17:25:01Z</dcterms:modified>
</cp:coreProperties>
</file>