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14"/>
  </p:notesMasterIdLst>
  <p:sldIdLst>
    <p:sldId id="293" r:id="rId2"/>
    <p:sldId id="389" r:id="rId3"/>
    <p:sldId id="390" r:id="rId4"/>
    <p:sldId id="391" r:id="rId5"/>
    <p:sldId id="392" r:id="rId6"/>
    <p:sldId id="393" r:id="rId7"/>
    <p:sldId id="394" r:id="rId8"/>
    <p:sldId id="395" r:id="rId9"/>
    <p:sldId id="396" r:id="rId10"/>
    <p:sldId id="397" r:id="rId11"/>
    <p:sldId id="264" r:id="rId12"/>
    <p:sldId id="340"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itlin Coleman" initials="CC" lastIdx="14" clrIdx="0">
    <p:extLst>
      <p:ext uri="{19B8F6BF-5375-455C-9EA6-DF929625EA0E}">
        <p15:presenceInfo xmlns:p15="http://schemas.microsoft.com/office/powerpoint/2012/main" userId="S::cclark@hawkeslearning.com::96f87ca1-0e64-4ae8-8d77-98757b85df0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86546"/>
    <a:srgbClr val="627981"/>
    <a:srgbClr val="C7D4CB"/>
    <a:srgbClr val="314C57"/>
    <a:srgbClr val="F3EDE7"/>
    <a:srgbClr val="CCA49C"/>
    <a:srgbClr val="F2E2D2"/>
    <a:srgbClr val="318295"/>
    <a:srgbClr val="5A7E83"/>
    <a:srgbClr val="8856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980" autoAdjust="0"/>
    <p:restoredTop sz="84972" autoAdjust="0"/>
  </p:normalViewPr>
  <p:slideViewPr>
    <p:cSldViewPr snapToGrid="0">
      <p:cViewPr varScale="1">
        <p:scale>
          <a:sx n="108" d="100"/>
          <a:sy n="108" d="100"/>
        </p:scale>
        <p:origin x="486" y="9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B29810C-8375-4FE2-BF96-F2D5C83E0997}" type="datetimeFigureOut">
              <a:rPr lang="en-US" smtClean="0"/>
              <a:t>1/17/2022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EEB26F9-5DF8-44BD-8888-A73DAC1303E1}" type="slidenum">
              <a:rPr lang="en-US" smtClean="0"/>
              <a:t>‹#›</a:t>
            </a:fld>
            <a:endParaRPr lang="en-US"/>
          </a:p>
        </p:txBody>
      </p:sp>
    </p:spTree>
    <p:extLst>
      <p:ext uri="{BB962C8B-B14F-4D97-AF65-F5344CB8AC3E}">
        <p14:creationId xmlns:p14="http://schemas.microsoft.com/office/powerpoint/2010/main" val="5878328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All levels of government—federal, state, and local—have budgets that show how much revenue the government expects to receive in taxes and other income and how it plans to spend it. Budgets can shift dramatically within a few years as policy decisions and unexpected events disrupt earlier tax and spending plans. Fiscal policy is one of two policy tools for fine-tuning the economy. The discussion of fiscal policy focuses on how federal government spending and taxes affect aggregate demand (AD).</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40F3E7-A070-4DB1-B704-C35643C4A276}" type="slidenum">
              <a:rPr lang="en-US" smtClean="0"/>
              <a:t>2</a:t>
            </a:fld>
            <a:endParaRPr lang="en-US" dirty="0"/>
          </a:p>
        </p:txBody>
      </p:sp>
    </p:spTree>
    <p:extLst>
      <p:ext uri="{BB962C8B-B14F-4D97-AF65-F5344CB8AC3E}">
        <p14:creationId xmlns:p14="http://schemas.microsoft.com/office/powerpoint/2010/main" val="37526796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3"/>
        <p:cNvGrpSpPr/>
        <p:nvPr/>
      </p:nvGrpSpPr>
      <p:grpSpPr>
        <a:xfrm>
          <a:off x="0" y="0"/>
          <a:ext cx="0" cy="0"/>
          <a:chOff x="0" y="0"/>
          <a:chExt cx="0" cy="0"/>
        </a:xfrm>
      </p:grpSpPr>
      <p:sp>
        <p:nvSpPr>
          <p:cNvPr id="204" name="Google Shape;204;p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05" name="Google Shape;205;p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Government spending covers a range of services that federal, state, and local governments provide.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342900" indent="-342900">
              <a:buFont typeface="Wingdings" panose="05000000000000000000" pitchFamily="2" charset="2"/>
              <a:buChar char="Ø"/>
            </a:pPr>
            <a:r>
              <a:rPr lang="en-US" sz="1200" b="1" dirty="0">
                <a:solidFill>
                  <a:schemeClr val="bg1"/>
                </a:solidFill>
              </a:rPr>
              <a:t>Budget Deficit </a:t>
            </a:r>
            <a:r>
              <a:rPr lang="en-US" sz="1200" dirty="0">
                <a:solidFill>
                  <a:schemeClr val="bg1"/>
                </a:solidFill>
              </a:rPr>
              <a:t>- When the federal government spends more money than it receives in taxes in a given year</a:t>
            </a:r>
          </a:p>
          <a:p>
            <a:pPr marL="342900" indent="-342900">
              <a:buFont typeface="Wingdings" panose="05000000000000000000" pitchFamily="2" charset="2"/>
              <a:buChar char="Ø"/>
            </a:pPr>
            <a:endParaRPr lang="en-US" sz="1200" dirty="0">
              <a:solidFill>
                <a:schemeClr val="bg1"/>
              </a:solidFill>
            </a:endParaRPr>
          </a:p>
          <a:p>
            <a:pPr marL="342900" indent="-342900">
              <a:buFont typeface="Wingdings" panose="05000000000000000000" pitchFamily="2" charset="2"/>
              <a:buChar char="Ø"/>
            </a:pPr>
            <a:r>
              <a:rPr lang="en-US" sz="1200" b="1" dirty="0">
                <a:solidFill>
                  <a:schemeClr val="bg1"/>
                </a:solidFill>
              </a:rPr>
              <a:t>Budget Surplus </a:t>
            </a:r>
            <a:r>
              <a:rPr lang="en-US" sz="1200" dirty="0">
                <a:solidFill>
                  <a:schemeClr val="bg1"/>
                </a:solidFill>
              </a:rPr>
              <a:t>- When the federal government receives more money in taxes than it spends in a given year </a:t>
            </a:r>
          </a:p>
          <a:p>
            <a:pPr marL="342900" indent="-342900">
              <a:buFont typeface="Wingdings" panose="05000000000000000000" pitchFamily="2" charset="2"/>
              <a:buChar char="Ø"/>
            </a:pPr>
            <a:endParaRPr lang="en-US" sz="1200" dirty="0">
              <a:solidFill>
                <a:schemeClr val="bg1"/>
              </a:solidFill>
            </a:endParaRPr>
          </a:p>
          <a:p>
            <a:pPr marL="342900" indent="-342900">
              <a:buFont typeface="Wingdings" panose="05000000000000000000" pitchFamily="2" charset="2"/>
              <a:buChar char="Ø"/>
            </a:pPr>
            <a:r>
              <a:rPr lang="en-US" sz="1200" b="1" dirty="0">
                <a:solidFill>
                  <a:schemeClr val="bg1"/>
                </a:solidFill>
              </a:rPr>
              <a:t>Balanced Budget </a:t>
            </a:r>
            <a:r>
              <a:rPr lang="en-US" sz="1200" dirty="0">
                <a:solidFill>
                  <a:schemeClr val="bg1"/>
                </a:solidFill>
              </a:rPr>
              <a:t>- When the federal government spending and taxes are equal</a:t>
            </a:r>
          </a:p>
          <a:p>
            <a:pPr marL="0" indent="0">
              <a:buNone/>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For example, in 2009, the U.S. government experienced its largest budget deficit ever: the federal government spent $1.4 trillion more than it collected in taxes.</a:t>
            </a: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40F3E7-A070-4DB1-B704-C35643C4A276}" type="slidenum">
              <a:rPr lang="en-US" smtClean="0"/>
              <a:t>3</a:t>
            </a:fld>
            <a:endParaRPr lang="en-US" dirty="0"/>
          </a:p>
        </p:txBody>
      </p:sp>
    </p:spTree>
    <p:extLst>
      <p:ext uri="{BB962C8B-B14F-4D97-AF65-F5344CB8AC3E}">
        <p14:creationId xmlns:p14="http://schemas.microsoft.com/office/powerpoint/2010/main" val="17982687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Federal spending in nominal dollars (that is, dollars not adjusted for inflation) has grown by a multiple of more than forty-four over the last four decades, from $92.2 billion in 1960 to $4.1 trillion in 2018. Comparing spending over time in nominal dollars is misleading because it does not account for inflation or growth in population and the real economy. A more useful method of comparison is to examine government spending as a percent of GDP over time.</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40F3E7-A070-4DB1-B704-C35643C4A276}" type="slidenum">
              <a:rPr lang="en-US" smtClean="0"/>
              <a:t>4</a:t>
            </a:fld>
            <a:endParaRPr lang="en-US" dirty="0"/>
          </a:p>
        </p:txBody>
      </p:sp>
    </p:spTree>
    <p:extLst>
      <p:ext uri="{BB962C8B-B14F-4D97-AF65-F5344CB8AC3E}">
        <p14:creationId xmlns:p14="http://schemas.microsoft.com/office/powerpoint/2010/main" val="21084340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Since 1960, total federal spending has ranged from about 18% to 22% of GDP. It climbed above that level in 2009 but quickly dropped back down by 2013. The share that the government has spent on national defense has generally declined, while the share it has spent on Social Security and health care expenses (mainly Medicare and Medicaid) has increased.</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40F3E7-A070-4DB1-B704-C35643C4A276}" type="slidenum">
              <a:rPr lang="en-US" smtClean="0"/>
              <a:t>5</a:t>
            </a:fld>
            <a:endParaRPr lang="en-US" dirty="0"/>
          </a:p>
        </p:txBody>
      </p:sp>
    </p:spTree>
    <p:extLst>
      <p:ext uri="{BB962C8B-B14F-4D97-AF65-F5344CB8AC3E}">
        <p14:creationId xmlns:p14="http://schemas.microsoft.com/office/powerpoint/2010/main" val="4546965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Each year, the government borrows funds from U.S. citizens and foreigners to cover its budget deficits. It does this by selling securities (Treasury bonds, notes, and bills)—in essence, borrowing from the public and promising to repay with interest in the future. From 1961 to 1997, the U.S. government ran budget deficits, and thus borrowed funds, almost every year. It had budget surpluses from 1998 to 2001 and then returned to deficits.</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40F3E7-A070-4DB1-B704-C35643C4A276}" type="slidenum">
              <a:rPr lang="en-US" smtClean="0"/>
              <a:t>6</a:t>
            </a:fld>
            <a:endParaRPr lang="en-US" dirty="0"/>
          </a:p>
        </p:txBody>
      </p:sp>
    </p:spTree>
    <p:extLst>
      <p:ext uri="{BB962C8B-B14F-4D97-AF65-F5344CB8AC3E}">
        <p14:creationId xmlns:p14="http://schemas.microsoft.com/office/powerpoint/2010/main" val="37606096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This pie chart shows the division of federal government spending by category in 2018. Notice that 75% of government spending goes to four major areas: national defense, Social Security, health care, and interest payments on past borrowing. </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40F3E7-A070-4DB1-B704-C35643C4A276}" type="slidenum">
              <a:rPr lang="en-US" smtClean="0"/>
              <a:t>7</a:t>
            </a:fld>
            <a:endParaRPr lang="en-US" dirty="0"/>
          </a:p>
        </p:txBody>
      </p:sp>
    </p:spTree>
    <p:extLst>
      <p:ext uri="{BB962C8B-B14F-4D97-AF65-F5344CB8AC3E}">
        <p14:creationId xmlns:p14="http://schemas.microsoft.com/office/powerpoint/2010/main" val="41549614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State and local government spending is also substantial—at about $3.7 trillion in 2018. Spending by state and local government increased from about 12% of nominal GDP in the early 1960s to around 18% by 2018. The single biggest spending item is education.</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40F3E7-A070-4DB1-B704-C35643C4A276}" type="slidenum">
              <a:rPr lang="en-US" smtClean="0"/>
              <a:t>8</a:t>
            </a:fld>
            <a:endParaRPr lang="en-US" dirty="0"/>
          </a:p>
        </p:txBody>
      </p:sp>
    </p:spTree>
    <p:extLst>
      <p:ext uri="{BB962C8B-B14F-4D97-AF65-F5344CB8AC3E}">
        <p14:creationId xmlns:p14="http://schemas.microsoft.com/office/powerpoint/2010/main" val="28790894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Suppose you are buying a house and need to borrow $400 per month in order to pay it off in fifteen years. What is your annual deficit? How much debt did you accumulate in order to pay for your house?</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40F3E7-A070-4DB1-B704-C35643C4A276}" type="slidenum">
              <a:rPr lang="en-US" smtClean="0"/>
              <a:t>9</a:t>
            </a:fld>
            <a:endParaRPr lang="en-US" dirty="0"/>
          </a:p>
        </p:txBody>
      </p:sp>
    </p:spTree>
    <p:extLst>
      <p:ext uri="{BB962C8B-B14F-4D97-AF65-F5344CB8AC3E}">
        <p14:creationId xmlns:p14="http://schemas.microsoft.com/office/powerpoint/2010/main" val="1853459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Suppose you are buying a house and need to borrow $400 per month in order to pay it off in fifteen years. What is your annual deficit? How much debt did you accumulate in order to pay for your house?</a:t>
            </a:r>
          </a:p>
          <a:p>
            <a:pPr marL="0" indent="0">
              <a:buNone/>
            </a:pPr>
            <a:endParaRPr lang="en-US" dirty="0"/>
          </a:p>
          <a:p>
            <a:pPr marL="0" indent="0">
              <a:buNone/>
            </a:pPr>
            <a:r>
              <a:rPr lang="en-US" dirty="0"/>
              <a:t>annual deficit = $400 per month × 12 months = $4,800</a:t>
            </a:r>
          </a:p>
          <a:p>
            <a:pPr marL="0" indent="0">
              <a:buNone/>
            </a:pPr>
            <a:r>
              <a:rPr lang="en-US" dirty="0"/>
              <a:t>debt = $4,800 × 15 years = $72,000</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1C40F3E7-A070-4DB1-B704-C35643C4A276}" type="slidenum">
              <a:rPr lang="en-US" smtClean="0"/>
              <a:t>10</a:t>
            </a:fld>
            <a:endParaRPr lang="en-US" dirty="0"/>
          </a:p>
        </p:txBody>
      </p:sp>
    </p:spTree>
    <p:extLst>
      <p:ext uri="{BB962C8B-B14F-4D97-AF65-F5344CB8AC3E}">
        <p14:creationId xmlns:p14="http://schemas.microsoft.com/office/powerpoint/2010/main" val="2149902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722843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18086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37828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373184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780599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8384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1/17/2022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89270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1/17/2022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5648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1/17/2022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66824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039337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61161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1/17/2022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0719897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 Id="rId5" Type="http://schemas.openxmlformats.org/officeDocument/2006/relationships/image" Target="../media/image8.png"/><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526241"/>
            <a:ext cx="9144000" cy="923330"/>
          </a:xfrm>
          <a:prstGeom prst="rect">
            <a:avLst/>
          </a:prstGeom>
          <a:noFill/>
        </p:spPr>
        <p:txBody>
          <a:bodyPr wrap="square" rtlCol="0">
            <a:spAutoFit/>
          </a:bodyPr>
          <a:lstStyle/>
          <a:p>
            <a:pPr lvl="0" algn="ctr"/>
            <a:r>
              <a:rPr lang="en-US" sz="5400" dirty="0">
                <a:latin typeface="Century Gothic" panose="020B0502020202020204" pitchFamily="34" charset="0"/>
              </a:rPr>
              <a:t>Government Spending</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BB13265F-43F1-45A8-8EE4-236E2E8D5CE7}"/>
              </a:ext>
            </a:extLst>
          </p:cNvPr>
          <p:cNvSpPr txBox="1"/>
          <p:nvPr/>
        </p:nvSpPr>
        <p:spPr>
          <a:xfrm>
            <a:off x="6775049" y="4069648"/>
            <a:ext cx="2349746" cy="369332"/>
          </a:xfrm>
          <a:prstGeom prst="rect">
            <a:avLst/>
          </a:prstGeom>
          <a:noFill/>
        </p:spPr>
        <p:txBody>
          <a:bodyPr wrap="none" rtlCol="0">
            <a:spAutoFit/>
          </a:bodyPr>
          <a:lstStyle/>
          <a:p>
            <a:r>
              <a:rPr lang="en-US" i="1" dirty="0"/>
              <a:t>Principles of 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702325" y="408619"/>
            <a:ext cx="8786811" cy="553998"/>
          </a:xfrm>
          <a:prstGeom prst="rect">
            <a:avLst/>
          </a:prstGeom>
          <a:noFill/>
        </p:spPr>
        <p:txBody>
          <a:bodyPr wrap="square" rtlCol="0">
            <a:sp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On Your Own</a:t>
            </a:r>
            <a:endParaRPr lang="en-US" sz="3200" dirty="0"/>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F206F903-0E48-4B2D-831E-FF1BD1ADBE8A}"/>
              </a:ext>
            </a:extLst>
          </p:cNvPr>
          <p:cNvGrpSpPr/>
          <p:nvPr/>
        </p:nvGrpSpPr>
        <p:grpSpPr>
          <a:xfrm>
            <a:off x="2066519" y="1474559"/>
            <a:ext cx="8058422" cy="1951790"/>
            <a:chOff x="542655" y="1736761"/>
            <a:chExt cx="8058422" cy="1951790"/>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655" y="1749559"/>
              <a:ext cx="8058154" cy="1938992"/>
            </a:xfrm>
            <a:prstGeom prst="rect">
              <a:avLst/>
            </a:prstGeom>
            <a:grpFill/>
          </p:spPr>
          <p:txBody>
            <a:bodyPr wrap="square" rtlCol="0">
              <a:spAutoFit/>
            </a:bodyPr>
            <a:lstStyle/>
            <a:p>
              <a:pPr algn="ctr"/>
              <a:r>
                <a:rPr lang="en-US" sz="2000" dirty="0">
                  <a:solidFill>
                    <a:schemeClr val="bg1"/>
                  </a:solidFill>
                </a:rPr>
                <a:t>Suppose you are buying a house and need to borrow $400 per month in order to pay it off in fifteen years. What is your annual deficit? How much debt did you accumulate in order to pay for your house?</a:t>
              </a:r>
            </a:p>
            <a:p>
              <a:pPr algn="ctr"/>
              <a:endParaRPr lang="en-US" sz="2000" dirty="0">
                <a:solidFill>
                  <a:schemeClr val="bg1"/>
                </a:solidFill>
              </a:endParaRPr>
            </a:p>
            <a:p>
              <a:pPr algn="ctr"/>
              <a:r>
                <a:rPr lang="en-US" sz="2000" i="1" dirty="0">
                  <a:solidFill>
                    <a:schemeClr val="bg1"/>
                  </a:solidFill>
                </a:rPr>
                <a:t>annual deficit = $400 per month × 12 months = $4,800</a:t>
              </a:r>
            </a:p>
            <a:p>
              <a:pPr algn="ctr"/>
              <a:r>
                <a:rPr lang="en-US" sz="2000" i="1" dirty="0">
                  <a:solidFill>
                    <a:schemeClr val="bg1"/>
                  </a:solidFill>
                </a:rPr>
                <a:t>debt = $4,800 × 15 years = $72,000</a:t>
              </a:r>
            </a:p>
          </p:txBody>
        </p:sp>
      </p:grpSp>
    </p:spTree>
    <p:extLst>
      <p:ext uri="{BB962C8B-B14F-4D97-AF65-F5344CB8AC3E}">
        <p14:creationId xmlns:p14="http://schemas.microsoft.com/office/powerpoint/2010/main" val="5236896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06"/>
        <p:cNvGrpSpPr/>
        <p:nvPr/>
      </p:nvGrpSpPr>
      <p:grpSpPr>
        <a:xfrm>
          <a:off x="0" y="0"/>
          <a:ext cx="0" cy="0"/>
          <a:chOff x="0" y="0"/>
          <a:chExt cx="0" cy="0"/>
        </a:xfrm>
      </p:grpSpPr>
      <p:sp>
        <p:nvSpPr>
          <p:cNvPr id="208" name="Google Shape;208;p21"/>
          <p:cNvSpPr txBox="1"/>
          <p:nvPr/>
        </p:nvSpPr>
        <p:spPr>
          <a:xfrm>
            <a:off x="1524001" y="288568"/>
            <a:ext cx="9144000" cy="553998"/>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Summary</a:t>
            </a:r>
            <a:endParaRPr dirty="0"/>
          </a:p>
        </p:txBody>
      </p:sp>
      <p:cxnSp>
        <p:nvCxnSpPr>
          <p:cNvPr id="210" name="Google Shape;210;p21"/>
          <p:cNvCxnSpPr/>
          <p:nvPr/>
        </p:nvCxnSpPr>
        <p:spPr>
          <a:xfrm>
            <a:off x="1881188" y="1137908"/>
            <a:ext cx="8429625" cy="0"/>
          </a:xfrm>
          <a:prstGeom prst="straightConnector1">
            <a:avLst/>
          </a:prstGeom>
          <a:noFill/>
          <a:ln w="12700" cap="flat" cmpd="sng">
            <a:solidFill>
              <a:srgbClr val="323542"/>
            </a:solidFill>
            <a:prstDash val="solid"/>
            <a:miter lim="800000"/>
            <a:headEnd type="none" w="sm" len="sm"/>
            <a:tailEnd type="none" w="sm" len="sm"/>
          </a:ln>
        </p:spPr>
      </p:cxnSp>
      <p:sp>
        <p:nvSpPr>
          <p:cNvPr id="212" name="Google Shape;212;p21"/>
          <p:cNvSpPr txBox="1"/>
          <p:nvPr/>
        </p:nvSpPr>
        <p:spPr>
          <a:xfrm>
            <a:off x="1699500" y="1433250"/>
            <a:ext cx="8793000" cy="5056037"/>
          </a:xfrm>
          <a:prstGeom prst="rect">
            <a:avLst/>
          </a:prstGeom>
          <a:solidFill>
            <a:srgbClr val="627981"/>
          </a:solidFill>
          <a:ln>
            <a:noFill/>
          </a:ln>
        </p:spPr>
        <p:txBody>
          <a:bodyPr spcFirstLastPara="1" wrap="square" lIns="91425" tIns="45700" rIns="91425" bIns="45700" anchor="t" anchorCtr="0">
            <a:noAutofit/>
          </a:bodyPr>
          <a:lstStyle/>
          <a:p>
            <a:pPr marL="457200" marR="0" lvl="0" indent="-368300" algn="l" rtl="0">
              <a:spcBef>
                <a:spcPts val="0"/>
              </a:spcBef>
              <a:spcAft>
                <a:spcPts val="0"/>
              </a:spcAft>
              <a:buClr>
                <a:schemeClr val="bg1"/>
              </a:buClr>
              <a:buSzPts val="2200"/>
              <a:buFont typeface="Arial" panose="020B0604020202020204" pitchFamily="34" charset="0"/>
              <a:buChar char="•"/>
            </a:pPr>
            <a:r>
              <a:rPr lang="en-US" sz="1900" dirty="0">
                <a:solidFill>
                  <a:schemeClr val="bg1"/>
                </a:solidFill>
                <a:latin typeface="Calibri"/>
                <a:ea typeface="Calibri"/>
                <a:cs typeface="Calibri"/>
                <a:sym typeface="Calibri"/>
              </a:rPr>
              <a:t>Fiscal policy is the set of policies that relate to federal government spending, taxation, and borrowing.</a:t>
            </a:r>
          </a:p>
          <a:p>
            <a:pPr marL="457200" marR="0" lvl="0" indent="-368300" algn="l" rtl="0">
              <a:spcBef>
                <a:spcPts val="0"/>
              </a:spcBef>
              <a:spcAft>
                <a:spcPts val="0"/>
              </a:spcAft>
              <a:buClr>
                <a:schemeClr val="bg1"/>
              </a:buClr>
              <a:buSzPts val="2200"/>
              <a:buFont typeface="Arial" panose="020B0604020202020204" pitchFamily="34" charset="0"/>
              <a:buChar char="•"/>
            </a:pPr>
            <a:endParaRPr lang="en-US" sz="1900" dirty="0">
              <a:solidFill>
                <a:schemeClr val="bg1"/>
              </a:solidFill>
              <a:latin typeface="Calibri"/>
              <a:ea typeface="Calibri"/>
              <a:cs typeface="Calibri"/>
              <a:sym typeface="Calibri"/>
            </a:endParaRPr>
          </a:p>
          <a:p>
            <a:pPr marL="457200" marR="0" lvl="0" indent="-368300" algn="l" rtl="0">
              <a:spcBef>
                <a:spcPts val="0"/>
              </a:spcBef>
              <a:spcAft>
                <a:spcPts val="0"/>
              </a:spcAft>
              <a:buClr>
                <a:schemeClr val="bg1"/>
              </a:buClr>
              <a:buSzPts val="2200"/>
              <a:buFont typeface="Arial" panose="020B0604020202020204" pitchFamily="34" charset="0"/>
              <a:buChar char="•"/>
            </a:pPr>
            <a:r>
              <a:rPr lang="en-US" sz="1900" dirty="0">
                <a:solidFill>
                  <a:schemeClr val="bg1"/>
                </a:solidFill>
                <a:latin typeface="Calibri"/>
                <a:ea typeface="Calibri"/>
                <a:cs typeface="Calibri"/>
                <a:sym typeface="Calibri"/>
              </a:rPr>
              <a:t>In recent decades, the level of federal government spending and taxes, expressed as a share of GDP, has not changed much.</a:t>
            </a:r>
          </a:p>
          <a:p>
            <a:pPr marL="457200" marR="0" lvl="0" indent="-368300" algn="l" rtl="0">
              <a:spcBef>
                <a:spcPts val="0"/>
              </a:spcBef>
              <a:spcAft>
                <a:spcPts val="0"/>
              </a:spcAft>
              <a:buClr>
                <a:schemeClr val="bg1"/>
              </a:buClr>
              <a:buSzPts val="2200"/>
              <a:buFont typeface="Arial" panose="020B0604020202020204" pitchFamily="34" charset="0"/>
              <a:buChar char="•"/>
            </a:pPr>
            <a:endParaRPr lang="en-US" sz="1900" dirty="0">
              <a:solidFill>
                <a:schemeClr val="bg1"/>
              </a:solidFill>
              <a:latin typeface="Calibri"/>
              <a:ea typeface="Calibri"/>
              <a:cs typeface="Calibri"/>
              <a:sym typeface="Calibri"/>
            </a:endParaRPr>
          </a:p>
          <a:p>
            <a:pPr marL="457200" marR="0" lvl="0" indent="-368300" algn="l" rtl="0">
              <a:spcBef>
                <a:spcPts val="0"/>
              </a:spcBef>
              <a:spcAft>
                <a:spcPts val="0"/>
              </a:spcAft>
              <a:buClr>
                <a:schemeClr val="bg1"/>
              </a:buClr>
              <a:buSzPts val="2200"/>
              <a:buFont typeface="Arial" panose="020B0604020202020204" pitchFamily="34" charset="0"/>
              <a:buChar char="•"/>
            </a:pPr>
            <a:r>
              <a:rPr lang="en-US" sz="1900" dirty="0">
                <a:solidFill>
                  <a:schemeClr val="bg1"/>
                </a:solidFill>
                <a:latin typeface="Calibri"/>
                <a:ea typeface="Calibri"/>
                <a:cs typeface="Calibri"/>
                <a:sym typeface="Calibri"/>
              </a:rPr>
              <a:t>However, the level of state spending and taxes as a share of GDP has risen.</a:t>
            </a:r>
          </a:p>
          <a:p>
            <a:pPr marL="457200" marR="0" lvl="0" indent="-368300" algn="l" rtl="0">
              <a:spcBef>
                <a:spcPts val="0"/>
              </a:spcBef>
              <a:spcAft>
                <a:spcPts val="0"/>
              </a:spcAft>
              <a:buClr>
                <a:schemeClr val="bg1"/>
              </a:buClr>
              <a:buSzPts val="2200"/>
              <a:buFont typeface="Arial" panose="020B0604020202020204" pitchFamily="34" charset="0"/>
              <a:buChar char="•"/>
            </a:pPr>
            <a:endParaRPr lang="en-US" sz="1900" dirty="0">
              <a:solidFill>
                <a:schemeClr val="bg1"/>
              </a:solidFill>
              <a:latin typeface="Calibri"/>
              <a:ea typeface="Calibri"/>
              <a:cs typeface="Calibri"/>
              <a:sym typeface="Calibri"/>
            </a:endParaRPr>
          </a:p>
          <a:p>
            <a:pPr marL="457200" marR="0" lvl="0" indent="-368300" algn="l" rtl="0">
              <a:spcBef>
                <a:spcPts val="0"/>
              </a:spcBef>
              <a:spcAft>
                <a:spcPts val="0"/>
              </a:spcAft>
              <a:buClr>
                <a:schemeClr val="bg1"/>
              </a:buClr>
              <a:buSzPts val="2200"/>
              <a:buFont typeface="Arial" panose="020B0604020202020204" pitchFamily="34" charset="0"/>
              <a:buChar char="•"/>
            </a:pPr>
            <a:r>
              <a:rPr lang="en-US" sz="1900" dirty="0">
                <a:solidFill>
                  <a:schemeClr val="bg1"/>
                </a:solidFill>
                <a:latin typeface="Calibri"/>
                <a:ea typeface="Calibri"/>
                <a:cs typeface="Calibri"/>
                <a:sym typeface="Calibri"/>
              </a:rPr>
              <a:t>The four main areas of federal spending are national defense, Social Security, health care, and interest payments, which together account for about 70% of all federal spending.</a:t>
            </a:r>
          </a:p>
          <a:p>
            <a:pPr marL="457200" marR="0" lvl="0" indent="-368300" algn="l" rtl="0">
              <a:spcBef>
                <a:spcPts val="0"/>
              </a:spcBef>
              <a:spcAft>
                <a:spcPts val="0"/>
              </a:spcAft>
              <a:buClr>
                <a:schemeClr val="bg1"/>
              </a:buClr>
              <a:buSzPts val="2200"/>
              <a:buFont typeface="Arial" panose="020B0604020202020204" pitchFamily="34" charset="0"/>
              <a:buChar char="•"/>
            </a:pPr>
            <a:endParaRPr lang="en-US" sz="1900" dirty="0">
              <a:solidFill>
                <a:schemeClr val="bg1"/>
              </a:solidFill>
              <a:latin typeface="Calibri"/>
              <a:ea typeface="Calibri"/>
              <a:cs typeface="Calibri"/>
              <a:sym typeface="Calibri"/>
            </a:endParaRPr>
          </a:p>
          <a:p>
            <a:pPr marL="457200" marR="0" lvl="0" indent="-368300" algn="l" rtl="0">
              <a:spcBef>
                <a:spcPts val="0"/>
              </a:spcBef>
              <a:spcAft>
                <a:spcPts val="0"/>
              </a:spcAft>
              <a:buClr>
                <a:schemeClr val="bg1"/>
              </a:buClr>
              <a:buSzPts val="2200"/>
              <a:buFont typeface="Arial" panose="020B0604020202020204" pitchFamily="34" charset="0"/>
              <a:buChar char="•"/>
            </a:pPr>
            <a:r>
              <a:rPr lang="en-US" sz="1900" dirty="0">
                <a:solidFill>
                  <a:schemeClr val="bg1"/>
                </a:solidFill>
                <a:latin typeface="Calibri"/>
                <a:ea typeface="Calibri"/>
                <a:cs typeface="Calibri"/>
                <a:sym typeface="Calibri"/>
              </a:rPr>
              <a:t>When a government spends more than it collects in taxes, it has a budget deficit.</a:t>
            </a:r>
          </a:p>
          <a:p>
            <a:pPr marL="457200" marR="0" lvl="0" indent="-368300" algn="l" rtl="0">
              <a:spcBef>
                <a:spcPts val="0"/>
              </a:spcBef>
              <a:spcAft>
                <a:spcPts val="0"/>
              </a:spcAft>
              <a:buClr>
                <a:schemeClr val="bg1"/>
              </a:buClr>
              <a:buSzPts val="2200"/>
              <a:buFont typeface="Arial" panose="020B0604020202020204" pitchFamily="34" charset="0"/>
              <a:buChar char="•"/>
            </a:pPr>
            <a:endParaRPr lang="en-US" sz="1900" dirty="0">
              <a:solidFill>
                <a:schemeClr val="bg1"/>
              </a:solidFill>
              <a:latin typeface="Calibri"/>
              <a:ea typeface="Calibri"/>
              <a:cs typeface="Calibri"/>
              <a:sym typeface="Calibri"/>
            </a:endParaRPr>
          </a:p>
          <a:p>
            <a:pPr marL="457200" marR="0" lvl="0" indent="-368300" algn="l" rtl="0">
              <a:spcBef>
                <a:spcPts val="0"/>
              </a:spcBef>
              <a:spcAft>
                <a:spcPts val="0"/>
              </a:spcAft>
              <a:buClr>
                <a:schemeClr val="bg1"/>
              </a:buClr>
              <a:buSzPts val="2200"/>
              <a:buFont typeface="Arial" panose="020B0604020202020204" pitchFamily="34" charset="0"/>
              <a:buChar char="•"/>
            </a:pPr>
            <a:r>
              <a:rPr lang="en-US" sz="1900" dirty="0">
                <a:solidFill>
                  <a:schemeClr val="bg1"/>
                </a:solidFill>
                <a:latin typeface="Calibri"/>
                <a:ea typeface="Calibri"/>
                <a:cs typeface="Calibri"/>
                <a:sym typeface="Calibri"/>
              </a:rPr>
              <a:t>When a government collects more in taxes than it spends, it has a budget surplus.</a:t>
            </a:r>
          </a:p>
          <a:p>
            <a:pPr marL="457200" marR="0" lvl="0" indent="-368300" algn="l" rtl="0">
              <a:spcBef>
                <a:spcPts val="0"/>
              </a:spcBef>
              <a:spcAft>
                <a:spcPts val="0"/>
              </a:spcAft>
              <a:buClr>
                <a:schemeClr val="bg1"/>
              </a:buClr>
              <a:buSzPts val="2200"/>
              <a:buFont typeface="Arial" panose="020B0604020202020204" pitchFamily="34" charset="0"/>
              <a:buChar char="•"/>
            </a:pPr>
            <a:endParaRPr lang="en-US" sz="1900" dirty="0">
              <a:solidFill>
                <a:schemeClr val="bg1"/>
              </a:solidFill>
              <a:latin typeface="Calibri"/>
              <a:ea typeface="Calibri"/>
              <a:cs typeface="Calibri"/>
              <a:sym typeface="Calibri"/>
            </a:endParaRPr>
          </a:p>
          <a:p>
            <a:pPr marL="457200" marR="0" lvl="0" indent="-368300" algn="l" rtl="0">
              <a:spcBef>
                <a:spcPts val="0"/>
              </a:spcBef>
              <a:spcAft>
                <a:spcPts val="0"/>
              </a:spcAft>
              <a:buClr>
                <a:schemeClr val="bg1"/>
              </a:buClr>
              <a:buSzPts val="2200"/>
              <a:buFont typeface="Arial" panose="020B0604020202020204" pitchFamily="34" charset="0"/>
              <a:buChar char="•"/>
            </a:pPr>
            <a:r>
              <a:rPr lang="en-US" sz="1900" dirty="0">
                <a:solidFill>
                  <a:schemeClr val="bg1"/>
                </a:solidFill>
                <a:latin typeface="Calibri"/>
                <a:ea typeface="Calibri"/>
                <a:cs typeface="Calibri"/>
                <a:sym typeface="Calibri"/>
              </a:rPr>
              <a:t>The sum of all past deficits and surpluses make up government debt.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algn="ctr"/>
            <a:r>
              <a:rPr lang="en-US" sz="7200" b="1" dirty="0">
                <a:solidFill>
                  <a:schemeClr val="bg1"/>
                </a:solidFill>
                <a:latin typeface="Century Gothic" panose="020B0502020202020204" pitchFamily="34" charset="0"/>
              </a:rPr>
              <a:t>HAWKES</a:t>
            </a:r>
            <a:r>
              <a:rPr lang="en-US" sz="7200" dirty="0">
                <a:solidFill>
                  <a:schemeClr val="bg1"/>
                </a:solidFill>
                <a:latin typeface="Century Gothic" panose="020B0502020202020204" pitchFamily="34" charset="0"/>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693029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702325" y="408619"/>
            <a:ext cx="8786811" cy="553998"/>
          </a:xfrm>
          <a:prstGeom prst="rect">
            <a:avLst/>
          </a:prstGeom>
          <a:noFill/>
        </p:spPr>
        <p:txBody>
          <a:bodyPr wrap="square" rtlCol="0">
            <a:sp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Introduction</a:t>
            </a:r>
            <a:endParaRPr lang="en-US" sz="3200" dirty="0"/>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F206F903-0E48-4B2D-831E-FF1BD1ADBE8A}"/>
              </a:ext>
            </a:extLst>
          </p:cNvPr>
          <p:cNvGrpSpPr/>
          <p:nvPr/>
        </p:nvGrpSpPr>
        <p:grpSpPr>
          <a:xfrm>
            <a:off x="2066654" y="1580912"/>
            <a:ext cx="8058422" cy="1028461"/>
            <a:chOff x="542655" y="1736761"/>
            <a:chExt cx="8058422" cy="1028461"/>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655" y="1749559"/>
              <a:ext cx="8058154"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All levels of government—federal, state, and local—have budgets that show how much revenue the government expects to receive in taxes and other income and how it plans to spend it.</a:t>
              </a:r>
            </a:p>
          </p:txBody>
        </p:sp>
      </p:grpSp>
      <p:grpSp>
        <p:nvGrpSpPr>
          <p:cNvPr id="12" name="Group 11">
            <a:extLst>
              <a:ext uri="{FF2B5EF4-FFF2-40B4-BE49-F238E27FC236}">
                <a16:creationId xmlns:a16="http://schemas.microsoft.com/office/drawing/2014/main" id="{1FCE88C0-12B0-4BFD-B1EC-2AFE88155099}"/>
              </a:ext>
            </a:extLst>
          </p:cNvPr>
          <p:cNvGrpSpPr/>
          <p:nvPr/>
        </p:nvGrpSpPr>
        <p:grpSpPr>
          <a:xfrm>
            <a:off x="2066922" y="2709860"/>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2924E73E-CE7E-47D9-A8DB-313C4BB32AE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5" name="TextBox 14">
              <a:extLst>
                <a:ext uri="{FF2B5EF4-FFF2-40B4-BE49-F238E27FC236}">
                  <a16:creationId xmlns:a16="http://schemas.microsoft.com/office/drawing/2014/main" id="{FCA12C2D-D10D-4B22-A70E-64FED5FC8357}"/>
                </a:ext>
              </a:extLst>
            </p:cNvPr>
            <p:cNvSpPr txBox="1"/>
            <p:nvPr/>
          </p:nvSpPr>
          <p:spPr>
            <a:xfrm>
              <a:off x="558421" y="1779546"/>
              <a:ext cx="8042656"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Budgets can shift dramatically within a few years as policy decisions and unexpected events disrupt earlier tax and spending plans.</a:t>
              </a:r>
            </a:p>
          </p:txBody>
        </p:sp>
      </p:grpSp>
      <p:grpSp>
        <p:nvGrpSpPr>
          <p:cNvPr id="14" name="Group 13">
            <a:extLst>
              <a:ext uri="{FF2B5EF4-FFF2-40B4-BE49-F238E27FC236}">
                <a16:creationId xmlns:a16="http://schemas.microsoft.com/office/drawing/2014/main" id="{017D15F8-5259-42B4-8036-CC9261B702B6}"/>
              </a:ext>
            </a:extLst>
          </p:cNvPr>
          <p:cNvGrpSpPr/>
          <p:nvPr/>
        </p:nvGrpSpPr>
        <p:grpSpPr>
          <a:xfrm>
            <a:off x="2066654" y="3610583"/>
            <a:ext cx="8058422" cy="806935"/>
            <a:chOff x="542655" y="1736761"/>
            <a:chExt cx="8058422" cy="806935"/>
          </a:xfrm>
          <a:solidFill>
            <a:srgbClr val="627981"/>
          </a:solidFill>
        </p:grpSpPr>
        <p:sp>
          <p:nvSpPr>
            <p:cNvPr id="16" name="Rectangle 15">
              <a:extLst>
                <a:ext uri="{FF2B5EF4-FFF2-40B4-BE49-F238E27FC236}">
                  <a16:creationId xmlns:a16="http://schemas.microsoft.com/office/drawing/2014/main" id="{41010B44-1C6D-4C91-8886-E67FF457028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7" name="TextBox 16">
              <a:extLst>
                <a:ext uri="{FF2B5EF4-FFF2-40B4-BE49-F238E27FC236}">
                  <a16:creationId xmlns:a16="http://schemas.microsoft.com/office/drawing/2014/main" id="{912E3096-E4EE-4560-A767-662C241DF167}"/>
                </a:ext>
              </a:extLst>
            </p:cNvPr>
            <p:cNvSpPr txBox="1"/>
            <p:nvPr/>
          </p:nvSpPr>
          <p:spPr>
            <a:xfrm>
              <a:off x="542655" y="1912041"/>
              <a:ext cx="8048303"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Fiscal policy is one of two policy tools for fine-tuning the economy.</a:t>
              </a:r>
            </a:p>
          </p:txBody>
        </p:sp>
      </p:grpSp>
      <p:grpSp>
        <p:nvGrpSpPr>
          <p:cNvPr id="18" name="Group 17">
            <a:extLst>
              <a:ext uri="{FF2B5EF4-FFF2-40B4-BE49-F238E27FC236}">
                <a16:creationId xmlns:a16="http://schemas.microsoft.com/office/drawing/2014/main" id="{04C7D1BC-597C-4FF0-8F20-54530159785D}"/>
              </a:ext>
            </a:extLst>
          </p:cNvPr>
          <p:cNvGrpSpPr/>
          <p:nvPr/>
        </p:nvGrpSpPr>
        <p:grpSpPr>
          <a:xfrm>
            <a:off x="2072569" y="4511305"/>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21C64149-909A-48A4-AFEE-9EDC3AD9306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0" name="TextBox 19">
              <a:extLst>
                <a:ext uri="{FF2B5EF4-FFF2-40B4-BE49-F238E27FC236}">
                  <a16:creationId xmlns:a16="http://schemas.microsoft.com/office/drawing/2014/main" id="{46D9D3D2-653C-4626-A74C-D18F57311E71}"/>
                </a:ext>
              </a:extLst>
            </p:cNvPr>
            <p:cNvSpPr txBox="1"/>
            <p:nvPr/>
          </p:nvSpPr>
          <p:spPr>
            <a:xfrm>
              <a:off x="542924" y="1781860"/>
              <a:ext cx="8042388"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discussion of fiscal policy focuses on how federal government spending and taxes affect aggregate demand (AD).</a:t>
              </a:r>
            </a:p>
          </p:txBody>
        </p:sp>
      </p:grpSp>
    </p:spTree>
    <p:extLst>
      <p:ext uri="{BB962C8B-B14F-4D97-AF65-F5344CB8AC3E}">
        <p14:creationId xmlns:p14="http://schemas.microsoft.com/office/powerpoint/2010/main" val="3077447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702325" y="408619"/>
            <a:ext cx="8786811" cy="553998"/>
          </a:xfrm>
          <a:prstGeom prst="rect">
            <a:avLst/>
          </a:prstGeom>
          <a:noFill/>
        </p:spPr>
        <p:txBody>
          <a:bodyPr wrap="square" rtlCol="0">
            <a:sp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Government Spending</a:t>
            </a:r>
            <a:endParaRPr lang="en-US" sz="3200" dirty="0"/>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F206F903-0E48-4B2D-831E-FF1BD1ADBE8A}"/>
              </a:ext>
            </a:extLst>
          </p:cNvPr>
          <p:cNvGrpSpPr/>
          <p:nvPr/>
        </p:nvGrpSpPr>
        <p:grpSpPr>
          <a:xfrm>
            <a:off x="2066654" y="1580912"/>
            <a:ext cx="8058422" cy="806935"/>
            <a:chOff x="542655" y="1736761"/>
            <a:chExt cx="8058422" cy="806935"/>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655" y="1749559"/>
              <a:ext cx="8058154"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Government spending covers a range of services that federal, state, and local governments provide.</a:t>
              </a:r>
            </a:p>
          </p:txBody>
        </p:sp>
      </p:grpSp>
      <p:grpSp>
        <p:nvGrpSpPr>
          <p:cNvPr id="12" name="Group 11">
            <a:extLst>
              <a:ext uri="{FF2B5EF4-FFF2-40B4-BE49-F238E27FC236}">
                <a16:creationId xmlns:a16="http://schemas.microsoft.com/office/drawing/2014/main" id="{1FCE88C0-12B0-4BFD-B1EC-2AFE88155099}"/>
              </a:ext>
            </a:extLst>
          </p:cNvPr>
          <p:cNvGrpSpPr/>
          <p:nvPr/>
        </p:nvGrpSpPr>
        <p:grpSpPr>
          <a:xfrm>
            <a:off x="2066654" y="2505008"/>
            <a:ext cx="8058154" cy="2597330"/>
            <a:chOff x="542923" y="1736761"/>
            <a:chExt cx="8058154" cy="2597330"/>
          </a:xfrm>
          <a:solidFill>
            <a:srgbClr val="627981"/>
          </a:solidFill>
        </p:grpSpPr>
        <p:sp>
          <p:nvSpPr>
            <p:cNvPr id="13" name="Rectangle 12">
              <a:extLst>
                <a:ext uri="{FF2B5EF4-FFF2-40B4-BE49-F238E27FC236}">
                  <a16:creationId xmlns:a16="http://schemas.microsoft.com/office/drawing/2014/main" id="{2924E73E-CE7E-47D9-A8DB-313C4BB32AEE}"/>
                </a:ext>
              </a:extLst>
            </p:cNvPr>
            <p:cNvSpPr/>
            <p:nvPr/>
          </p:nvSpPr>
          <p:spPr>
            <a:xfrm>
              <a:off x="542923" y="1736761"/>
              <a:ext cx="8058154" cy="257369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5" name="TextBox 14">
              <a:extLst>
                <a:ext uri="{FF2B5EF4-FFF2-40B4-BE49-F238E27FC236}">
                  <a16:creationId xmlns:a16="http://schemas.microsoft.com/office/drawing/2014/main" id="{FCA12C2D-D10D-4B22-A70E-64FED5FC8357}"/>
                </a:ext>
              </a:extLst>
            </p:cNvPr>
            <p:cNvSpPr txBox="1"/>
            <p:nvPr/>
          </p:nvSpPr>
          <p:spPr>
            <a:xfrm>
              <a:off x="558421" y="1779546"/>
              <a:ext cx="8042656" cy="2554545"/>
            </a:xfrm>
            <a:prstGeom prst="rect">
              <a:avLst/>
            </a:prstGeom>
            <a:grpFill/>
          </p:spPr>
          <p:txBody>
            <a:bodyPr wrap="square" rtlCol="0">
              <a:spAutoFit/>
            </a:bodyPr>
            <a:lstStyle/>
            <a:p>
              <a:pPr marL="342900" indent="-342900">
                <a:buFont typeface="Wingdings" panose="05000000000000000000" pitchFamily="2" charset="2"/>
                <a:buChar char="Ø"/>
              </a:pPr>
              <a:r>
                <a:rPr lang="en-US" sz="2000" b="1" dirty="0">
                  <a:solidFill>
                    <a:schemeClr val="bg1"/>
                  </a:solidFill>
                </a:rPr>
                <a:t>Budget Deficit </a:t>
              </a:r>
              <a:r>
                <a:rPr lang="en-US" sz="2000" dirty="0">
                  <a:solidFill>
                    <a:schemeClr val="bg1"/>
                  </a:solidFill>
                </a:rPr>
                <a:t>- When the federal government spends more money than it receives in taxes in a given year</a:t>
              </a:r>
            </a:p>
            <a:p>
              <a:pPr marL="342900" indent="-342900">
                <a:buFont typeface="Wingdings" panose="05000000000000000000" pitchFamily="2" charset="2"/>
                <a:buChar char="Ø"/>
              </a:pPr>
              <a:endParaRPr lang="en-US" sz="2000" dirty="0">
                <a:solidFill>
                  <a:schemeClr val="bg1"/>
                </a:solidFill>
              </a:endParaRPr>
            </a:p>
            <a:p>
              <a:pPr marL="342900" indent="-342900">
                <a:buFont typeface="Wingdings" panose="05000000000000000000" pitchFamily="2" charset="2"/>
                <a:buChar char="Ø"/>
              </a:pPr>
              <a:r>
                <a:rPr lang="en-US" sz="2000" b="1" dirty="0">
                  <a:solidFill>
                    <a:schemeClr val="bg1"/>
                  </a:solidFill>
                </a:rPr>
                <a:t>Budget Surplus </a:t>
              </a:r>
              <a:r>
                <a:rPr lang="en-US" sz="2000" dirty="0">
                  <a:solidFill>
                    <a:schemeClr val="bg1"/>
                  </a:solidFill>
                </a:rPr>
                <a:t>- When the federal government receives more money in taxes than it spends in a given year </a:t>
              </a:r>
            </a:p>
            <a:p>
              <a:pPr marL="342900" indent="-342900">
                <a:buFont typeface="Wingdings" panose="05000000000000000000" pitchFamily="2" charset="2"/>
                <a:buChar char="Ø"/>
              </a:pPr>
              <a:endParaRPr lang="en-US" sz="2000" dirty="0">
                <a:solidFill>
                  <a:schemeClr val="bg1"/>
                </a:solidFill>
              </a:endParaRPr>
            </a:p>
            <a:p>
              <a:pPr marL="342900" indent="-342900">
                <a:buFont typeface="Wingdings" panose="05000000000000000000" pitchFamily="2" charset="2"/>
                <a:buChar char="Ø"/>
              </a:pPr>
              <a:r>
                <a:rPr lang="en-US" sz="2000" b="1" dirty="0">
                  <a:solidFill>
                    <a:schemeClr val="bg1"/>
                  </a:solidFill>
                </a:rPr>
                <a:t>Balanced Budget </a:t>
              </a:r>
              <a:r>
                <a:rPr lang="en-US" sz="2000" dirty="0">
                  <a:solidFill>
                    <a:schemeClr val="bg1"/>
                  </a:solidFill>
                </a:rPr>
                <a:t>- When the federal government spending and taxes are equal</a:t>
              </a:r>
            </a:p>
          </p:txBody>
        </p:sp>
      </p:grpSp>
      <p:grpSp>
        <p:nvGrpSpPr>
          <p:cNvPr id="21" name="Group 20">
            <a:extLst>
              <a:ext uri="{FF2B5EF4-FFF2-40B4-BE49-F238E27FC236}">
                <a16:creationId xmlns:a16="http://schemas.microsoft.com/office/drawing/2014/main" id="{0D4D3DB6-E651-4F25-A8CE-1CBDFEC12ECC}"/>
              </a:ext>
            </a:extLst>
          </p:cNvPr>
          <p:cNvGrpSpPr/>
          <p:nvPr/>
        </p:nvGrpSpPr>
        <p:grpSpPr>
          <a:xfrm>
            <a:off x="2066386" y="5241193"/>
            <a:ext cx="8058422" cy="1028461"/>
            <a:chOff x="542655" y="1736761"/>
            <a:chExt cx="8058422" cy="1028461"/>
          </a:xfrm>
          <a:solidFill>
            <a:srgbClr val="627981"/>
          </a:solidFill>
        </p:grpSpPr>
        <p:sp>
          <p:nvSpPr>
            <p:cNvPr id="22" name="Rectangle 21">
              <a:extLst>
                <a:ext uri="{FF2B5EF4-FFF2-40B4-BE49-F238E27FC236}">
                  <a16:creationId xmlns:a16="http://schemas.microsoft.com/office/drawing/2014/main" id="{34D9453E-CA25-45A5-9402-2860A44D246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3" name="TextBox 22">
              <a:extLst>
                <a:ext uri="{FF2B5EF4-FFF2-40B4-BE49-F238E27FC236}">
                  <a16:creationId xmlns:a16="http://schemas.microsoft.com/office/drawing/2014/main" id="{9F521E12-9D47-4356-8ADD-DFE15E7227D9}"/>
                </a:ext>
              </a:extLst>
            </p:cNvPr>
            <p:cNvSpPr txBox="1"/>
            <p:nvPr/>
          </p:nvSpPr>
          <p:spPr>
            <a:xfrm>
              <a:off x="542655" y="1749559"/>
              <a:ext cx="8058154"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example, in 2009, the U.S. government experienced its largest budget deficit ever: the federal government spent $1.4 trillion more than it collected in taxes.</a:t>
              </a:r>
            </a:p>
          </p:txBody>
        </p:sp>
      </p:grpSp>
    </p:spTree>
    <p:extLst>
      <p:ext uri="{BB962C8B-B14F-4D97-AF65-F5344CB8AC3E}">
        <p14:creationId xmlns:p14="http://schemas.microsoft.com/office/powerpoint/2010/main" val="38426966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702325" y="408619"/>
            <a:ext cx="8786811" cy="553998"/>
          </a:xfrm>
          <a:prstGeom prst="rect">
            <a:avLst/>
          </a:prstGeom>
          <a:noFill/>
        </p:spPr>
        <p:txBody>
          <a:bodyPr wrap="square" rtlCol="0">
            <a:sp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Total U.S. Government Spending</a:t>
            </a:r>
            <a:endParaRPr lang="en-US" sz="3200" dirty="0"/>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F206F903-0E48-4B2D-831E-FF1BD1ADBE8A}"/>
              </a:ext>
            </a:extLst>
          </p:cNvPr>
          <p:cNvGrpSpPr/>
          <p:nvPr/>
        </p:nvGrpSpPr>
        <p:grpSpPr>
          <a:xfrm>
            <a:off x="2066654" y="1580912"/>
            <a:ext cx="8058422" cy="1028461"/>
            <a:chOff x="542655" y="1736761"/>
            <a:chExt cx="8058422" cy="1028461"/>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655" y="1749559"/>
              <a:ext cx="8058154"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Federal spending in nominal dollars (that is, dollars not adjusted for inflation) has grown by a multiple of more than forty-four over the last four decades, from $92.2 billion in 1960 to $4.1 trillion in 2018.</a:t>
              </a:r>
            </a:p>
          </p:txBody>
        </p:sp>
      </p:grpSp>
      <p:grpSp>
        <p:nvGrpSpPr>
          <p:cNvPr id="12" name="Group 11">
            <a:extLst>
              <a:ext uri="{FF2B5EF4-FFF2-40B4-BE49-F238E27FC236}">
                <a16:creationId xmlns:a16="http://schemas.microsoft.com/office/drawing/2014/main" id="{1FCE88C0-12B0-4BFD-B1EC-2AFE88155099}"/>
              </a:ext>
            </a:extLst>
          </p:cNvPr>
          <p:cNvGrpSpPr/>
          <p:nvPr/>
        </p:nvGrpSpPr>
        <p:grpSpPr>
          <a:xfrm>
            <a:off x="2066654" y="2709860"/>
            <a:ext cx="8058422" cy="1058448"/>
            <a:chOff x="542655" y="1736761"/>
            <a:chExt cx="8058422" cy="1058448"/>
          </a:xfrm>
          <a:solidFill>
            <a:srgbClr val="627981"/>
          </a:solidFill>
        </p:grpSpPr>
        <p:sp>
          <p:nvSpPr>
            <p:cNvPr id="13" name="Rectangle 12">
              <a:extLst>
                <a:ext uri="{FF2B5EF4-FFF2-40B4-BE49-F238E27FC236}">
                  <a16:creationId xmlns:a16="http://schemas.microsoft.com/office/drawing/2014/main" id="{2924E73E-CE7E-47D9-A8DB-313C4BB32AE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5" name="TextBox 14">
              <a:extLst>
                <a:ext uri="{FF2B5EF4-FFF2-40B4-BE49-F238E27FC236}">
                  <a16:creationId xmlns:a16="http://schemas.microsoft.com/office/drawing/2014/main" id="{FCA12C2D-D10D-4B22-A70E-64FED5FC8357}"/>
                </a:ext>
              </a:extLst>
            </p:cNvPr>
            <p:cNvSpPr txBox="1"/>
            <p:nvPr/>
          </p:nvSpPr>
          <p:spPr>
            <a:xfrm>
              <a:off x="542655" y="1779546"/>
              <a:ext cx="8058422"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Comparing spending over time in nominal dollars is misleading because it does not account for inflation or growth in population and the real economy.</a:t>
              </a:r>
            </a:p>
          </p:txBody>
        </p:sp>
      </p:grpSp>
      <p:grpSp>
        <p:nvGrpSpPr>
          <p:cNvPr id="14" name="Group 13">
            <a:extLst>
              <a:ext uri="{FF2B5EF4-FFF2-40B4-BE49-F238E27FC236}">
                <a16:creationId xmlns:a16="http://schemas.microsoft.com/office/drawing/2014/main" id="{017D15F8-5259-42B4-8036-CC9261B702B6}"/>
              </a:ext>
            </a:extLst>
          </p:cNvPr>
          <p:cNvGrpSpPr/>
          <p:nvPr/>
        </p:nvGrpSpPr>
        <p:grpSpPr>
          <a:xfrm>
            <a:off x="2066922" y="3862839"/>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41010B44-1C6D-4C91-8886-E67FF457028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7" name="TextBox 16">
              <a:extLst>
                <a:ext uri="{FF2B5EF4-FFF2-40B4-BE49-F238E27FC236}">
                  <a16:creationId xmlns:a16="http://schemas.microsoft.com/office/drawing/2014/main" id="{912E3096-E4EE-4560-A767-662C241DF167}"/>
                </a:ext>
              </a:extLst>
            </p:cNvPr>
            <p:cNvSpPr txBox="1"/>
            <p:nvPr/>
          </p:nvSpPr>
          <p:spPr>
            <a:xfrm>
              <a:off x="558422" y="1786285"/>
              <a:ext cx="8042388"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more useful method of comparison is to examine government spending as a percent of GDP over time.</a:t>
              </a:r>
            </a:p>
          </p:txBody>
        </p:sp>
      </p:grpSp>
    </p:spTree>
    <p:extLst>
      <p:ext uri="{BB962C8B-B14F-4D97-AF65-F5344CB8AC3E}">
        <p14:creationId xmlns:p14="http://schemas.microsoft.com/office/powerpoint/2010/main" val="31865172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702325" y="408619"/>
            <a:ext cx="8786811" cy="553998"/>
          </a:xfrm>
          <a:prstGeom prst="rect">
            <a:avLst/>
          </a:prstGeom>
          <a:noFill/>
        </p:spPr>
        <p:txBody>
          <a:bodyPr wrap="square" rtlCol="0">
            <a:sp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Total U.S. Government Spending</a:t>
            </a:r>
            <a:endParaRPr lang="en-US" sz="3200" dirty="0"/>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F206F903-0E48-4B2D-831E-FF1BD1ADBE8A}"/>
              </a:ext>
            </a:extLst>
          </p:cNvPr>
          <p:cNvGrpSpPr/>
          <p:nvPr/>
        </p:nvGrpSpPr>
        <p:grpSpPr>
          <a:xfrm>
            <a:off x="1032387" y="1488598"/>
            <a:ext cx="3038167" cy="4735809"/>
            <a:chOff x="542655" y="1736761"/>
            <a:chExt cx="8058422" cy="1644014"/>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655" y="1749559"/>
              <a:ext cx="8058154" cy="1631216"/>
            </a:xfrm>
            <a:prstGeom prst="rect">
              <a:avLst/>
            </a:prstGeom>
            <a:grpFill/>
          </p:spPr>
          <p:txBody>
            <a:bodyPr wrap="square" rtlCol="0">
              <a:spAutoFit/>
            </a:bodyPr>
            <a:lstStyle/>
            <a:p>
              <a:pPr algn="ctr"/>
              <a:r>
                <a:rPr lang="en-US" sz="2000" dirty="0">
                  <a:solidFill>
                    <a:schemeClr val="bg1"/>
                  </a:solidFill>
                </a:rPr>
                <a:t>Since 1960, total federal spending has ranged from about 18% to 22% of GDP. It climbed above that level in 2009 but quickly dropped back down by 2013. The share that the government has spent on national defense has generally declined, while the share it has spent on Social Security and health care expenses (mainly Medicare and Medicaid) has increased.</a:t>
              </a:r>
            </a:p>
          </p:txBody>
        </p:sp>
      </p:grpSp>
      <p:pic>
        <p:nvPicPr>
          <p:cNvPr id="4" name="Picture 3" descr="A line graph of federal spending in various areas over time.">
            <a:extLst>
              <a:ext uri="{FF2B5EF4-FFF2-40B4-BE49-F238E27FC236}">
                <a16:creationId xmlns:a16="http://schemas.microsoft.com/office/drawing/2014/main" id="{BDFEE1EF-C569-433E-81C0-3D280D42E046}"/>
              </a:ext>
            </a:extLst>
          </p:cNvPr>
          <p:cNvPicPr>
            <a:picLocks noChangeAspect="1"/>
          </p:cNvPicPr>
          <p:nvPr/>
        </p:nvPicPr>
        <p:blipFill>
          <a:blip r:embed="rId3"/>
          <a:stretch>
            <a:fillRect/>
          </a:stretch>
        </p:blipFill>
        <p:spPr>
          <a:xfrm>
            <a:off x="4269962" y="1488598"/>
            <a:ext cx="7132699" cy="4960783"/>
          </a:xfrm>
          <a:prstGeom prst="rect">
            <a:avLst/>
          </a:prstGeom>
        </p:spPr>
      </p:pic>
    </p:spTree>
    <p:extLst>
      <p:ext uri="{BB962C8B-B14F-4D97-AF65-F5344CB8AC3E}">
        <p14:creationId xmlns:p14="http://schemas.microsoft.com/office/powerpoint/2010/main" val="35345555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702325" y="408619"/>
            <a:ext cx="8786811" cy="553998"/>
          </a:xfrm>
          <a:prstGeom prst="rect">
            <a:avLst/>
          </a:prstGeom>
          <a:noFill/>
        </p:spPr>
        <p:txBody>
          <a:bodyPr wrap="square" rtlCol="0">
            <a:sp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Patterns of U.S. Government Spending</a:t>
            </a:r>
            <a:endParaRPr lang="en-US" sz="3200" dirty="0"/>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F206F903-0E48-4B2D-831E-FF1BD1ADBE8A}"/>
              </a:ext>
            </a:extLst>
          </p:cNvPr>
          <p:cNvGrpSpPr/>
          <p:nvPr/>
        </p:nvGrpSpPr>
        <p:grpSpPr>
          <a:xfrm>
            <a:off x="2066654" y="1580912"/>
            <a:ext cx="8058422" cy="806935"/>
            <a:chOff x="542655" y="1736761"/>
            <a:chExt cx="8058422" cy="806935"/>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655" y="1749559"/>
              <a:ext cx="8058154"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Each year, the government borrows funds from U.S. citizens and foreigners to cover its budget deficits.</a:t>
              </a:r>
            </a:p>
          </p:txBody>
        </p:sp>
      </p:grpSp>
      <p:grpSp>
        <p:nvGrpSpPr>
          <p:cNvPr id="12" name="Group 11">
            <a:extLst>
              <a:ext uri="{FF2B5EF4-FFF2-40B4-BE49-F238E27FC236}">
                <a16:creationId xmlns:a16="http://schemas.microsoft.com/office/drawing/2014/main" id="{1FCE88C0-12B0-4BFD-B1EC-2AFE88155099}"/>
              </a:ext>
            </a:extLst>
          </p:cNvPr>
          <p:cNvGrpSpPr/>
          <p:nvPr/>
        </p:nvGrpSpPr>
        <p:grpSpPr>
          <a:xfrm>
            <a:off x="2066386" y="2481703"/>
            <a:ext cx="8058422" cy="1058448"/>
            <a:chOff x="542655" y="1736761"/>
            <a:chExt cx="8058422" cy="1058448"/>
          </a:xfrm>
          <a:solidFill>
            <a:srgbClr val="627981"/>
          </a:solidFill>
        </p:grpSpPr>
        <p:sp>
          <p:nvSpPr>
            <p:cNvPr id="13" name="Rectangle 12">
              <a:extLst>
                <a:ext uri="{FF2B5EF4-FFF2-40B4-BE49-F238E27FC236}">
                  <a16:creationId xmlns:a16="http://schemas.microsoft.com/office/drawing/2014/main" id="{2924E73E-CE7E-47D9-A8DB-313C4BB32AE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5" name="TextBox 14">
              <a:extLst>
                <a:ext uri="{FF2B5EF4-FFF2-40B4-BE49-F238E27FC236}">
                  <a16:creationId xmlns:a16="http://schemas.microsoft.com/office/drawing/2014/main" id="{FCA12C2D-D10D-4B22-A70E-64FED5FC8357}"/>
                </a:ext>
              </a:extLst>
            </p:cNvPr>
            <p:cNvSpPr txBox="1"/>
            <p:nvPr/>
          </p:nvSpPr>
          <p:spPr>
            <a:xfrm>
              <a:off x="542655" y="1779546"/>
              <a:ext cx="8058422"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It does this by selling securities (Treasury bonds, notes, and bills)—in essence, borrowing from the public and promising to repay with interest in the future.</a:t>
              </a:r>
            </a:p>
          </p:txBody>
        </p:sp>
      </p:grpSp>
      <p:grpSp>
        <p:nvGrpSpPr>
          <p:cNvPr id="14" name="Group 13">
            <a:extLst>
              <a:ext uri="{FF2B5EF4-FFF2-40B4-BE49-F238E27FC236}">
                <a16:creationId xmlns:a16="http://schemas.microsoft.com/office/drawing/2014/main" id="{017D15F8-5259-42B4-8036-CC9261B702B6}"/>
              </a:ext>
            </a:extLst>
          </p:cNvPr>
          <p:cNvGrpSpPr/>
          <p:nvPr/>
        </p:nvGrpSpPr>
        <p:grpSpPr>
          <a:xfrm>
            <a:off x="2066654" y="3647453"/>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41010B44-1C6D-4C91-8886-E67FF457028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7" name="TextBox 16">
              <a:extLst>
                <a:ext uri="{FF2B5EF4-FFF2-40B4-BE49-F238E27FC236}">
                  <a16:creationId xmlns:a16="http://schemas.microsoft.com/office/drawing/2014/main" id="{912E3096-E4EE-4560-A767-662C241DF167}"/>
                </a:ext>
              </a:extLst>
            </p:cNvPr>
            <p:cNvSpPr txBox="1"/>
            <p:nvPr/>
          </p:nvSpPr>
          <p:spPr>
            <a:xfrm>
              <a:off x="558422" y="1786285"/>
              <a:ext cx="8042388"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From 1961 to 1997, the U.S. government ran budget deficits, and thus borrowed funds, almost every year.</a:t>
              </a:r>
            </a:p>
          </p:txBody>
        </p:sp>
      </p:grpSp>
      <p:grpSp>
        <p:nvGrpSpPr>
          <p:cNvPr id="18" name="Group 17">
            <a:extLst>
              <a:ext uri="{FF2B5EF4-FFF2-40B4-BE49-F238E27FC236}">
                <a16:creationId xmlns:a16="http://schemas.microsoft.com/office/drawing/2014/main" id="{B6E869FC-83A1-4617-A260-9072F30448DD}"/>
              </a:ext>
            </a:extLst>
          </p:cNvPr>
          <p:cNvGrpSpPr/>
          <p:nvPr/>
        </p:nvGrpSpPr>
        <p:grpSpPr>
          <a:xfrm>
            <a:off x="2066386" y="4561690"/>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32D69DBC-3608-4705-8D22-D7BD8565493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0" name="TextBox 19">
              <a:extLst>
                <a:ext uri="{FF2B5EF4-FFF2-40B4-BE49-F238E27FC236}">
                  <a16:creationId xmlns:a16="http://schemas.microsoft.com/office/drawing/2014/main" id="{26010C6B-9D0B-4FDD-9380-ED1F9EAD89FE}"/>
                </a:ext>
              </a:extLst>
            </p:cNvPr>
            <p:cNvSpPr txBox="1"/>
            <p:nvPr/>
          </p:nvSpPr>
          <p:spPr>
            <a:xfrm>
              <a:off x="542923" y="1901746"/>
              <a:ext cx="8042388"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It had budget surpluses from 1998 to 2001 and then returned to deficits.</a:t>
              </a:r>
            </a:p>
          </p:txBody>
        </p:sp>
      </p:grpSp>
    </p:spTree>
    <p:extLst>
      <p:ext uri="{BB962C8B-B14F-4D97-AF65-F5344CB8AC3E}">
        <p14:creationId xmlns:p14="http://schemas.microsoft.com/office/powerpoint/2010/main" val="27450559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702325" y="408619"/>
            <a:ext cx="8786811" cy="553998"/>
          </a:xfrm>
          <a:prstGeom prst="rect">
            <a:avLst/>
          </a:prstGeom>
          <a:noFill/>
        </p:spPr>
        <p:txBody>
          <a:bodyPr wrap="square" rtlCol="0">
            <a:sp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Federal Government Expenditures in 2018</a:t>
            </a:r>
            <a:endParaRPr lang="en-US" sz="3200" dirty="0"/>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1" name="Group 20">
            <a:extLst>
              <a:ext uri="{FF2B5EF4-FFF2-40B4-BE49-F238E27FC236}">
                <a16:creationId xmlns:a16="http://schemas.microsoft.com/office/drawing/2014/main" id="{CD76ABA0-F3EA-4336-81CC-CDC126CC50E8}"/>
              </a:ext>
            </a:extLst>
          </p:cNvPr>
          <p:cNvGrpSpPr/>
          <p:nvPr/>
        </p:nvGrpSpPr>
        <p:grpSpPr>
          <a:xfrm>
            <a:off x="1200880" y="2092952"/>
            <a:ext cx="3056489" cy="3627140"/>
            <a:chOff x="542923" y="1736761"/>
            <a:chExt cx="8058154" cy="1341432"/>
          </a:xfrm>
          <a:solidFill>
            <a:srgbClr val="627981"/>
          </a:solidFill>
        </p:grpSpPr>
        <p:sp>
          <p:nvSpPr>
            <p:cNvPr id="22" name="Rectangle 21">
              <a:extLst>
                <a:ext uri="{FF2B5EF4-FFF2-40B4-BE49-F238E27FC236}">
                  <a16:creationId xmlns:a16="http://schemas.microsoft.com/office/drawing/2014/main" id="{DD533364-0DA9-44B9-A3D7-7A05912D4B3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3" name="TextBox 22">
              <a:extLst>
                <a:ext uri="{FF2B5EF4-FFF2-40B4-BE49-F238E27FC236}">
                  <a16:creationId xmlns:a16="http://schemas.microsoft.com/office/drawing/2014/main" id="{FBCEBF81-DCDD-4221-B6D9-6BC060D7C19C}"/>
                </a:ext>
              </a:extLst>
            </p:cNvPr>
            <p:cNvSpPr txBox="1"/>
            <p:nvPr/>
          </p:nvSpPr>
          <p:spPr>
            <a:xfrm>
              <a:off x="542923" y="1754754"/>
              <a:ext cx="8058154" cy="1323439"/>
            </a:xfrm>
            <a:prstGeom prst="rect">
              <a:avLst/>
            </a:prstGeom>
            <a:grpFill/>
          </p:spPr>
          <p:txBody>
            <a:bodyPr wrap="square" rtlCol="0">
              <a:spAutoFit/>
            </a:bodyPr>
            <a:lstStyle/>
            <a:p>
              <a:pPr algn="ctr"/>
              <a:r>
                <a:rPr lang="en-US" sz="2000" dirty="0">
                  <a:solidFill>
                    <a:schemeClr val="bg1"/>
                  </a:solidFill>
                </a:rPr>
                <a:t>This pie chart shows the division of federal government spending by category in 2018. Notice that 75% of government spending goes to four major areas: national defense, Social Security, health care, and interest payments on past borrowing. </a:t>
              </a:r>
            </a:p>
          </p:txBody>
        </p:sp>
      </p:grpSp>
      <p:pic>
        <p:nvPicPr>
          <p:cNvPr id="6" name="Picture 5" descr="A pie chart of government spending categories.">
            <a:extLst>
              <a:ext uri="{FF2B5EF4-FFF2-40B4-BE49-F238E27FC236}">
                <a16:creationId xmlns:a16="http://schemas.microsoft.com/office/drawing/2014/main" id="{6EC1AC55-5939-4678-89C4-28D7AF3B41C0}"/>
              </a:ext>
            </a:extLst>
          </p:cNvPr>
          <p:cNvPicPr>
            <a:picLocks noChangeAspect="1"/>
          </p:cNvPicPr>
          <p:nvPr/>
        </p:nvPicPr>
        <p:blipFill>
          <a:blip r:embed="rId3"/>
          <a:stretch>
            <a:fillRect/>
          </a:stretch>
        </p:blipFill>
        <p:spPr>
          <a:xfrm>
            <a:off x="4694058" y="1362760"/>
            <a:ext cx="6147126" cy="5136175"/>
          </a:xfrm>
          <a:prstGeom prst="rect">
            <a:avLst/>
          </a:prstGeom>
        </p:spPr>
      </p:pic>
    </p:spTree>
    <p:extLst>
      <p:ext uri="{BB962C8B-B14F-4D97-AF65-F5344CB8AC3E}">
        <p14:creationId xmlns:p14="http://schemas.microsoft.com/office/powerpoint/2010/main" val="2441306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702325" y="408619"/>
            <a:ext cx="8786811" cy="553998"/>
          </a:xfrm>
          <a:prstGeom prst="rect">
            <a:avLst/>
          </a:prstGeom>
          <a:noFill/>
        </p:spPr>
        <p:txBody>
          <a:bodyPr wrap="square" rtlCol="0">
            <a:sp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State and Local Government Spending</a:t>
            </a:r>
            <a:endParaRPr lang="en-US" sz="3200" dirty="0"/>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F206F903-0E48-4B2D-831E-FF1BD1ADBE8A}"/>
              </a:ext>
            </a:extLst>
          </p:cNvPr>
          <p:cNvGrpSpPr/>
          <p:nvPr/>
        </p:nvGrpSpPr>
        <p:grpSpPr>
          <a:xfrm>
            <a:off x="2066519" y="1301138"/>
            <a:ext cx="8058422" cy="1367769"/>
            <a:chOff x="542655" y="1736761"/>
            <a:chExt cx="8058422" cy="1367769"/>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655" y="1781091"/>
              <a:ext cx="8058154" cy="1323439"/>
            </a:xfrm>
            <a:prstGeom prst="rect">
              <a:avLst/>
            </a:prstGeom>
            <a:grpFill/>
          </p:spPr>
          <p:txBody>
            <a:bodyPr wrap="square" rtlCol="0">
              <a:spAutoFit/>
            </a:bodyPr>
            <a:lstStyle/>
            <a:p>
              <a:pPr algn="ctr"/>
              <a:r>
                <a:rPr lang="en-US" sz="2000" dirty="0">
                  <a:solidFill>
                    <a:schemeClr val="bg1"/>
                  </a:solidFill>
                </a:rPr>
                <a:t>State and local government spending is also substantial—at about $3.7 trillion in 2018. Spending by state and local government increased from about 12% of nominal GDP in the early 1960s to around 18% by 2018. The single biggest spending item is education.</a:t>
              </a:r>
            </a:p>
          </p:txBody>
        </p:sp>
      </p:grpSp>
      <p:pic>
        <p:nvPicPr>
          <p:cNvPr id="4" name="Picture 3" descr="A graph showing total government spending and education spending as a percentage of GDP in the United States from 1961 to 2018">
            <a:extLst>
              <a:ext uri="{FF2B5EF4-FFF2-40B4-BE49-F238E27FC236}">
                <a16:creationId xmlns:a16="http://schemas.microsoft.com/office/drawing/2014/main" id="{C7C19BD1-3368-4ECD-9B35-703C578CDDE5}"/>
              </a:ext>
            </a:extLst>
          </p:cNvPr>
          <p:cNvPicPr>
            <a:picLocks noChangeAspect="1"/>
          </p:cNvPicPr>
          <p:nvPr/>
        </p:nvPicPr>
        <p:blipFill>
          <a:blip r:embed="rId3"/>
          <a:stretch>
            <a:fillRect/>
          </a:stretch>
        </p:blipFill>
        <p:spPr>
          <a:xfrm>
            <a:off x="2854929" y="2791569"/>
            <a:ext cx="6482142" cy="3915018"/>
          </a:xfrm>
          <a:prstGeom prst="rect">
            <a:avLst/>
          </a:prstGeom>
        </p:spPr>
      </p:pic>
    </p:spTree>
    <p:extLst>
      <p:ext uri="{BB962C8B-B14F-4D97-AF65-F5344CB8AC3E}">
        <p14:creationId xmlns:p14="http://schemas.microsoft.com/office/powerpoint/2010/main" val="28634888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702325" y="408619"/>
            <a:ext cx="8786811" cy="553998"/>
          </a:xfrm>
          <a:prstGeom prst="rect">
            <a:avLst/>
          </a:prstGeom>
          <a:noFill/>
        </p:spPr>
        <p:txBody>
          <a:bodyPr wrap="square" rtlCol="0">
            <a:spAutoFit/>
          </a:bodyPr>
          <a:lstStyle/>
          <a:p>
            <a:pPr marL="0" marR="0" lvl="0" indent="0" algn="ctr" rtl="0">
              <a:spcBef>
                <a:spcPts val="0"/>
              </a:spcBef>
              <a:spcAft>
                <a:spcPts val="0"/>
              </a:spcAft>
              <a:buNone/>
            </a:pPr>
            <a:r>
              <a:rPr lang="en-US" sz="3000" dirty="0">
                <a:solidFill>
                  <a:schemeClr val="dk1"/>
                </a:solidFill>
                <a:latin typeface="Century Gothic"/>
                <a:ea typeface="Century Gothic"/>
                <a:cs typeface="Century Gothic"/>
                <a:sym typeface="Century Gothic"/>
              </a:rPr>
              <a:t>On Your Own</a:t>
            </a:r>
            <a:endParaRPr lang="en-US" sz="3200" dirty="0"/>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F206F903-0E48-4B2D-831E-FF1BD1ADBE8A}"/>
              </a:ext>
            </a:extLst>
          </p:cNvPr>
          <p:cNvGrpSpPr/>
          <p:nvPr/>
        </p:nvGrpSpPr>
        <p:grpSpPr>
          <a:xfrm>
            <a:off x="2066519" y="1474559"/>
            <a:ext cx="8058422" cy="1028461"/>
            <a:chOff x="542655" y="1736761"/>
            <a:chExt cx="8058422" cy="1028461"/>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655" y="1749559"/>
              <a:ext cx="8058154" cy="1015663"/>
            </a:xfrm>
            <a:prstGeom prst="rect">
              <a:avLst/>
            </a:prstGeom>
            <a:grpFill/>
          </p:spPr>
          <p:txBody>
            <a:bodyPr wrap="square" rtlCol="0">
              <a:spAutoFit/>
            </a:bodyPr>
            <a:lstStyle/>
            <a:p>
              <a:pPr algn="ctr"/>
              <a:r>
                <a:rPr lang="en-US" sz="2000" dirty="0">
                  <a:solidFill>
                    <a:schemeClr val="bg1"/>
                  </a:solidFill>
                </a:rPr>
                <a:t>Suppose you are buying a house and need to borrow $400 per month in order to pay it off in fifteen years. What is your annual deficit? How much debt did you accumulate in order to pay for your house?</a:t>
              </a:r>
            </a:p>
          </p:txBody>
        </p:sp>
      </p:grpSp>
      <p:pic>
        <p:nvPicPr>
          <p:cNvPr id="4" name="Picture 3" descr="A house in between a building and another home">
            <a:extLst>
              <a:ext uri="{FF2B5EF4-FFF2-40B4-BE49-F238E27FC236}">
                <a16:creationId xmlns:a16="http://schemas.microsoft.com/office/drawing/2014/main" id="{11ED713A-A66D-424F-AF9C-5A616074A10D}"/>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1" r="755" b="26052"/>
          <a:stretch/>
        </p:blipFill>
        <p:spPr>
          <a:xfrm>
            <a:off x="4226796" y="2852468"/>
            <a:ext cx="3738408" cy="3713708"/>
          </a:xfrm>
          <a:prstGeom prst="rect">
            <a:avLst/>
          </a:prstGeom>
        </p:spPr>
      </p:pic>
    </p:spTree>
    <p:extLst>
      <p:ext uri="{BB962C8B-B14F-4D97-AF65-F5344CB8AC3E}">
        <p14:creationId xmlns:p14="http://schemas.microsoft.com/office/powerpoint/2010/main" val="262785025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1521</TotalTime>
  <Words>1485</Words>
  <Application>Microsoft Office PowerPoint</Application>
  <PresentationFormat>Widescreen</PresentationFormat>
  <Paragraphs>450</Paragraphs>
  <Slides>12</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Calibri Light</vt:lpstr>
      <vt:lpstr>Century Gothic</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Chelsie Messenger</dc:creator>
  <cp:lastModifiedBy>Sarah Claus</cp:lastModifiedBy>
  <cp:revision>143</cp:revision>
  <dcterms:created xsi:type="dcterms:W3CDTF">2014-11-06T15:36:04Z</dcterms:created>
  <dcterms:modified xsi:type="dcterms:W3CDTF">2022-01-17T21:59:12Z</dcterms:modified>
</cp:coreProperties>
</file>