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94" r:id="rId3"/>
    <p:sldId id="258" r:id="rId4"/>
    <p:sldId id="395" r:id="rId5"/>
    <p:sldId id="396" r:id="rId6"/>
    <p:sldId id="397" r:id="rId7"/>
    <p:sldId id="398" r:id="rId8"/>
    <p:sldId id="399" r:id="rId9"/>
    <p:sldId id="400" r:id="rId10"/>
    <p:sldId id="369" r:id="rId11"/>
    <p:sldId id="26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16" autoAdjust="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Federal fiscal policy includes discretionary fiscal policy, when the government passes a law that explicitly changes tax or spending levels. Changes in tax and spending levels can also occur automatically due to automatic stabilizers. Automatic stabilizers are programs that are already laws that stimulate aggregate demand (AD) in a recession and hold down AD in a potentially inflationary boom, like unemployment insurance or food stamps.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 can rise sharply, causing the equilibrium to occur at an output level above potential GDP, causing inflationary pressures. The policy prescription in this setting would be a dose of contractionary fiscal policy, implemented through some combination of higher taxes and lower spending. To some extent, both changes happen automatically. On the tax side, a rise in AD means that workers and firms earn more, increasing tax payments. On the spending side, a rise in AD means lower unemployment and fewer layoffs, meaning there will be a less need for unemployment benefits, welfare, and other programs in the social safety net.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AD were to fall sharply so that a recession occurs, the prescription would be for expansionary fiscal policy: some mix of tax cuts and spending increases. Higher unemployment and a weaker economy overall would cause the government to increase spending on social safety net programs. For example, in 2009 and 2020, the stimulus packages included extensions in the time allowed to collect unemployment insurance. The automatic stabilizers react to a weakening of AD with expansionary fiscal policy and a strengthening of aggregate demand with contractionary fiscal policy, just as the AD/AS analysis suggests.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29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year, the nonpartisan Congressional Budget Office calculates the cyclically adjusted budget (or the standardized employment budget). This budget is what the budget deficit or surplus would be if the economy were producing at potential GDP. At potential GDP, people who look for work find jobs in a reasonable period of time, and businesses make normal profits, with the result that both workers and businesses earn more and pay more taxes. In effect, the cyclically adjusted budget deficit eliminates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37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85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recession years, like the early 1990s, 2001, or 2009, the cyclically adjusted budget deficit is smaller than the actual deficit. During recessions, the automatic stabilizers tend to increase the budget deficit, so if the economy was instead at full employment, the deficit would be reduced by cutting taxes or increasing government spending. In the late 1990s, the cyclically adjusted budget surplus was lower than the actual budget surplus. The gap between the cyclically adjusted budget deficit or surplus and the actual budget deficit or surplus shows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92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Automatic stabilizers occur quickly. Lower wages mean that a lower amount of taxes is withheld from paychecks right away. Higher unemployment or poverty means that government spending in those areas rises as quickly as people apply for benefits. However, while the automatic stabilizers offset some shifts in aggregate demand, they do not offset all or even most of them. Automatic stabilizers, like shock absorbers in a car, can be useful if they reduce the impact of the worst bumps, even if they do not eliminate the bumps altogether.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7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Chances are you will be or are currently paying taxes. How do you feel knowing that your tax contributions will increase during times of recession? Are you happy to help aid the country in this way or do you find it frustrating?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90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439-A4F4-4964-BDEB-24AC76594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8264B-321D-420E-A582-881C7A4DD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E06F09-B60D-4BB5-A6EB-5A27A4B60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F537C9-4D38-446A-8474-B2DB9DE1F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938A-14A0-4D5D-B199-35058E99B8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73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6B11-5CB0-41F2-8C04-FA929E8EC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39BE5-E4FD-435D-A2F0-EDED6311E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9814D-9B87-4B58-9562-B2FC2B1DD7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FDFC9A-DF80-4993-9680-1CC8B3D96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2080F-84D0-4881-B707-29055733A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125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F8F4-4DF8-46AE-BAD7-B56C49823A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88B83-0600-4F26-8359-775FDB665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A5F8C-ACD6-4362-9E25-4B18C40125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E62EB9-F185-4BA0-B050-6BE5828AA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42D7-51D5-4AC4-AF52-0D335140C2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722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90F2-AF8D-4B4C-9D33-2B2E42FD0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06668-B5BE-4CE2-A1C2-7173B56E3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2747-AC8E-43B5-81E2-FC62C99032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C794D8-BCAF-4FF4-81E1-8F21DF43E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EAF5-41CC-4023-A72D-98708622D0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650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A94E-BD6B-40BB-9C88-E9A9C212A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8BE94-1540-4D3E-9BCB-86594F7A0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B1DAE-4146-4544-B61B-57ECA01807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AEF40E-9020-4D2C-A3DD-5A22D9471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454A8-0908-4540-B88D-01BE915DCC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807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EC00-4D48-41E7-8CA5-0B8931875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39D8A-5D33-4161-9D0A-98E7073AF7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FFB269-6817-43C7-A6EC-5F440C49E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070D-7175-47D0-A5C3-7155E135B3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AC34B8-3087-4231-850B-93468EA83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95D6A-82DA-4647-8840-2C80E9A1D9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4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12E0-15E2-4FDA-A680-82D8E035A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C337E-498A-4E8F-8081-AA96B762D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A0A76-E9D3-4955-B9F6-F4B4855DC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AC233-062C-4474-B956-8F70698DF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1D630-61A1-42C5-BE25-C86D93E41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3260C1-69F6-4634-BD1C-190875936A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67B5B79-CBA4-40D9-8917-FAAF6260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43960-BB3D-475C-B02E-4A49A21149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969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2336-E1BB-4BA3-95D8-DB8FC3B1C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62628-CF58-48D1-9521-203E0758CA3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C5BF7CD-799E-4AE8-BD63-D727BA046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AF5E4-613E-42FC-9082-BCC69787FA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467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A7B23-CEC4-4B64-997B-83399603FB0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09BCC1-7697-4432-AFAA-714639DF3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E49C-70A4-4055-9B1B-DCE8944E8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288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54E5-CC10-40B5-BD7A-55B32A297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569FD-7704-48EA-A92D-C2A8A9191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44F94-6D43-4323-9B56-65BA9F7D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35334-B6A1-48E0-A641-54950AACC4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3A4F93-BD21-438B-BF76-6A5509EA3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EE1F-7FD7-435A-9042-AEA8F19051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77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EBD9-F907-4755-A91B-2FE55F65E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77C2F6-DB9E-4925-A747-0F29625C8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E77C4-9AC0-4408-9EA3-8F108F21F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9DC2D-3F4E-4F9C-AFFD-D08648CCD6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5FF254-5E2F-4908-B1F7-7351C74A4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10615-0017-4CB3-8F7E-906EA6B339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03066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8F323-19FD-4EE6-BE82-0B7485BE1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542B0-2F77-4D93-8D02-9BF0775B1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1B98D-EF03-42BD-A3F5-4E381DD6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92F683-F725-4073-A294-462CED74A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B878A-E176-454B-B4C4-B0124BD33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79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Automatic Stabilizers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520F93E6-2B8A-407F-AC28-681F18887058}"/>
              </a:ext>
            </a:extLst>
          </p:cNvPr>
          <p:cNvSpPr txBox="1"/>
          <p:nvPr/>
        </p:nvSpPr>
        <p:spPr>
          <a:xfrm>
            <a:off x="6775223" y="4066600"/>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597965"/>
            <a:ext cx="9829800" cy="479065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spid="_x0000_s1026" name="Equation" r:id="rId3" imgW="914400" imgH="198720" progId="Equation.DSMT4">
                  <p:embed/>
                </p:oleObj>
              </mc:Choice>
              <mc:Fallback>
                <p:oleObj name="Equation" r:id="rId3"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4"/>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746525"/>
            <a:ext cx="9661472" cy="4493538"/>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Fiscal policy is conducted through discretionary fiscal policy, which is when the government enacts taxation or spending changes in response to economic events, or through automatic stabilizers, which are taxing and spending mechanisms that shift in response to economic events without any further legislation.</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cyclically adjusted budget is the calculation of what the budget deficit or budget surplus would have been in a given year if the economy had been producing at its potential GDP.</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Many economists and politicians criticize the use of fiscal policy for a variety of reasons, including concerns over time lags, the impact on interest rates, and fiscal policy's inherently political nature.</a:t>
            </a:r>
          </a:p>
        </p:txBody>
      </p:sp>
    </p:spTree>
    <p:extLst>
      <p:ext uri="{BB962C8B-B14F-4D97-AF65-F5344CB8AC3E}">
        <p14:creationId xmlns:p14="http://schemas.microsoft.com/office/powerpoint/2010/main" val="93254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9"/>
        <p:cNvGrpSpPr/>
        <p:nvPr/>
      </p:nvGrpSpPr>
      <p:grpSpPr>
        <a:xfrm>
          <a:off x="0" y="0"/>
          <a:ext cx="0" cy="0"/>
          <a:chOff x="0" y="0"/>
          <a:chExt cx="0" cy="0"/>
        </a:xfrm>
      </p:grpSpPr>
      <p:cxnSp>
        <p:nvCxnSpPr>
          <p:cNvPr id="150" name="Google Shape;150;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51" name="Google Shape;151;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52" name="Google Shape;152;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53" name="Google Shape;153;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4" name="Google Shape;154;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5" name="Google Shape;155;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Federal fiscal policy includes </a:t>
              </a:r>
              <a:r>
                <a:rPr lang="en-US" sz="2000" b="1" dirty="0">
                  <a:solidFill>
                    <a:schemeClr val="bg1"/>
                  </a:solidFill>
                </a:rPr>
                <a:t>discretionary fiscal policy</a:t>
              </a:r>
              <a:r>
                <a:rPr lang="en-US" sz="2000" dirty="0">
                  <a:solidFill>
                    <a:schemeClr val="bg1"/>
                  </a:solidFill>
                </a:rPr>
                <a:t>, when the government passes a law that explicitly changes tax or spending levels.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tax and spending levels can also occur automatically due to automatic stabilizers.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Automatic stabilizers </a:t>
              </a:r>
              <a:r>
                <a:rPr lang="en-US" sz="2000" dirty="0">
                  <a:solidFill>
                    <a:schemeClr val="bg1"/>
                  </a:solidFill>
                </a:rPr>
                <a:t>are programs that are already laws that stimulate aggregate demand (AD) in a recession and hold down AD in a potentially inflationary boom, like unemployment insurance or food stamps.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an Economic Boom</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 can rise sharply, causing the equilibrium to occur at an output level above potential GDP, causing inflationary pressures.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477817"/>
            <a:ext cx="8055261" cy="1050638"/>
            <a:chOff x="539765" y="1736761"/>
            <a:chExt cx="8061312" cy="1050638"/>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policy prescription in this setting would be a dose of </a:t>
              </a:r>
              <a:r>
                <a:rPr lang="en-US" sz="2000" b="1" dirty="0">
                  <a:solidFill>
                    <a:schemeClr val="bg1"/>
                  </a:solidFill>
                </a:rPr>
                <a:t>contractionary fiscal policy</a:t>
              </a:r>
              <a:r>
                <a:rPr lang="en-US" sz="2000" dirty="0">
                  <a:solidFill>
                    <a:schemeClr val="bg1"/>
                  </a:solidFill>
                </a:rPr>
                <a:t>, implemented through some combination of higher taxes and lower spending.</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654" y="3628128"/>
            <a:ext cx="8054993" cy="806935"/>
            <a:chOff x="540033" y="1736761"/>
            <a:chExt cx="806104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0033" y="1930557"/>
              <a:ext cx="8055259"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some extent, both changes happen automatically.</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66654" y="4518970"/>
            <a:ext cx="8055804" cy="806935"/>
            <a:chOff x="539221" y="1736761"/>
            <a:chExt cx="8061856"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39221" y="1788179"/>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tax side, a rise in AD means that workers and firms earn more, increasing tax payments.</a:t>
              </a:r>
            </a:p>
          </p:txBody>
        </p:sp>
      </p:grpSp>
      <p:grpSp>
        <p:nvGrpSpPr>
          <p:cNvPr id="30" name="Group 29">
            <a:extLst>
              <a:ext uri="{FF2B5EF4-FFF2-40B4-BE49-F238E27FC236}">
                <a16:creationId xmlns:a16="http://schemas.microsoft.com/office/drawing/2014/main" id="{C0ACE6E7-E2C6-4459-AC11-234369CEA2A9}"/>
              </a:ext>
            </a:extLst>
          </p:cNvPr>
          <p:cNvGrpSpPr/>
          <p:nvPr/>
        </p:nvGrpSpPr>
        <p:grpSpPr>
          <a:xfrm>
            <a:off x="2063761" y="5425578"/>
            <a:ext cx="8052105" cy="1070382"/>
            <a:chOff x="542923" y="1736761"/>
            <a:chExt cx="8058154" cy="1070382"/>
          </a:xfrm>
          <a:solidFill>
            <a:srgbClr val="627981"/>
          </a:solidFill>
        </p:grpSpPr>
        <p:sp>
          <p:nvSpPr>
            <p:cNvPr id="31" name="Rectangle 30">
              <a:extLst>
                <a:ext uri="{FF2B5EF4-FFF2-40B4-BE49-F238E27FC236}">
                  <a16:creationId xmlns:a16="http://schemas.microsoft.com/office/drawing/2014/main" id="{123E1DDF-5C80-4207-A23D-6B07617E4B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3FBA6CAC-AF88-487B-BB48-EE96055F8186}"/>
                </a:ext>
              </a:extLst>
            </p:cNvPr>
            <p:cNvSpPr txBox="1"/>
            <p:nvPr/>
          </p:nvSpPr>
          <p:spPr>
            <a:xfrm>
              <a:off x="549520" y="1791480"/>
              <a:ext cx="8051557"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spending side, a rise in AD means lower unemployment and fewer layoffs, meaning there will be a less need for unemployment benefits, welfare, and other programs in the social safety 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 Recession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1059993"/>
            <a:chOff x="542655" y="1736761"/>
            <a:chExt cx="8058422" cy="1059993"/>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AD were to fall sharply so that a recession occurs, the prescription would be for </a:t>
              </a:r>
              <a:r>
                <a:rPr lang="en-US" sz="2000" b="1" dirty="0">
                  <a:solidFill>
                    <a:schemeClr val="bg1"/>
                  </a:solidFill>
                </a:rPr>
                <a:t>expansionary fiscal policy</a:t>
              </a:r>
              <a:r>
                <a:rPr lang="en-US" sz="2000" dirty="0">
                  <a:solidFill>
                    <a:schemeClr val="bg1"/>
                  </a:solidFill>
                </a:rPr>
                <a:t>: some mix of tax cuts and spending increases.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745839"/>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and a weaker economy overall would cause the government to increase spending on social safety net programs.</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758" y="3657708"/>
            <a:ext cx="8039736" cy="806935"/>
            <a:chOff x="542923" y="1736761"/>
            <a:chExt cx="805815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2923" y="1790876"/>
              <a:ext cx="804946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2009 and 2020, the stimulus packages included extensions in the time allowed to collect unemployment insurance.</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7980" y="4578758"/>
            <a:ext cx="8052105" cy="1017985"/>
            <a:chOff x="542923" y="1736761"/>
            <a:chExt cx="8058154" cy="101798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1015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39083"/>
              <a:ext cx="802760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automatic stabilizers react to a weakening of AD with expansionary fiscal policy and a strengthening of aggregate demand with contractionary fiscal policy, just as the AD/AS analysis suggests.</a:t>
              </a:r>
            </a:p>
          </p:txBody>
        </p:sp>
      </p:grpSp>
    </p:spTree>
    <p:extLst>
      <p:ext uri="{BB962C8B-B14F-4D97-AF65-F5344CB8AC3E}">
        <p14:creationId xmlns:p14="http://schemas.microsoft.com/office/powerpoint/2010/main" val="7168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Each year, the nonpartisan Congressional Budget Office calculates the </a:t>
              </a:r>
              <a:r>
                <a:rPr lang="en-US" sz="2000" b="1" dirty="0">
                  <a:solidFill>
                    <a:schemeClr val="bg1"/>
                  </a:solidFill>
                </a:rPr>
                <a:t>cyclically adjusted budget </a:t>
              </a:r>
              <a:r>
                <a:rPr lang="en-US" sz="2000" dirty="0">
                  <a:solidFill>
                    <a:schemeClr val="bg1"/>
                  </a:solidFill>
                </a:rPr>
                <a:t>(or the standardized employment budget).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budget is what the budget deficit or surplus would be if the economy were producing at potential GDP. </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373092"/>
            <a:ext cx="8045514" cy="1024195"/>
            <a:chOff x="537132" y="1736761"/>
            <a:chExt cx="8063945" cy="102419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45293"/>
              <a:ext cx="80557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potential GDP, people who look for work find jobs in a reasonable period of time, and businesses make normal profits, with the result that both workers and businesses earn more and pay more taxes.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8769" y="4478124"/>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66876" y="1776063"/>
              <a:ext cx="802760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the cyclically adjusted budget deficit eliminates the impact of the automatic stabilizers.</a:t>
              </a:r>
            </a:p>
          </p:txBody>
        </p:sp>
      </p:grpSp>
    </p:spTree>
    <p:extLst>
      <p:ext uri="{BB962C8B-B14F-4D97-AF65-F5344CB8AC3E}">
        <p14:creationId xmlns:p14="http://schemas.microsoft.com/office/powerpoint/2010/main" val="105124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9" name="TextBox 28">
            <a:extLst>
              <a:ext uri="{FF2B5EF4-FFF2-40B4-BE49-F238E27FC236}">
                <a16:creationId xmlns:a16="http://schemas.microsoft.com/office/drawing/2014/main" id="{EA9D7405-8BF5-4225-BB6D-3789615DD8DB}"/>
              </a:ext>
            </a:extLst>
          </p:cNvPr>
          <p:cNvSpPr txBox="1"/>
          <p:nvPr/>
        </p:nvSpPr>
        <p:spPr>
          <a:xfrm>
            <a:off x="1881188" y="4916747"/>
            <a:ext cx="8786813" cy="1754326"/>
          </a:xfrm>
          <a:prstGeom prst="rect">
            <a:avLst/>
          </a:prstGeom>
          <a:solidFill>
            <a:srgbClr val="627981"/>
          </a:solidFill>
        </p:spPr>
        <p:txBody>
          <a:bodyPr wrap="square" rtlCol="0">
            <a:spAutoFit/>
          </a:bodyPr>
          <a:lstStyle/>
          <a:p>
            <a:pPr algn="ctr"/>
            <a:r>
              <a:rPr lang="en-US" dirty="0">
                <a:solidFill>
                  <a:schemeClr val="bg1"/>
                </a:solidFill>
              </a:rPr>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p:txBody>
      </p:sp>
      <p:pic>
        <p:nvPicPr>
          <p:cNvPr id="4" name="Picture 3" descr="A line graph that compares the actual budget deficit or surplus with the cyclically adjusted budget deficit or surplus over time.">
            <a:extLst>
              <a:ext uri="{FF2B5EF4-FFF2-40B4-BE49-F238E27FC236}">
                <a16:creationId xmlns:a16="http://schemas.microsoft.com/office/drawing/2014/main" id="{6C17360F-B855-4434-B4FC-77D5B9E76858}"/>
              </a:ext>
            </a:extLst>
          </p:cNvPr>
          <p:cNvPicPr>
            <a:picLocks noChangeAspect="1"/>
          </p:cNvPicPr>
          <p:nvPr/>
        </p:nvPicPr>
        <p:blipFill>
          <a:blip r:embed="rId3"/>
          <a:stretch>
            <a:fillRect/>
          </a:stretch>
        </p:blipFill>
        <p:spPr>
          <a:xfrm>
            <a:off x="3180743" y="1217420"/>
            <a:ext cx="5830513" cy="3632567"/>
          </a:xfrm>
          <a:prstGeom prst="rect">
            <a:avLst/>
          </a:prstGeom>
        </p:spPr>
      </p:pic>
    </p:spTree>
    <p:extLst>
      <p:ext uri="{BB962C8B-B14F-4D97-AF65-F5344CB8AC3E}">
        <p14:creationId xmlns:p14="http://schemas.microsoft.com/office/powerpoint/2010/main" val="76439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recession years, like the early 1990s, 2001, or 2009, the cyclically adjusted budget deficit is smaller than the actual deficit.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659" cy="1019106"/>
            <a:chOff x="539765" y="1736761"/>
            <a:chExt cx="8061312" cy="1019106"/>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40204"/>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recessions, the automatic stabilizers tend to increase the budget deficit, so if the economy was instead at full employment, the deficit would be reduced by cutting taxes or increasing government spending.</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593812"/>
            <a:ext cx="8045514"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late 1990s, the cyclically adjusted budget surplus was lower than the actual budget surplus.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1389" y="4485920"/>
            <a:ext cx="8052105" cy="1054965"/>
            <a:chOff x="542923" y="1736761"/>
            <a:chExt cx="8058154" cy="105496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gap between the cyclically adjusted budget deficit or surplus and the actual budget deficit or surplus shows the impact of the automatic stabilizers.</a:t>
              </a:r>
            </a:p>
          </p:txBody>
        </p:sp>
      </p:grpSp>
    </p:spTree>
    <p:extLst>
      <p:ext uri="{BB962C8B-B14F-4D97-AF65-F5344CB8AC3E}">
        <p14:creationId xmlns:p14="http://schemas.microsoft.com/office/powerpoint/2010/main" val="374559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Automatic Stabilizers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149" y="1580912"/>
            <a:ext cx="8058927" cy="806935"/>
            <a:chOff x="542150" y="1736761"/>
            <a:chExt cx="8058927"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150" y="1929332"/>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occur quickly.</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927" cy="806935"/>
            <a:chOff x="539764" y="1736761"/>
            <a:chExt cx="8061313"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4" y="176115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Lower wages mean that a lower amount of taxes is withheld from paychecks right away.</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259" y="3364674"/>
            <a:ext cx="8058927"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or poverty means that government spending in those areas rises as quickly as people apply for benefits.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72198" y="4265898"/>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while the automatic stabilizers offset some shifts in aggregate demand, they do not offset all or even most of them.</a:t>
              </a:r>
            </a:p>
          </p:txBody>
        </p:sp>
      </p:grpSp>
      <p:grpSp>
        <p:nvGrpSpPr>
          <p:cNvPr id="30" name="Group 29">
            <a:extLst>
              <a:ext uri="{FF2B5EF4-FFF2-40B4-BE49-F238E27FC236}">
                <a16:creationId xmlns:a16="http://schemas.microsoft.com/office/drawing/2014/main" id="{7BC69A80-BC67-4EFA-B4C6-EBD6E021E8F1}"/>
              </a:ext>
            </a:extLst>
          </p:cNvPr>
          <p:cNvGrpSpPr/>
          <p:nvPr/>
        </p:nvGrpSpPr>
        <p:grpSpPr>
          <a:xfrm>
            <a:off x="2072198" y="5153570"/>
            <a:ext cx="8052105" cy="1054965"/>
            <a:chOff x="542923" y="1736761"/>
            <a:chExt cx="8058154" cy="1054965"/>
          </a:xfrm>
          <a:solidFill>
            <a:srgbClr val="627981"/>
          </a:solidFill>
        </p:grpSpPr>
        <p:sp>
          <p:nvSpPr>
            <p:cNvPr id="31" name="Rectangle 30">
              <a:extLst>
                <a:ext uri="{FF2B5EF4-FFF2-40B4-BE49-F238E27FC236}">
                  <a16:creationId xmlns:a16="http://schemas.microsoft.com/office/drawing/2014/main" id="{74CB8E6E-D7F4-4F57-B7B8-322112123C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C1A06168-9FF4-4B45-846C-F2EB4349B618}"/>
                </a:ext>
              </a:extLst>
            </p:cNvPr>
            <p:cNvSpPr txBox="1"/>
            <p:nvPr/>
          </p:nvSpPr>
          <p:spPr>
            <a:xfrm>
              <a:off x="542923" y="177606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like shock absorbers in a car, can be useful if they reduce the impact of the worst bumps, even if they do not eliminate the bumps altogether.</a:t>
              </a:r>
            </a:p>
          </p:txBody>
        </p:sp>
      </p:grpSp>
    </p:spTree>
    <p:extLst>
      <p:ext uri="{BB962C8B-B14F-4D97-AF65-F5344CB8AC3E}">
        <p14:creationId xmlns:p14="http://schemas.microsoft.com/office/powerpoint/2010/main" val="23064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On Your Own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922" y="1580912"/>
            <a:ext cx="8058154" cy="1323439"/>
            <a:chOff x="542923" y="1736761"/>
            <a:chExt cx="8058154" cy="1323439"/>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923" y="1736761"/>
              <a:ext cx="8058154" cy="1323439"/>
            </a:xfrm>
            <a:prstGeom prst="rect">
              <a:avLst/>
            </a:prstGeom>
            <a:grpFill/>
          </p:spPr>
          <p:txBody>
            <a:bodyPr wrap="square" rtlCol="0">
              <a:spAutoFit/>
            </a:bodyPr>
            <a:lstStyle/>
            <a:p>
              <a:pPr algn="ctr"/>
              <a:r>
                <a:rPr lang="en-US" sz="2000" dirty="0">
                  <a:solidFill>
                    <a:schemeClr val="bg1"/>
                  </a:solidFill>
                </a:rPr>
                <a:t>Chances are you will be or are currently paying taxes. How do you feel knowing that your tax contributions will increase during times of recession? Are you happy to help aid the country in this way or do you find it frustrating?</a:t>
              </a:r>
            </a:p>
          </p:txBody>
        </p:sp>
      </p:grpSp>
      <p:pic>
        <p:nvPicPr>
          <p:cNvPr id="5" name="Picture 4" descr="Two women in conversation while sitting at a desk writing something down in a notebook">
            <a:extLst>
              <a:ext uri="{FF2B5EF4-FFF2-40B4-BE49-F238E27FC236}">
                <a16:creationId xmlns:a16="http://schemas.microsoft.com/office/drawing/2014/main" id="{081B74F7-441F-4552-9DAA-0FD32FA19054}"/>
              </a:ext>
            </a:extLst>
          </p:cNvPr>
          <p:cNvPicPr>
            <a:picLocks noChangeAspect="1"/>
          </p:cNvPicPr>
          <p:nvPr/>
        </p:nvPicPr>
        <p:blipFill>
          <a:blip r:embed="rId3"/>
          <a:stretch>
            <a:fillRect/>
          </a:stretch>
        </p:blipFill>
        <p:spPr>
          <a:xfrm>
            <a:off x="3527664" y="3144870"/>
            <a:ext cx="5136669" cy="3429000"/>
          </a:xfrm>
          <a:prstGeom prst="rect">
            <a:avLst/>
          </a:prstGeom>
        </p:spPr>
      </p:pic>
    </p:spTree>
    <p:extLst>
      <p:ext uri="{BB962C8B-B14F-4D97-AF65-F5344CB8AC3E}">
        <p14:creationId xmlns:p14="http://schemas.microsoft.com/office/powerpoint/2010/main" val="39842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1627</Words>
  <Application>Microsoft Office PowerPoint</Application>
  <PresentationFormat>Widescreen</PresentationFormat>
  <Paragraphs>188</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Century Gothic</vt:lpstr>
      <vt:lpstr>Arial</vt:lpstr>
      <vt:lpstr>Calibri</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17</cp:revision>
  <dcterms:modified xsi:type="dcterms:W3CDTF">2022-01-17T22:01:35Z</dcterms:modified>
</cp:coreProperties>
</file>