
<file path=[Content_Types].xml><?xml version="1.0" encoding="utf-8"?>
<Types xmlns="http://schemas.openxmlformats.org/package/2006/content-types">
  <Default Extension="bin" ContentType="application/vnd.openxmlformats-officedocument.oleObject"/>
  <Default Extension="fntdata" ContentType="application/x-fontdata"/>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14"/>
  </p:notesMasterIdLst>
  <p:sldIdLst>
    <p:sldId id="256" r:id="rId2"/>
    <p:sldId id="394" r:id="rId3"/>
    <p:sldId id="258" r:id="rId4"/>
    <p:sldId id="395" r:id="rId5"/>
    <p:sldId id="372" r:id="rId6"/>
    <p:sldId id="396" r:id="rId7"/>
    <p:sldId id="400" r:id="rId8"/>
    <p:sldId id="397" r:id="rId9"/>
    <p:sldId id="398" r:id="rId10"/>
    <p:sldId id="399" r:id="rId11"/>
    <p:sldId id="369" r:id="rId12"/>
    <p:sldId id="275" r:id="rId13"/>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Calibri Light" panose="020F0302020204030204" pitchFamily="34" charset="0"/>
      <p:regular r:id="rId19"/>
      <p:italic r:id="rId20"/>
    </p:embeddedFont>
    <p:embeddedFont>
      <p:font typeface="Century Gothic" panose="020B0502020202020204" pitchFamily="3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gpqKudZmLSWKrr7AFFTErfzhMQc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Edahl" initials="CE" lastIdx="15" clrIdx="0">
    <p:extLst>
      <p:ext uri="{19B8F6BF-5375-455C-9EA6-DF929625EA0E}">
        <p15:presenceInfo xmlns:p15="http://schemas.microsoft.com/office/powerpoint/2012/main" userId="S::cedahl@hawkeslearning.com::f9c8dab7-bc9e-4aed-a3a5-891b49192fba" providerId="AD"/>
      </p:ext>
    </p:extLst>
  </p:cmAuthor>
  <p:cmAuthor id="2" name="Nathan Mirmow" initials="NM" lastIdx="6" clrIdx="1">
    <p:extLst>
      <p:ext uri="{19B8F6BF-5375-455C-9EA6-DF929625EA0E}">
        <p15:presenceInfo xmlns:p15="http://schemas.microsoft.com/office/powerpoint/2012/main" userId="Nathan Mirmow" providerId="None"/>
      </p:ext>
    </p:extLst>
  </p:cmAuthor>
  <p:cmAuthor id="3" name="Caitlin Coleman" initials="CC" lastIdx="2" clrIdx="2">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529" autoAdjust="0"/>
  </p:normalViewPr>
  <p:slideViewPr>
    <p:cSldViewPr snapToGrid="0">
      <p:cViewPr varScale="1">
        <p:scale>
          <a:sx n="108" d="100"/>
          <a:sy n="108" d="100"/>
        </p:scale>
        <p:origin x="67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font" Target="fonts/font7.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 name="Google Shape;4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It proves difficult to explain to politicians how countercyclical fiscal policy, that runs against the tide of the business cycle, should work. Countercyclical policy says that an economic boom should be an appropriate time for keeping taxes high and restraining spending. Politicians tend to prove less willing to hear the message that in good economic times, they should propose tax increases and spending limits. From a political viewpoint, sometimes it simply just looks better to maintain a booming economic climate.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10</a:t>
            </a:fld>
            <a:endParaRPr lang="en-US" dirty="0"/>
          </a:p>
        </p:txBody>
      </p:sp>
    </p:spTree>
    <p:extLst>
      <p:ext uri="{BB962C8B-B14F-4D97-AF65-F5344CB8AC3E}">
        <p14:creationId xmlns:p14="http://schemas.microsoft.com/office/powerpoint/2010/main" val="236398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In the early 1960s, many economists believed that the problem of the business cycle, unemployment, and inflation were all but solved. The U.S. economy faced several significant recessions in the 1960s, 70s, and 80s, showing that the problems of macroeconomic policy were not entirely solved. As economists began to explore these problems, they identified several issues that make discretionary fiscal policy more difficult than previously believed during the optimism of the 1960s.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2</a:t>
            </a:fld>
            <a:endParaRPr lang="en-US" dirty="0"/>
          </a:p>
        </p:txBody>
      </p:sp>
    </p:spTree>
    <p:extLst>
      <p:ext uri="{BB962C8B-B14F-4D97-AF65-F5344CB8AC3E}">
        <p14:creationId xmlns:p14="http://schemas.microsoft.com/office/powerpoint/2010/main" val="3115668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Fiscal policy affects both aggregate demand and interest rates. An increase in government budget deficits shifts the demand for financial capital rightward. An increase in budget deficits by 1% of GDP will cause an increase of roughly ½% to 1% in the interest rate.</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Expansionary fiscal policy, through tax cuts and increased government spending, is intended to increase aggregate demand. If expansionary fiscal policy also increases interest rates, firms and households are discouraged from borrowing and spending, which reduces aggregate demand. Even if the effect of expansionary fiscal policy is not completely offset, fiscal policy can still end up less powerful than was originally expected. We refer to this as crowding out. If expansionary fiscal policy is to work as intended, the government must coordinate fiscal and monetary policy.</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4</a:t>
            </a:fld>
            <a:endParaRPr lang="en-US" dirty="0"/>
          </a:p>
        </p:txBody>
      </p:sp>
    </p:spTree>
    <p:extLst>
      <p:ext uri="{BB962C8B-B14F-4D97-AF65-F5344CB8AC3E}">
        <p14:creationId xmlns:p14="http://schemas.microsoft.com/office/powerpoint/2010/main" val="2114328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government can change monetary policy multiple times a year, but it takes a substantially longer time to enact fiscal policy.</a:t>
            </a:r>
          </a:p>
          <a:p>
            <a:pPr marL="0" lvl="0" indent="0" algn="l" rtl="0">
              <a:spcBef>
                <a:spcPts val="0"/>
              </a:spcBef>
              <a:spcAft>
                <a:spcPts val="0"/>
              </a:spcAft>
              <a:buNone/>
            </a:pPr>
            <a:r>
              <a:rPr lang="en-US" dirty="0"/>
              <a:t>Recognition Lag: time it takes to determine that a recession has occurred</a:t>
            </a:r>
          </a:p>
          <a:p>
            <a:pPr marL="0" lvl="0" indent="0" algn="l" rtl="0">
              <a:spcBef>
                <a:spcPts val="0"/>
              </a:spcBef>
              <a:spcAft>
                <a:spcPts val="0"/>
              </a:spcAft>
              <a:buNone/>
            </a:pPr>
            <a:r>
              <a:rPr lang="en-US" dirty="0"/>
              <a:t>Legislative Lag: time it takes to pass a bill</a:t>
            </a:r>
          </a:p>
          <a:p>
            <a:pPr marL="0" lvl="0" indent="0" algn="l" rtl="0">
              <a:spcBef>
                <a:spcPts val="0"/>
              </a:spcBef>
              <a:spcAft>
                <a:spcPts val="0"/>
              </a:spcAft>
              <a:buNone/>
            </a:pPr>
            <a:r>
              <a:rPr lang="en-US" dirty="0"/>
              <a:t>Implementation Lag: time it takes to start projects after a bill is passed</a:t>
            </a:r>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1646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A temporary tax cut or spending increase will last only for a year or two and then revert to its original level. A permanent tax cut or spending increase is expected to stay in place for the foreseeable future. The appropriate policy may be an expansionary fiscal policy with large budget deficits during a recession and a contractionary fiscal policy with budget surpluses when the economy is growing. If both policies are explicitly temporary, they will have a less powerful effect than a permanent policy.</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6</a:t>
            </a:fld>
            <a:endParaRPr lang="en-US" dirty="0"/>
          </a:p>
        </p:txBody>
      </p:sp>
    </p:spTree>
    <p:extLst>
      <p:ext uri="{BB962C8B-B14F-4D97-AF65-F5344CB8AC3E}">
        <p14:creationId xmlns:p14="http://schemas.microsoft.com/office/powerpoint/2010/main" val="1265795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How would you react if the government announced a tax cut that would only last one year? What about if the government announced a permanent tax cut? Consider the different policies that were enacted during the COVID-19 pandemic to help ease the economic implications of the virus. Do you think the time frames of the policies had an impact on their effects?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7</a:t>
            </a:fld>
            <a:endParaRPr lang="en-US" dirty="0"/>
          </a:p>
        </p:txBody>
      </p:sp>
    </p:spTree>
    <p:extLst>
      <p:ext uri="{BB962C8B-B14F-4D97-AF65-F5344CB8AC3E}">
        <p14:creationId xmlns:p14="http://schemas.microsoft.com/office/powerpoint/2010/main" val="2158770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When an economy begins to recover from a recession, it does not immediately revert to its state from before the start of the recession. The economy's internal structure has evolved and changed, and the process of recovery can take time. Fiscal policy can increase demand, but the process of structural economic change, the expansion of a new set of industries and the movement of workers, inevitably takes a long time.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8</a:t>
            </a:fld>
            <a:endParaRPr lang="en-US" dirty="0"/>
          </a:p>
        </p:txBody>
      </p:sp>
    </p:spTree>
    <p:extLst>
      <p:ext uri="{BB962C8B-B14F-4D97-AF65-F5344CB8AC3E}">
        <p14:creationId xmlns:p14="http://schemas.microsoft.com/office/powerpoint/2010/main" val="3399628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Fiscal policy can help an economy that is producing below its potential GDP to expand aggregate demand so that it produces closer to potential GDP, thus lowering unemployment. However, fiscal policy cannot help an economy produce at an output level above potential GDP without causing inflation. At this point, unemployment becomes so low that workers become scarce, and wages rise rapidly.</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9</a:t>
            </a:fld>
            <a:endParaRPr lang="en-US" dirty="0"/>
          </a:p>
        </p:txBody>
      </p:sp>
    </p:spTree>
    <p:extLst>
      <p:ext uri="{BB962C8B-B14F-4D97-AF65-F5344CB8AC3E}">
        <p14:creationId xmlns:p14="http://schemas.microsoft.com/office/powerpoint/2010/main" val="4113075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F05E2-CB4C-4EE5-9272-9B65F95232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439386-6786-4556-8013-49556143F0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B52D8E-F106-4892-8E7A-61DE3681C178}"/>
              </a:ext>
            </a:extLst>
          </p:cNvPr>
          <p:cNvSpPr>
            <a:spLocks noGrp="1"/>
          </p:cNvSpPr>
          <p:nvPr>
            <p:ph type="dt" sz="half" idx="10"/>
          </p:nvPr>
        </p:nvSpPr>
        <p:spPr/>
        <p:txBody>
          <a:bodyPr/>
          <a:lstStyle/>
          <a:p>
            <a:fld id="{F675C1F2-0F8E-4EA2-BFE8-97FC7F8E3846}" type="datetimeFigureOut">
              <a:rPr lang="en-US" smtClean="0"/>
              <a:t>1/17/2022</a:t>
            </a:fld>
            <a:endParaRPr lang="en-US"/>
          </a:p>
        </p:txBody>
      </p:sp>
      <p:sp>
        <p:nvSpPr>
          <p:cNvPr id="5" name="Footer Placeholder 4">
            <a:extLst>
              <a:ext uri="{FF2B5EF4-FFF2-40B4-BE49-F238E27FC236}">
                <a16:creationId xmlns:a16="http://schemas.microsoft.com/office/drawing/2014/main" id="{BB7B697B-2FD8-4BF9-9232-E148C9170A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BADC02-BBB1-465E-974C-A093F287E72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337463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CA4EC-6CFA-47F1-8F4B-4AA3F6E64D5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5C69CC-4A4B-41A9-9D68-1362658AA7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641AB4-7B0D-4AC4-A843-01B6C6C8B2F2}"/>
              </a:ext>
            </a:extLst>
          </p:cNvPr>
          <p:cNvSpPr>
            <a:spLocks noGrp="1"/>
          </p:cNvSpPr>
          <p:nvPr>
            <p:ph type="dt" sz="half" idx="10"/>
          </p:nvPr>
        </p:nvSpPr>
        <p:spPr/>
        <p:txBody>
          <a:bodyPr/>
          <a:lstStyle/>
          <a:p>
            <a:fld id="{F675C1F2-0F8E-4EA2-BFE8-97FC7F8E3846}" type="datetimeFigureOut">
              <a:rPr lang="en-US" smtClean="0"/>
              <a:t>1/17/2022</a:t>
            </a:fld>
            <a:endParaRPr lang="en-US"/>
          </a:p>
        </p:txBody>
      </p:sp>
      <p:sp>
        <p:nvSpPr>
          <p:cNvPr id="5" name="Footer Placeholder 4">
            <a:extLst>
              <a:ext uri="{FF2B5EF4-FFF2-40B4-BE49-F238E27FC236}">
                <a16:creationId xmlns:a16="http://schemas.microsoft.com/office/drawing/2014/main" id="{75FFE15A-54A7-4E78-8C2C-F3899F8DF2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5A059C-4844-4C44-B17F-3ACBDEFCE5A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80071751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702206-D407-40E5-9416-12CEA5C5ADB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199D9C-01CD-44A5-A13D-CF8C1768A00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6ED72B-17FD-4097-AF49-F8F3E627AE91}"/>
              </a:ext>
            </a:extLst>
          </p:cNvPr>
          <p:cNvSpPr>
            <a:spLocks noGrp="1"/>
          </p:cNvSpPr>
          <p:nvPr>
            <p:ph type="dt" sz="half" idx="10"/>
          </p:nvPr>
        </p:nvSpPr>
        <p:spPr/>
        <p:txBody>
          <a:bodyPr/>
          <a:lstStyle/>
          <a:p>
            <a:fld id="{F675C1F2-0F8E-4EA2-BFE8-97FC7F8E3846}" type="datetimeFigureOut">
              <a:rPr lang="en-US" smtClean="0"/>
              <a:t>1/17/2022</a:t>
            </a:fld>
            <a:endParaRPr lang="en-US"/>
          </a:p>
        </p:txBody>
      </p:sp>
      <p:sp>
        <p:nvSpPr>
          <p:cNvPr id="5" name="Footer Placeholder 4">
            <a:extLst>
              <a:ext uri="{FF2B5EF4-FFF2-40B4-BE49-F238E27FC236}">
                <a16:creationId xmlns:a16="http://schemas.microsoft.com/office/drawing/2014/main" id="{49FA99B3-B224-4AE5-A39D-BA0ACBDA0C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685BE1-3C09-4D3B-A8C5-F56F5D0F22D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80157061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6CA09-E4B9-4613-AEE6-859B2A3063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886A41-E596-4F2C-85DC-17928DD6B4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BD4ABA-6F1A-4BF5-85B3-E99149CFDCA1}"/>
              </a:ext>
            </a:extLst>
          </p:cNvPr>
          <p:cNvSpPr>
            <a:spLocks noGrp="1"/>
          </p:cNvSpPr>
          <p:nvPr>
            <p:ph type="dt" sz="half" idx="10"/>
          </p:nvPr>
        </p:nvSpPr>
        <p:spPr/>
        <p:txBody>
          <a:bodyPr/>
          <a:lstStyle/>
          <a:p>
            <a:fld id="{F675C1F2-0F8E-4EA2-BFE8-97FC7F8E3846}" type="datetimeFigureOut">
              <a:rPr lang="en-US" smtClean="0"/>
              <a:t>1/17/2022</a:t>
            </a:fld>
            <a:endParaRPr lang="en-US"/>
          </a:p>
        </p:txBody>
      </p:sp>
      <p:sp>
        <p:nvSpPr>
          <p:cNvPr id="5" name="Footer Placeholder 4">
            <a:extLst>
              <a:ext uri="{FF2B5EF4-FFF2-40B4-BE49-F238E27FC236}">
                <a16:creationId xmlns:a16="http://schemas.microsoft.com/office/drawing/2014/main" id="{967CE3A7-FD49-45BD-ACA9-CD8B57FE97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F7B5F2-F746-4B7C-AA13-3A30551C06D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214690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3A5AE-0881-4772-8073-473BC2B6EC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77F5D7C-E887-4C55-8DA3-8E9BA1F404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CBBCE6-45B2-4E78-85C6-B6B4CF58AB92}"/>
              </a:ext>
            </a:extLst>
          </p:cNvPr>
          <p:cNvSpPr>
            <a:spLocks noGrp="1"/>
          </p:cNvSpPr>
          <p:nvPr>
            <p:ph type="dt" sz="half" idx="10"/>
          </p:nvPr>
        </p:nvSpPr>
        <p:spPr/>
        <p:txBody>
          <a:bodyPr/>
          <a:lstStyle/>
          <a:p>
            <a:fld id="{F675C1F2-0F8E-4EA2-BFE8-97FC7F8E3846}" type="datetimeFigureOut">
              <a:rPr lang="en-US" smtClean="0"/>
              <a:t>1/17/2022</a:t>
            </a:fld>
            <a:endParaRPr lang="en-US"/>
          </a:p>
        </p:txBody>
      </p:sp>
      <p:sp>
        <p:nvSpPr>
          <p:cNvPr id="5" name="Footer Placeholder 4">
            <a:extLst>
              <a:ext uri="{FF2B5EF4-FFF2-40B4-BE49-F238E27FC236}">
                <a16:creationId xmlns:a16="http://schemas.microsoft.com/office/drawing/2014/main" id="{C1736B07-FB95-4DE2-BE3A-22106487CB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BBF0A5-D461-4B4C-8C97-858A15389AD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702943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D00EF-3FFC-43C5-BF57-A0C59BEB09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1C6763-6679-46C7-9BFC-5009193994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D47377-2DF9-43E6-9681-CAE2A3CEEC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4CD631-A14D-4AFA-9CF7-CA4DCB6CEA49}"/>
              </a:ext>
            </a:extLst>
          </p:cNvPr>
          <p:cNvSpPr>
            <a:spLocks noGrp="1"/>
          </p:cNvSpPr>
          <p:nvPr>
            <p:ph type="dt" sz="half" idx="10"/>
          </p:nvPr>
        </p:nvSpPr>
        <p:spPr/>
        <p:txBody>
          <a:bodyPr/>
          <a:lstStyle/>
          <a:p>
            <a:fld id="{F675C1F2-0F8E-4EA2-BFE8-97FC7F8E3846}" type="datetimeFigureOut">
              <a:rPr lang="en-US" smtClean="0"/>
              <a:t>1/17/2022</a:t>
            </a:fld>
            <a:endParaRPr lang="en-US"/>
          </a:p>
        </p:txBody>
      </p:sp>
      <p:sp>
        <p:nvSpPr>
          <p:cNvPr id="6" name="Footer Placeholder 5">
            <a:extLst>
              <a:ext uri="{FF2B5EF4-FFF2-40B4-BE49-F238E27FC236}">
                <a16:creationId xmlns:a16="http://schemas.microsoft.com/office/drawing/2014/main" id="{4D1DA6F6-7D0D-4989-8409-AE94996BFC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FA7102-E7BB-4CFE-8283-145DD113A38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414184351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965A4-A0CF-49AE-8193-2659206C11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D984FF8-8684-45DC-8492-63A79E8E24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FC5271-22B3-440A-A367-1A110BD85A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6603DF5-5EF9-4412-B50B-6409DE16AF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1146AB-395C-4250-9031-D3AD26DBF2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2E0122-CFA6-42E8-97D5-D50202E27623}"/>
              </a:ext>
            </a:extLst>
          </p:cNvPr>
          <p:cNvSpPr>
            <a:spLocks noGrp="1"/>
          </p:cNvSpPr>
          <p:nvPr>
            <p:ph type="dt" sz="half" idx="10"/>
          </p:nvPr>
        </p:nvSpPr>
        <p:spPr/>
        <p:txBody>
          <a:bodyPr/>
          <a:lstStyle/>
          <a:p>
            <a:fld id="{F675C1F2-0F8E-4EA2-BFE8-97FC7F8E3846}" type="datetimeFigureOut">
              <a:rPr lang="en-US" smtClean="0"/>
              <a:t>1/17/2022</a:t>
            </a:fld>
            <a:endParaRPr lang="en-US"/>
          </a:p>
        </p:txBody>
      </p:sp>
      <p:sp>
        <p:nvSpPr>
          <p:cNvPr id="8" name="Footer Placeholder 7">
            <a:extLst>
              <a:ext uri="{FF2B5EF4-FFF2-40B4-BE49-F238E27FC236}">
                <a16:creationId xmlns:a16="http://schemas.microsoft.com/office/drawing/2014/main" id="{BD422D1B-9BC1-4552-84E2-2148059D91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EC32C5-C985-419D-8911-56482DC750B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7445511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0FF7B-CCD1-4D62-8BEC-DDA96C0E0D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6B5DA9E-FD88-4751-8AF6-2A5C2D78F9C9}"/>
              </a:ext>
            </a:extLst>
          </p:cNvPr>
          <p:cNvSpPr>
            <a:spLocks noGrp="1"/>
          </p:cNvSpPr>
          <p:nvPr>
            <p:ph type="dt" sz="half" idx="10"/>
          </p:nvPr>
        </p:nvSpPr>
        <p:spPr/>
        <p:txBody>
          <a:bodyPr/>
          <a:lstStyle/>
          <a:p>
            <a:fld id="{F675C1F2-0F8E-4EA2-BFE8-97FC7F8E3846}" type="datetimeFigureOut">
              <a:rPr lang="en-US" smtClean="0"/>
              <a:t>1/17/2022</a:t>
            </a:fld>
            <a:endParaRPr lang="en-US"/>
          </a:p>
        </p:txBody>
      </p:sp>
      <p:sp>
        <p:nvSpPr>
          <p:cNvPr id="4" name="Footer Placeholder 3">
            <a:extLst>
              <a:ext uri="{FF2B5EF4-FFF2-40B4-BE49-F238E27FC236}">
                <a16:creationId xmlns:a16="http://schemas.microsoft.com/office/drawing/2014/main" id="{A53B90B8-60C8-4FEB-B9E5-BEE0ACD266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A7139D0-7D5C-4964-A04C-5CDAAC8B3A2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701174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861EA9-88FA-4FC9-8EC6-4E4018FC605F}"/>
              </a:ext>
            </a:extLst>
          </p:cNvPr>
          <p:cNvSpPr>
            <a:spLocks noGrp="1"/>
          </p:cNvSpPr>
          <p:nvPr>
            <p:ph type="dt" sz="half" idx="10"/>
          </p:nvPr>
        </p:nvSpPr>
        <p:spPr/>
        <p:txBody>
          <a:bodyPr/>
          <a:lstStyle/>
          <a:p>
            <a:fld id="{F675C1F2-0F8E-4EA2-BFE8-97FC7F8E3846}" type="datetimeFigureOut">
              <a:rPr lang="en-US" smtClean="0"/>
              <a:t>1/17/2022</a:t>
            </a:fld>
            <a:endParaRPr lang="en-US"/>
          </a:p>
        </p:txBody>
      </p:sp>
      <p:sp>
        <p:nvSpPr>
          <p:cNvPr id="3" name="Footer Placeholder 2">
            <a:extLst>
              <a:ext uri="{FF2B5EF4-FFF2-40B4-BE49-F238E27FC236}">
                <a16:creationId xmlns:a16="http://schemas.microsoft.com/office/drawing/2014/main" id="{8C5846D7-C929-43F6-B786-3C5DA012B17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37D4C4-0407-4FC5-B9DA-9CF04525C87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537406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703B1-0231-4281-BD8B-174D0B0E7C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F336EC-ACE1-4C53-AA7A-9367B186ED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3DE451D-41EF-47FC-B91E-AADBB31D98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6005B8-510D-44CC-9360-D57818AECCCD}"/>
              </a:ext>
            </a:extLst>
          </p:cNvPr>
          <p:cNvSpPr>
            <a:spLocks noGrp="1"/>
          </p:cNvSpPr>
          <p:nvPr>
            <p:ph type="dt" sz="half" idx="10"/>
          </p:nvPr>
        </p:nvSpPr>
        <p:spPr/>
        <p:txBody>
          <a:bodyPr/>
          <a:lstStyle/>
          <a:p>
            <a:fld id="{F675C1F2-0F8E-4EA2-BFE8-97FC7F8E3846}" type="datetimeFigureOut">
              <a:rPr lang="en-US" smtClean="0"/>
              <a:t>1/17/2022</a:t>
            </a:fld>
            <a:endParaRPr lang="en-US"/>
          </a:p>
        </p:txBody>
      </p:sp>
      <p:sp>
        <p:nvSpPr>
          <p:cNvPr id="6" name="Footer Placeholder 5">
            <a:extLst>
              <a:ext uri="{FF2B5EF4-FFF2-40B4-BE49-F238E27FC236}">
                <a16:creationId xmlns:a16="http://schemas.microsoft.com/office/drawing/2014/main" id="{E8E8CBE1-DB7E-4513-9642-DE9F6226EF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C22557-914F-4916-BA76-C64F3954EB5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562343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66D9F-3D95-4474-91BC-B91F06C1CD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5DF8F4-8C2F-4BCB-824A-A6DB4056F3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9240C8D-057D-4D9D-9874-C1A97E6935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0D4A7B-71D3-423C-9D89-5E2FA5E9E8A3}"/>
              </a:ext>
            </a:extLst>
          </p:cNvPr>
          <p:cNvSpPr>
            <a:spLocks noGrp="1"/>
          </p:cNvSpPr>
          <p:nvPr>
            <p:ph type="dt" sz="half" idx="10"/>
          </p:nvPr>
        </p:nvSpPr>
        <p:spPr/>
        <p:txBody>
          <a:bodyPr/>
          <a:lstStyle/>
          <a:p>
            <a:fld id="{F675C1F2-0F8E-4EA2-BFE8-97FC7F8E3846}" type="datetimeFigureOut">
              <a:rPr lang="en-US" smtClean="0"/>
              <a:t>1/17/2022</a:t>
            </a:fld>
            <a:endParaRPr lang="en-US"/>
          </a:p>
        </p:txBody>
      </p:sp>
      <p:sp>
        <p:nvSpPr>
          <p:cNvPr id="6" name="Footer Placeholder 5">
            <a:extLst>
              <a:ext uri="{FF2B5EF4-FFF2-40B4-BE49-F238E27FC236}">
                <a16:creationId xmlns:a16="http://schemas.microsoft.com/office/drawing/2014/main" id="{8BEA1C67-7094-4165-8A8E-3132CB40B5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6E8740-2C81-45B8-A374-76F8AD93CCF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50997182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5DADDA-34FC-4C17-9639-7A70875A3C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3E2192-5911-4E52-8DF5-52491E6B04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C11C6C-036E-4A42-A987-BBCD1F4931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75C1F2-0F8E-4EA2-BFE8-97FC7F8E3846}" type="datetimeFigureOut">
              <a:rPr lang="en-US" smtClean="0"/>
              <a:t>1/17/2022</a:t>
            </a:fld>
            <a:endParaRPr lang="en-US"/>
          </a:p>
        </p:txBody>
      </p:sp>
      <p:sp>
        <p:nvSpPr>
          <p:cNvPr id="5" name="Footer Placeholder 4">
            <a:extLst>
              <a:ext uri="{FF2B5EF4-FFF2-40B4-BE49-F238E27FC236}">
                <a16:creationId xmlns:a16="http://schemas.microsoft.com/office/drawing/2014/main" id="{8473CCC9-3CB9-4FF5-8945-8D3C7CB55C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7B8DDD4-1FA3-4067-AC54-037284738A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138464715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p:nvPr/>
        </p:nvSpPr>
        <p:spPr>
          <a:xfrm>
            <a:off x="0" y="0"/>
            <a:ext cx="12192000" cy="1194957"/>
          </a:xfrm>
          <a:prstGeom prst="rect">
            <a:avLst/>
          </a:prstGeom>
          <a:solidFill>
            <a:srgbClr val="5A7E8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404040"/>
              </a:buClr>
              <a:buSzPts val="1800"/>
              <a:buFont typeface="Calibri"/>
              <a:buNone/>
            </a:pPr>
            <a:endParaRPr sz="1800" b="0" i="0" u="none" strike="noStrike" cap="none">
              <a:solidFill>
                <a:srgbClr val="404040"/>
              </a:solidFill>
              <a:latin typeface="Calibri"/>
              <a:ea typeface="Calibri"/>
              <a:cs typeface="Calibri"/>
              <a:sym typeface="Calibri"/>
            </a:endParaRPr>
          </a:p>
        </p:txBody>
      </p:sp>
      <p:sp>
        <p:nvSpPr>
          <p:cNvPr id="50" name="Google Shape;50;p1"/>
          <p:cNvSpPr txBox="1"/>
          <p:nvPr/>
        </p:nvSpPr>
        <p:spPr>
          <a:xfrm>
            <a:off x="1569719" y="2081740"/>
            <a:ext cx="9052562" cy="286228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6000"/>
              <a:buFont typeface="Century Gothic"/>
              <a:buNone/>
            </a:pPr>
            <a:r>
              <a:rPr lang="en-US" sz="6000" b="0" i="0" u="none" strike="noStrike" cap="none" dirty="0">
                <a:solidFill>
                  <a:srgbClr val="000000"/>
                </a:solidFill>
                <a:latin typeface="Century Gothic"/>
                <a:ea typeface="Century Gothic"/>
                <a:cs typeface="Century Gothic"/>
                <a:sym typeface="Century Gothic"/>
              </a:rPr>
              <a:t>Practical Problems with Discretionary Fiscal Policy</a:t>
            </a:r>
            <a:endParaRPr dirty="0"/>
          </a:p>
        </p:txBody>
      </p:sp>
      <p:cxnSp>
        <p:nvCxnSpPr>
          <p:cNvPr id="51" name="Google Shape;51;p1"/>
          <p:cNvCxnSpPr/>
          <p:nvPr/>
        </p:nvCxnSpPr>
        <p:spPr>
          <a:xfrm>
            <a:off x="3130060" y="4953712"/>
            <a:ext cx="5931879" cy="1"/>
          </a:xfrm>
          <a:prstGeom prst="straightConnector1">
            <a:avLst/>
          </a:prstGeom>
          <a:noFill/>
          <a:ln w="9525" cap="flat" cmpd="sng">
            <a:solidFill>
              <a:srgbClr val="000000"/>
            </a:solidFill>
            <a:prstDash val="solid"/>
            <a:miter lim="8000"/>
            <a:headEnd type="none" w="sm" len="sm"/>
            <a:tailEnd type="none" w="sm" len="sm"/>
          </a:ln>
        </p:spPr>
      </p:cxnSp>
      <p:sp>
        <p:nvSpPr>
          <p:cNvPr id="52" name="Google Shape;52;p1"/>
          <p:cNvSpPr txBox="1"/>
          <p:nvPr/>
        </p:nvSpPr>
        <p:spPr>
          <a:xfrm>
            <a:off x="481647" y="320477"/>
            <a:ext cx="3565363" cy="561341"/>
          </a:xfrm>
          <a:prstGeom prst="rect">
            <a:avLst/>
          </a:prstGeom>
          <a:solidFill>
            <a:srgbClr val="5A7E83"/>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cxnSp>
        <p:nvCxnSpPr>
          <p:cNvPr id="53" name="Google Shape;53;p1"/>
          <p:cNvCxnSpPr/>
          <p:nvPr/>
        </p:nvCxnSpPr>
        <p:spPr>
          <a:xfrm>
            <a:off x="3071446" y="2091430"/>
            <a:ext cx="5931879" cy="1"/>
          </a:xfrm>
          <a:prstGeom prst="straightConnector1">
            <a:avLst/>
          </a:prstGeom>
          <a:noFill/>
          <a:ln w="9525" cap="flat" cmpd="sng">
            <a:solidFill>
              <a:srgbClr val="000000"/>
            </a:solidFill>
            <a:prstDash val="solid"/>
            <a:miter lim="8000"/>
            <a:headEnd type="none" w="sm" len="sm"/>
            <a:tailEnd type="none" w="sm" len="sm"/>
          </a:ln>
        </p:spPr>
      </p:cxnSp>
      <p:sp>
        <p:nvSpPr>
          <p:cNvPr id="7" name="TextBox 6">
            <a:extLst>
              <a:ext uri="{FF2B5EF4-FFF2-40B4-BE49-F238E27FC236}">
                <a16:creationId xmlns:a16="http://schemas.microsoft.com/office/drawing/2014/main" id="{D28B29A3-FD3C-441D-B6BF-BAD4CB3B241B}"/>
              </a:ext>
            </a:extLst>
          </p:cNvPr>
          <p:cNvSpPr txBox="1"/>
          <p:nvPr/>
        </p:nvSpPr>
        <p:spPr>
          <a:xfrm>
            <a:off x="6837195" y="4957418"/>
            <a:ext cx="2349746" cy="369332"/>
          </a:xfrm>
          <a:prstGeom prst="rect">
            <a:avLst/>
          </a:prstGeom>
          <a:noFill/>
        </p:spPr>
        <p:txBody>
          <a:bodyPr wrap="none" rtlCol="0">
            <a:spAutoFit/>
          </a:bodyPr>
          <a:lstStyle/>
          <a:p>
            <a:r>
              <a:rPr lang="en-US" i="1" dirty="0"/>
              <a:t>Principles of Economics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Political Realties and Discretionary Fiscal Policy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It proves difficult to explain to politicians how countercyclical fiscal policy, that runs against the tide of the business cycle, should work.</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9814" y="2495629"/>
            <a:ext cx="8052105"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42923" y="1781021"/>
              <a:ext cx="8055259"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Countercyclical policy says that an economic boom should be an appropriate time for keeping taxes high and restraining spending.</a:t>
              </a:r>
            </a:p>
          </p:txBody>
        </p:sp>
      </p:grpSp>
      <p:grpSp>
        <p:nvGrpSpPr>
          <p:cNvPr id="18" name="Group 17">
            <a:extLst>
              <a:ext uri="{FF2B5EF4-FFF2-40B4-BE49-F238E27FC236}">
                <a16:creationId xmlns:a16="http://schemas.microsoft.com/office/drawing/2014/main" id="{E9D645EB-241F-4F9B-863D-C6DF2287895D}"/>
              </a:ext>
            </a:extLst>
          </p:cNvPr>
          <p:cNvGrpSpPr/>
          <p:nvPr/>
        </p:nvGrpSpPr>
        <p:grpSpPr>
          <a:xfrm>
            <a:off x="2064029" y="3388228"/>
            <a:ext cx="8057890" cy="806935"/>
            <a:chOff x="542923" y="1736761"/>
            <a:chExt cx="8063943" cy="806935"/>
          </a:xfrm>
          <a:solidFill>
            <a:srgbClr val="627981"/>
          </a:solidFill>
        </p:grpSpPr>
        <p:sp>
          <p:nvSpPr>
            <p:cNvPr id="19" name="Rectangle 18">
              <a:extLst>
                <a:ext uri="{FF2B5EF4-FFF2-40B4-BE49-F238E27FC236}">
                  <a16:creationId xmlns:a16="http://schemas.microsoft.com/office/drawing/2014/main" id="{0064E94E-7DE3-409B-9B55-7FCC37237B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2CCE435B-F549-4D2A-8C51-621D4B56099E}"/>
                </a:ext>
              </a:extLst>
            </p:cNvPr>
            <p:cNvSpPr txBox="1"/>
            <p:nvPr/>
          </p:nvSpPr>
          <p:spPr>
            <a:xfrm>
              <a:off x="542923" y="1770519"/>
              <a:ext cx="8063943"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Politicians tend to prove less willing to hear the message that in good economic times, they should propose tax increases and spending limits.</a:t>
              </a:r>
            </a:p>
          </p:txBody>
        </p:sp>
      </p:grpSp>
      <p:grpSp>
        <p:nvGrpSpPr>
          <p:cNvPr id="14" name="Group 13">
            <a:extLst>
              <a:ext uri="{FF2B5EF4-FFF2-40B4-BE49-F238E27FC236}">
                <a16:creationId xmlns:a16="http://schemas.microsoft.com/office/drawing/2014/main" id="{134ABE6E-E1D1-452F-8BC8-06F074B9D03C}"/>
              </a:ext>
            </a:extLst>
          </p:cNvPr>
          <p:cNvGrpSpPr/>
          <p:nvPr/>
        </p:nvGrpSpPr>
        <p:grpSpPr>
          <a:xfrm>
            <a:off x="2066918" y="4283053"/>
            <a:ext cx="8057890" cy="806935"/>
            <a:chOff x="542923" y="1736761"/>
            <a:chExt cx="8063943" cy="806935"/>
          </a:xfrm>
          <a:solidFill>
            <a:srgbClr val="627981"/>
          </a:solidFill>
        </p:grpSpPr>
        <p:sp>
          <p:nvSpPr>
            <p:cNvPr id="16" name="Rectangle 15">
              <a:extLst>
                <a:ext uri="{FF2B5EF4-FFF2-40B4-BE49-F238E27FC236}">
                  <a16:creationId xmlns:a16="http://schemas.microsoft.com/office/drawing/2014/main" id="{AE39956F-8466-4D59-B98E-F929CA4F13D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066D536C-5C10-4DC4-AC47-B5D2B679C373}"/>
                </a:ext>
              </a:extLst>
            </p:cNvPr>
            <p:cNvSpPr txBox="1"/>
            <p:nvPr/>
          </p:nvSpPr>
          <p:spPr>
            <a:xfrm>
              <a:off x="542923" y="1770519"/>
              <a:ext cx="8063943"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From a political viewpoint, sometimes it simply just looks better to maintain a booming economic climate. </a:t>
              </a:r>
            </a:p>
          </p:txBody>
        </p:sp>
      </p:grpSp>
    </p:spTree>
    <p:extLst>
      <p:ext uri="{BB962C8B-B14F-4D97-AF65-F5344CB8AC3E}">
        <p14:creationId xmlns:p14="http://schemas.microsoft.com/office/powerpoint/2010/main" val="575798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31BF55C-25BF-4E02-93AB-BB8214B46B16}"/>
              </a:ext>
            </a:extLst>
          </p:cNvPr>
          <p:cNvSpPr/>
          <p:nvPr/>
        </p:nvSpPr>
        <p:spPr>
          <a:xfrm>
            <a:off x="1181100" y="1744592"/>
            <a:ext cx="9829800" cy="432619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aphicFrame>
        <p:nvGraphicFramePr>
          <p:cNvPr id="3" name="Object 2">
            <a:extLst>
              <a:ext uri="{FF2B5EF4-FFF2-40B4-BE49-F238E27FC236}">
                <a16:creationId xmlns:a16="http://schemas.microsoft.com/office/drawing/2014/main" id="{09F3689F-72F2-4C5E-980B-6870CF39538D}"/>
              </a:ext>
            </a:extLst>
          </p:cNvPr>
          <p:cNvGraphicFramePr>
            <a:graphicFrameLocks noChangeAspect="1"/>
          </p:cNvGraphicFramePr>
          <p:nvPr/>
        </p:nvGraphicFramePr>
        <p:xfrm>
          <a:off x="4114800" y="2590800"/>
          <a:ext cx="914400" cy="198438"/>
        </p:xfrm>
        <a:graphic>
          <a:graphicData uri="http://schemas.openxmlformats.org/presentationml/2006/ole">
            <mc:AlternateContent xmlns:mc="http://schemas.openxmlformats.org/markup-compatibility/2006">
              <mc:Choice xmlns:v="urn:schemas-microsoft-com:vml" Requires="v">
                <p:oleObj spid="_x0000_s1026" name="Equation" r:id="rId3" imgW="914400" imgH="198720" progId="Equation.DSMT4">
                  <p:embed/>
                </p:oleObj>
              </mc:Choice>
              <mc:Fallback>
                <p:oleObj name="Equation" r:id="rId3" imgW="914400" imgH="198720" progId="Equation.DSMT4">
                  <p:embed/>
                  <p:pic>
                    <p:nvPicPr>
                      <p:cNvPr id="3" name="Object 2">
                        <a:extLst>
                          <a:ext uri="{FF2B5EF4-FFF2-40B4-BE49-F238E27FC236}">
                            <a16:creationId xmlns:a16="http://schemas.microsoft.com/office/drawing/2014/main" id="{09F3689F-72F2-4C5E-980B-6870CF39538D}"/>
                          </a:ext>
                        </a:extLst>
                      </p:cNvPr>
                      <p:cNvPicPr/>
                      <p:nvPr/>
                    </p:nvPicPr>
                    <p:blipFill>
                      <a:blip r:embed="rId4"/>
                      <a:stretch>
                        <a:fillRect/>
                      </a:stretch>
                    </p:blipFill>
                    <p:spPr>
                      <a:xfrm>
                        <a:off x="4114800" y="2590800"/>
                        <a:ext cx="914400" cy="198438"/>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A7E8372D-36D2-456F-8C12-2DB123C1456A}"/>
              </a:ext>
            </a:extLst>
          </p:cNvPr>
          <p:cNvSpPr txBox="1"/>
          <p:nvPr/>
        </p:nvSpPr>
        <p:spPr>
          <a:xfrm>
            <a:off x="1265264" y="1830197"/>
            <a:ext cx="9661472" cy="4154984"/>
          </a:xfrm>
          <a:prstGeom prst="rect">
            <a:avLst/>
          </a:prstGeom>
          <a:solidFill>
            <a:srgbClr val="627981"/>
          </a:solidFill>
        </p:spPr>
        <p:txBody>
          <a:bodyPr wrap="square" rtlCol="0" anchor="ctr">
            <a:spAutoFit/>
          </a:bodyPr>
          <a:lstStyle/>
          <a:p>
            <a:pPr marL="342900" indent="-342900">
              <a:buFont typeface="Arial" panose="020B0604020202020204" pitchFamily="34" charset="0"/>
              <a:buChar char="•"/>
            </a:pPr>
            <a:r>
              <a:rPr lang="en-US" sz="2200" dirty="0">
                <a:solidFill>
                  <a:schemeClr val="bg1"/>
                </a:solidFill>
              </a:rPr>
              <a:t>Because fiscal policy affects the quantity of money the government borrows in financial capital markets, it affects not only AD but also interest rates.</a:t>
            </a:r>
          </a:p>
          <a:p>
            <a:pPr marL="342900" indent="-342900">
              <a:buFont typeface="Arial" panose="020B0604020202020204" pitchFamily="34" charset="0"/>
              <a:buChar char="•"/>
            </a:pPr>
            <a:endParaRPr lang="en-US" sz="2200" dirty="0">
              <a:solidFill>
                <a:schemeClr val="bg1"/>
              </a:solidFill>
            </a:endParaRPr>
          </a:p>
          <a:p>
            <a:pPr marL="342900" indent="-342900">
              <a:buFont typeface="Arial" panose="020B0604020202020204" pitchFamily="34" charset="0"/>
              <a:buChar char="•"/>
            </a:pPr>
            <a:r>
              <a:rPr lang="en-US" sz="2200" dirty="0">
                <a:solidFill>
                  <a:schemeClr val="bg1"/>
                </a:solidFill>
              </a:rPr>
              <a:t>If an expansionary fiscal policy also causes higher interest rates, firms and households are discouraged from borrowing and spending, reducing AD in a situation called crowding out.</a:t>
            </a:r>
          </a:p>
          <a:p>
            <a:pPr marL="342900" indent="-342900">
              <a:buFont typeface="Arial" panose="020B0604020202020204" pitchFamily="34" charset="0"/>
              <a:buChar char="•"/>
            </a:pPr>
            <a:endParaRPr lang="en-US" sz="2200" dirty="0">
              <a:solidFill>
                <a:schemeClr val="bg1"/>
              </a:solidFill>
            </a:endParaRPr>
          </a:p>
          <a:p>
            <a:pPr marL="342900" indent="-342900">
              <a:buFont typeface="Arial" panose="020B0604020202020204" pitchFamily="34" charset="0"/>
              <a:buChar char="•"/>
            </a:pPr>
            <a:r>
              <a:rPr lang="en-US" sz="2200" dirty="0">
                <a:solidFill>
                  <a:schemeClr val="bg1"/>
                </a:solidFill>
              </a:rPr>
              <a:t>Given the uncertainties over interest rate effects, time lags (implementation lag, legislative lag, and recognition lag), temporary and permanent policies, and unpredictable political behavior, many economists and knowledgeable policy makers have concluded that discretionary fiscal policy is a blunt instrument and better used only in extreme situations.</a:t>
            </a:r>
          </a:p>
        </p:txBody>
      </p:sp>
    </p:spTree>
    <p:extLst>
      <p:ext uri="{BB962C8B-B14F-4D97-AF65-F5344CB8AC3E}">
        <p14:creationId xmlns:p14="http://schemas.microsoft.com/office/powerpoint/2010/main" val="932547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347"/>
        <p:cNvGrpSpPr/>
        <p:nvPr/>
      </p:nvGrpSpPr>
      <p:grpSpPr>
        <a:xfrm>
          <a:off x="0" y="0"/>
          <a:ext cx="0" cy="0"/>
          <a:chOff x="0" y="0"/>
          <a:chExt cx="0" cy="0"/>
        </a:xfrm>
      </p:grpSpPr>
      <p:cxnSp>
        <p:nvCxnSpPr>
          <p:cNvPr id="348" name="Google Shape;348;p20"/>
          <p:cNvCxnSpPr/>
          <p:nvPr/>
        </p:nvCxnSpPr>
        <p:spPr>
          <a:xfrm>
            <a:off x="1859169" y="2729726"/>
            <a:ext cx="8429626" cy="1"/>
          </a:xfrm>
          <a:prstGeom prst="straightConnector1">
            <a:avLst/>
          </a:prstGeom>
          <a:noFill/>
          <a:ln w="12700" cap="flat" cmpd="sng">
            <a:solidFill>
              <a:srgbClr val="FFFFFF"/>
            </a:solidFill>
            <a:prstDash val="solid"/>
            <a:miter lim="8000"/>
            <a:headEnd type="none" w="sm" len="sm"/>
            <a:tailEnd type="none" w="sm" len="sm"/>
          </a:ln>
        </p:spPr>
      </p:cxnSp>
      <p:sp>
        <p:nvSpPr>
          <p:cNvPr id="349" name="Google Shape;349;p20"/>
          <p:cNvSpPr txBox="1"/>
          <p:nvPr/>
        </p:nvSpPr>
        <p:spPr>
          <a:xfrm>
            <a:off x="1569719" y="1410227"/>
            <a:ext cx="9052562" cy="12090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7200"/>
              <a:buFont typeface="Century Gothic"/>
              <a:buNone/>
            </a:pPr>
            <a:r>
              <a:rPr lang="en-US" sz="7200" b="1" i="0" u="none" strike="noStrike" cap="none">
                <a:solidFill>
                  <a:srgbClr val="FFFFFF"/>
                </a:solidFill>
                <a:latin typeface="Century Gothic"/>
                <a:ea typeface="Century Gothic"/>
                <a:cs typeface="Century Gothic"/>
                <a:sym typeface="Century Gothic"/>
              </a:rPr>
              <a:t>HAWKES</a:t>
            </a:r>
            <a:r>
              <a:rPr lang="en-US" sz="7200" b="0" i="0" u="none" strike="noStrike" cap="none">
                <a:solidFill>
                  <a:srgbClr val="FFFFFF"/>
                </a:solidFill>
                <a:latin typeface="Century Gothic"/>
                <a:ea typeface="Century Gothic"/>
                <a:cs typeface="Century Gothic"/>
                <a:sym typeface="Century Gothic"/>
              </a:rPr>
              <a:t> LEARNING</a:t>
            </a:r>
            <a:endParaRPr/>
          </a:p>
        </p:txBody>
      </p:sp>
      <p:pic>
        <p:nvPicPr>
          <p:cNvPr id="350" name="Google Shape;350;p20" descr="Picture 5"/>
          <p:cNvPicPr preferRelativeResize="0"/>
          <p:nvPr/>
        </p:nvPicPr>
        <p:blipFill rotWithShape="1">
          <a:blip r:embed="rId3">
            <a:alphaModFix/>
          </a:blip>
          <a:srcRect/>
          <a:stretch/>
        </p:blipFill>
        <p:spPr>
          <a:xfrm>
            <a:off x="3281107" y="3050910"/>
            <a:ext cx="609601" cy="609601"/>
          </a:xfrm>
          <a:prstGeom prst="rect">
            <a:avLst/>
          </a:prstGeom>
          <a:noFill/>
          <a:ln>
            <a:noFill/>
          </a:ln>
        </p:spPr>
      </p:pic>
      <p:pic>
        <p:nvPicPr>
          <p:cNvPr id="351" name="Google Shape;351;p20" descr="Picture 6"/>
          <p:cNvPicPr preferRelativeResize="0"/>
          <p:nvPr/>
        </p:nvPicPr>
        <p:blipFill rotWithShape="1">
          <a:blip r:embed="rId4">
            <a:alphaModFix/>
          </a:blip>
          <a:srcRect/>
          <a:stretch/>
        </p:blipFill>
        <p:spPr>
          <a:xfrm>
            <a:off x="4666179" y="3050910"/>
            <a:ext cx="609601" cy="609601"/>
          </a:xfrm>
          <a:prstGeom prst="rect">
            <a:avLst/>
          </a:prstGeom>
          <a:noFill/>
          <a:ln>
            <a:noFill/>
          </a:ln>
        </p:spPr>
      </p:pic>
      <p:pic>
        <p:nvPicPr>
          <p:cNvPr id="352" name="Google Shape;352;p20" descr="Picture 7"/>
          <p:cNvPicPr preferRelativeResize="0"/>
          <p:nvPr/>
        </p:nvPicPr>
        <p:blipFill rotWithShape="1">
          <a:blip r:embed="rId5">
            <a:alphaModFix/>
          </a:blip>
          <a:srcRect/>
          <a:stretch/>
        </p:blipFill>
        <p:spPr>
          <a:xfrm>
            <a:off x="6217122" y="3050910"/>
            <a:ext cx="609601" cy="609601"/>
          </a:xfrm>
          <a:prstGeom prst="rect">
            <a:avLst/>
          </a:prstGeom>
          <a:noFill/>
          <a:ln>
            <a:noFill/>
          </a:ln>
        </p:spPr>
      </p:pic>
      <p:pic>
        <p:nvPicPr>
          <p:cNvPr id="353" name="Google Shape;353;p20" descr="Picture 8"/>
          <p:cNvPicPr preferRelativeResize="0"/>
          <p:nvPr/>
        </p:nvPicPr>
        <p:blipFill rotWithShape="1">
          <a:blip r:embed="rId6">
            <a:alphaModFix/>
          </a:blip>
          <a:srcRect/>
          <a:stretch/>
        </p:blipFill>
        <p:spPr>
          <a:xfrm>
            <a:off x="7768065" y="3050910"/>
            <a:ext cx="609601" cy="6096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Introduction</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early 1960s, many economists believed that the problem of the business cycle, unemployment, and inflation were all but solved.</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654" y="2495629"/>
            <a:ext cx="8055265" cy="1059923"/>
            <a:chOff x="539761" y="1736761"/>
            <a:chExt cx="8061316" cy="1059923"/>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39761" y="1781021"/>
              <a:ext cx="8058422"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U.S. economy faced several significant recessions in the 1960s, ‘70s, and ‘80s, showing that the problems of macroeconomic policy were not entirely solved.</a:t>
              </a:r>
            </a:p>
          </p:txBody>
        </p:sp>
      </p:grpSp>
      <p:grpSp>
        <p:nvGrpSpPr>
          <p:cNvPr id="18" name="Group 17">
            <a:extLst>
              <a:ext uri="{FF2B5EF4-FFF2-40B4-BE49-F238E27FC236}">
                <a16:creationId xmlns:a16="http://schemas.microsoft.com/office/drawing/2014/main" id="{E9D645EB-241F-4F9B-863D-C6DF2287895D}"/>
              </a:ext>
            </a:extLst>
          </p:cNvPr>
          <p:cNvGrpSpPr/>
          <p:nvPr/>
        </p:nvGrpSpPr>
        <p:grpSpPr>
          <a:xfrm>
            <a:off x="2072703" y="3667834"/>
            <a:ext cx="8052105" cy="1033655"/>
            <a:chOff x="542923" y="1736761"/>
            <a:chExt cx="8058154" cy="1033655"/>
          </a:xfrm>
          <a:solidFill>
            <a:srgbClr val="627981"/>
          </a:solidFill>
        </p:grpSpPr>
        <p:sp>
          <p:nvSpPr>
            <p:cNvPr id="19" name="Rectangle 18">
              <a:extLst>
                <a:ext uri="{FF2B5EF4-FFF2-40B4-BE49-F238E27FC236}">
                  <a16:creationId xmlns:a16="http://schemas.microsoft.com/office/drawing/2014/main" id="{0064E94E-7DE3-409B-9B55-7FCC37237B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2CCE435B-F549-4D2A-8C51-621D4B56099E}"/>
                </a:ext>
              </a:extLst>
            </p:cNvPr>
            <p:cNvSpPr txBox="1"/>
            <p:nvPr/>
          </p:nvSpPr>
          <p:spPr>
            <a:xfrm>
              <a:off x="542923" y="1754753"/>
              <a:ext cx="8055259"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As economists began to explore these problems, they identified several issues that make discretionary fiscal policy more difficult than previously believed during the optimism of the 1960s.</a:t>
              </a:r>
            </a:p>
          </p:txBody>
        </p:sp>
      </p:grpSp>
    </p:spTree>
    <p:extLst>
      <p:ext uri="{BB962C8B-B14F-4D97-AF65-F5344CB8AC3E}">
        <p14:creationId xmlns:p14="http://schemas.microsoft.com/office/powerpoint/2010/main" val="1367550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3"/>
          <p:cNvSpPr txBox="1"/>
          <p:nvPr/>
        </p:nvSpPr>
        <p:spPr>
          <a:xfrm>
            <a:off x="1569721" y="225068"/>
            <a:ext cx="9052501"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b="0" i="0" u="none" strike="noStrike" cap="none" dirty="0">
                <a:solidFill>
                  <a:srgbClr val="000000"/>
                </a:solidFill>
                <a:latin typeface="Century Gothic"/>
                <a:ea typeface="Century Gothic"/>
                <a:cs typeface="Century Gothic"/>
                <a:sym typeface="Century Gothic"/>
              </a:rPr>
              <a:t>Fiscal Policy and Interest Rates</a:t>
            </a:r>
            <a:endParaRPr dirty="0"/>
          </a:p>
        </p:txBody>
      </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4" name="Rectangle 3">
            <a:extLst>
              <a:ext uri="{FF2B5EF4-FFF2-40B4-BE49-F238E27FC236}">
                <a16:creationId xmlns:a16="http://schemas.microsoft.com/office/drawing/2014/main" id="{E13C59C3-88D4-4D8B-B927-4B4BE1412456}"/>
              </a:ext>
            </a:extLst>
          </p:cNvPr>
          <p:cNvSpPr/>
          <p:nvPr/>
        </p:nvSpPr>
        <p:spPr>
          <a:xfrm>
            <a:off x="7503332" y="1657107"/>
            <a:ext cx="3727132" cy="4062986"/>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A5A22DE-1D2D-483B-A7C2-A66EA77C9FB2}"/>
              </a:ext>
            </a:extLst>
          </p:cNvPr>
          <p:cNvSpPr txBox="1"/>
          <p:nvPr/>
        </p:nvSpPr>
        <p:spPr>
          <a:xfrm>
            <a:off x="7579140" y="1858808"/>
            <a:ext cx="3575523" cy="1015663"/>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Fiscal policy affects both aggregate demand and interest rates. </a:t>
            </a:r>
          </a:p>
        </p:txBody>
      </p:sp>
      <p:sp>
        <p:nvSpPr>
          <p:cNvPr id="9" name="TextBox 8">
            <a:extLst>
              <a:ext uri="{FF2B5EF4-FFF2-40B4-BE49-F238E27FC236}">
                <a16:creationId xmlns:a16="http://schemas.microsoft.com/office/drawing/2014/main" id="{B5E91B25-57AA-4A9F-8AE3-45B6A52573AE}"/>
              </a:ext>
            </a:extLst>
          </p:cNvPr>
          <p:cNvSpPr txBox="1"/>
          <p:nvPr/>
        </p:nvSpPr>
        <p:spPr>
          <a:xfrm>
            <a:off x="7579138" y="2874938"/>
            <a:ext cx="3575523" cy="1323439"/>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An increase in government budget deficits shifts the demand for financial capital rightward.</a:t>
            </a:r>
          </a:p>
        </p:txBody>
      </p:sp>
      <p:sp>
        <p:nvSpPr>
          <p:cNvPr id="10" name="TextBox 9">
            <a:extLst>
              <a:ext uri="{FF2B5EF4-FFF2-40B4-BE49-F238E27FC236}">
                <a16:creationId xmlns:a16="http://schemas.microsoft.com/office/drawing/2014/main" id="{E3E8CAE7-E45C-478D-A30D-30561488E76F}"/>
              </a:ext>
            </a:extLst>
          </p:cNvPr>
          <p:cNvSpPr txBox="1"/>
          <p:nvPr/>
        </p:nvSpPr>
        <p:spPr>
          <a:xfrm>
            <a:off x="7579137" y="4198377"/>
            <a:ext cx="3575523" cy="1323439"/>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An increase in budget deficits by 1% of GDP will cause an increase of roughly 0.5% to 1% in the interest rate.</a:t>
            </a:r>
          </a:p>
        </p:txBody>
      </p:sp>
      <p:pic>
        <p:nvPicPr>
          <p:cNvPr id="5" name="Picture 4" descr="A graph of what happens economically when the government borrows money.">
            <a:extLst>
              <a:ext uri="{FF2B5EF4-FFF2-40B4-BE49-F238E27FC236}">
                <a16:creationId xmlns:a16="http://schemas.microsoft.com/office/drawing/2014/main" id="{F6B2D5D2-017B-4AEF-BCF3-6D1FBA8AC17B}"/>
              </a:ext>
            </a:extLst>
          </p:cNvPr>
          <p:cNvPicPr>
            <a:picLocks noChangeAspect="1"/>
          </p:cNvPicPr>
          <p:nvPr/>
        </p:nvPicPr>
        <p:blipFill>
          <a:blip r:embed="rId3"/>
          <a:stretch>
            <a:fillRect/>
          </a:stretch>
        </p:blipFill>
        <p:spPr>
          <a:xfrm>
            <a:off x="1444532" y="1448516"/>
            <a:ext cx="5868415" cy="476377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Fiscal Policy and Interest Rates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Expansionary fiscal policy, through tax cuts and increased government spending, is intended to increase aggregate demand.</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9813" y="2495629"/>
            <a:ext cx="8052106" cy="1059923"/>
            <a:chOff x="542923" y="1736761"/>
            <a:chExt cx="8058154" cy="1059923"/>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42923" y="1781021"/>
              <a:ext cx="8055260"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expansionary fiscal policy also increases interest rates, firms and households are discouraged from borrowing and spending, which reduces aggregate demand.</a:t>
              </a:r>
            </a:p>
          </p:txBody>
        </p:sp>
      </p:grpSp>
      <p:grpSp>
        <p:nvGrpSpPr>
          <p:cNvPr id="18" name="Group 17">
            <a:extLst>
              <a:ext uri="{FF2B5EF4-FFF2-40B4-BE49-F238E27FC236}">
                <a16:creationId xmlns:a16="http://schemas.microsoft.com/office/drawing/2014/main" id="{E9D645EB-241F-4F9B-863D-C6DF2287895D}"/>
              </a:ext>
            </a:extLst>
          </p:cNvPr>
          <p:cNvGrpSpPr/>
          <p:nvPr/>
        </p:nvGrpSpPr>
        <p:grpSpPr>
          <a:xfrm>
            <a:off x="2072703" y="3667834"/>
            <a:ext cx="8052105" cy="1033655"/>
            <a:chOff x="542923" y="1736761"/>
            <a:chExt cx="8058154" cy="1033655"/>
          </a:xfrm>
          <a:solidFill>
            <a:srgbClr val="627981"/>
          </a:solidFill>
        </p:grpSpPr>
        <p:sp>
          <p:nvSpPr>
            <p:cNvPr id="19" name="Rectangle 18">
              <a:extLst>
                <a:ext uri="{FF2B5EF4-FFF2-40B4-BE49-F238E27FC236}">
                  <a16:creationId xmlns:a16="http://schemas.microsoft.com/office/drawing/2014/main" id="{0064E94E-7DE3-409B-9B55-7FCC37237B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2CCE435B-F549-4D2A-8C51-621D4B56099E}"/>
                </a:ext>
              </a:extLst>
            </p:cNvPr>
            <p:cNvSpPr txBox="1"/>
            <p:nvPr/>
          </p:nvSpPr>
          <p:spPr>
            <a:xfrm>
              <a:off x="542923" y="1754753"/>
              <a:ext cx="8055259"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Even if the effect of expansionary fiscal policy is not completely offset, fiscal policy can still end up less powerful than was originally expected; We refer to this as </a:t>
              </a:r>
              <a:r>
                <a:rPr lang="en-US" sz="2000" b="1" dirty="0">
                  <a:solidFill>
                    <a:schemeClr val="bg1"/>
                  </a:solidFill>
                </a:rPr>
                <a:t>crowding out</a:t>
              </a:r>
              <a:r>
                <a:rPr lang="en-US" sz="2000" dirty="0">
                  <a:solidFill>
                    <a:schemeClr val="bg1"/>
                  </a:solidFill>
                </a:rPr>
                <a:t>.</a:t>
              </a:r>
            </a:p>
          </p:txBody>
        </p:sp>
      </p:grpSp>
      <p:grpSp>
        <p:nvGrpSpPr>
          <p:cNvPr id="14" name="Group 13">
            <a:extLst>
              <a:ext uri="{FF2B5EF4-FFF2-40B4-BE49-F238E27FC236}">
                <a16:creationId xmlns:a16="http://schemas.microsoft.com/office/drawing/2014/main" id="{615484A3-A7B0-4921-B2AD-E7EA9FF12D81}"/>
              </a:ext>
            </a:extLst>
          </p:cNvPr>
          <p:cNvGrpSpPr/>
          <p:nvPr/>
        </p:nvGrpSpPr>
        <p:grpSpPr>
          <a:xfrm>
            <a:off x="2066922" y="4804007"/>
            <a:ext cx="8052105" cy="806935"/>
            <a:chOff x="542923" y="1736761"/>
            <a:chExt cx="8058154" cy="806935"/>
          </a:xfrm>
          <a:solidFill>
            <a:srgbClr val="627981"/>
          </a:solidFill>
        </p:grpSpPr>
        <p:sp>
          <p:nvSpPr>
            <p:cNvPr id="16" name="Rectangle 15">
              <a:extLst>
                <a:ext uri="{FF2B5EF4-FFF2-40B4-BE49-F238E27FC236}">
                  <a16:creationId xmlns:a16="http://schemas.microsoft.com/office/drawing/2014/main" id="{7F9C73B7-F25B-4239-BBF8-91329E06D27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ABFE268F-1288-48F3-AD35-E0A08E34163D}"/>
                </a:ext>
              </a:extLst>
            </p:cNvPr>
            <p:cNvSpPr txBox="1"/>
            <p:nvPr/>
          </p:nvSpPr>
          <p:spPr>
            <a:xfrm>
              <a:off x="542923" y="1786285"/>
              <a:ext cx="8055259"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expansionary fiscal policy is to work as intended, the government must coordinate fiscal and monetary policy.</a:t>
              </a:r>
            </a:p>
          </p:txBody>
        </p:sp>
      </p:grpSp>
    </p:spTree>
    <p:extLst>
      <p:ext uri="{BB962C8B-B14F-4D97-AF65-F5344CB8AC3E}">
        <p14:creationId xmlns:p14="http://schemas.microsoft.com/office/powerpoint/2010/main" val="2785959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Long and Variable Time Lags</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865722"/>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government can change monetary policy multiple times a year, but it takes a substantially longer time to enact fiscal policy.</a:t>
              </a:r>
              <a:endParaRPr lang="en-US" dirty="0">
                <a:solidFill>
                  <a:schemeClr val="bg1"/>
                </a:solidFill>
              </a:endParaRPr>
            </a:p>
          </p:txBody>
        </p:sp>
      </p:grpSp>
      <p:sp>
        <p:nvSpPr>
          <p:cNvPr id="4" name="Rectangle 3">
            <a:extLst>
              <a:ext uri="{FF2B5EF4-FFF2-40B4-BE49-F238E27FC236}">
                <a16:creationId xmlns:a16="http://schemas.microsoft.com/office/drawing/2014/main" id="{35011638-03F1-4F89-B43B-7FB7AF1BFD64}"/>
              </a:ext>
            </a:extLst>
          </p:cNvPr>
          <p:cNvSpPr/>
          <p:nvPr/>
        </p:nvSpPr>
        <p:spPr>
          <a:xfrm>
            <a:off x="2066765" y="2875721"/>
            <a:ext cx="1857536" cy="2010603"/>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panose="020F0502020204030204" pitchFamily="34" charset="0"/>
                <a:cs typeface="Calibri" panose="020F0502020204030204" pitchFamily="34" charset="0"/>
              </a:rPr>
              <a:t>Recognition Lag: time it takes to determine that a recession has occurred</a:t>
            </a:r>
          </a:p>
        </p:txBody>
      </p:sp>
      <p:sp>
        <p:nvSpPr>
          <p:cNvPr id="6" name="Rectangle 5">
            <a:extLst>
              <a:ext uri="{FF2B5EF4-FFF2-40B4-BE49-F238E27FC236}">
                <a16:creationId xmlns:a16="http://schemas.microsoft.com/office/drawing/2014/main" id="{A0BE3B87-0ECA-4678-83B9-F3B0BE944604}"/>
              </a:ext>
            </a:extLst>
          </p:cNvPr>
          <p:cNvSpPr/>
          <p:nvPr/>
        </p:nvSpPr>
        <p:spPr>
          <a:xfrm>
            <a:off x="5101770" y="2885831"/>
            <a:ext cx="1944991" cy="2010602"/>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panose="020F0502020204030204" pitchFamily="34" charset="0"/>
                <a:cs typeface="Calibri" panose="020F0502020204030204" pitchFamily="34" charset="0"/>
              </a:rPr>
              <a:t>Legislative Lag: time it takes to pass a bill</a:t>
            </a:r>
          </a:p>
        </p:txBody>
      </p:sp>
      <p:sp>
        <p:nvSpPr>
          <p:cNvPr id="7" name="Rectangle 6">
            <a:extLst>
              <a:ext uri="{FF2B5EF4-FFF2-40B4-BE49-F238E27FC236}">
                <a16:creationId xmlns:a16="http://schemas.microsoft.com/office/drawing/2014/main" id="{D81814AE-7EF0-4C6E-A22B-03A719C30590}"/>
              </a:ext>
            </a:extLst>
          </p:cNvPr>
          <p:cNvSpPr/>
          <p:nvPr/>
        </p:nvSpPr>
        <p:spPr>
          <a:xfrm>
            <a:off x="8136830" y="2885832"/>
            <a:ext cx="1988401" cy="2010601"/>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panose="020F0502020204030204" pitchFamily="34" charset="0"/>
                <a:cs typeface="Calibri" panose="020F0502020204030204" pitchFamily="34" charset="0"/>
              </a:rPr>
              <a:t>Implementation Lag: time it takes to start projects after a bill is passed</a:t>
            </a:r>
          </a:p>
        </p:txBody>
      </p:sp>
      <p:cxnSp>
        <p:nvCxnSpPr>
          <p:cNvPr id="9" name="Straight Arrow Connector 8">
            <a:extLst>
              <a:ext uri="{FF2B5EF4-FFF2-40B4-BE49-F238E27FC236}">
                <a16:creationId xmlns:a16="http://schemas.microsoft.com/office/drawing/2014/main" id="{7DBC9AA4-CE3F-4831-976B-8D0ACCC83D07}"/>
              </a:ext>
            </a:extLst>
          </p:cNvPr>
          <p:cNvCxnSpPr>
            <a:cxnSpLocks/>
            <a:stCxn id="4" idx="3"/>
            <a:endCxn id="6" idx="1"/>
          </p:cNvCxnSpPr>
          <p:nvPr/>
        </p:nvCxnSpPr>
        <p:spPr>
          <a:xfrm>
            <a:off x="3924301" y="3881023"/>
            <a:ext cx="1177469" cy="10109"/>
          </a:xfrm>
          <a:prstGeom prst="straightConnector1">
            <a:avLst/>
          </a:prstGeom>
          <a:ln w="50800">
            <a:solidFill>
              <a:srgbClr val="62798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9AE52918-2C6C-422A-A16B-67D76DA780E2}"/>
              </a:ext>
            </a:extLst>
          </p:cNvPr>
          <p:cNvCxnSpPr>
            <a:cxnSpLocks/>
            <a:stCxn id="6" idx="3"/>
            <a:endCxn id="7" idx="1"/>
          </p:cNvCxnSpPr>
          <p:nvPr/>
        </p:nvCxnSpPr>
        <p:spPr>
          <a:xfrm>
            <a:off x="7046761" y="3891132"/>
            <a:ext cx="1090069" cy="1"/>
          </a:xfrm>
          <a:prstGeom prst="straightConnector1">
            <a:avLst/>
          </a:prstGeom>
          <a:ln w="50800">
            <a:solidFill>
              <a:srgbClr val="62798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6260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Temporary and Permanent Fiscal Policy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temporary tax cut or spending increase will last only for a year or two and then revert to its original level.</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9813" y="2495629"/>
            <a:ext cx="8052106"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67398" y="1781021"/>
              <a:ext cx="8030785"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permanent tax cut or spending increase is expected to stay in place for the foreseeable future. </a:t>
              </a:r>
            </a:p>
          </p:txBody>
        </p:sp>
      </p:grpSp>
      <p:grpSp>
        <p:nvGrpSpPr>
          <p:cNvPr id="18" name="Group 17">
            <a:extLst>
              <a:ext uri="{FF2B5EF4-FFF2-40B4-BE49-F238E27FC236}">
                <a16:creationId xmlns:a16="http://schemas.microsoft.com/office/drawing/2014/main" id="{E9D645EB-241F-4F9B-863D-C6DF2287895D}"/>
              </a:ext>
            </a:extLst>
          </p:cNvPr>
          <p:cNvGrpSpPr/>
          <p:nvPr/>
        </p:nvGrpSpPr>
        <p:grpSpPr>
          <a:xfrm>
            <a:off x="2064029" y="3388228"/>
            <a:ext cx="8057890" cy="1033655"/>
            <a:chOff x="542923" y="1736761"/>
            <a:chExt cx="8063943" cy="1033655"/>
          </a:xfrm>
          <a:solidFill>
            <a:srgbClr val="627981"/>
          </a:solidFill>
        </p:grpSpPr>
        <p:sp>
          <p:nvSpPr>
            <p:cNvPr id="19" name="Rectangle 18">
              <a:extLst>
                <a:ext uri="{FF2B5EF4-FFF2-40B4-BE49-F238E27FC236}">
                  <a16:creationId xmlns:a16="http://schemas.microsoft.com/office/drawing/2014/main" id="{0064E94E-7DE3-409B-9B55-7FCC37237B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2CCE435B-F549-4D2A-8C51-621D4B56099E}"/>
                </a:ext>
              </a:extLst>
            </p:cNvPr>
            <p:cNvSpPr txBox="1"/>
            <p:nvPr/>
          </p:nvSpPr>
          <p:spPr>
            <a:xfrm>
              <a:off x="542923" y="1754753"/>
              <a:ext cx="8063943"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appropriate policy may be an expansionary fiscal policy with large budget deficits during a recession and a contractionary fiscal policy with budget surpluses when the economy is growing. </a:t>
              </a:r>
            </a:p>
          </p:txBody>
        </p:sp>
      </p:grpSp>
      <p:grpSp>
        <p:nvGrpSpPr>
          <p:cNvPr id="14" name="Group 13">
            <a:extLst>
              <a:ext uri="{FF2B5EF4-FFF2-40B4-BE49-F238E27FC236}">
                <a16:creationId xmlns:a16="http://schemas.microsoft.com/office/drawing/2014/main" id="{615484A3-A7B0-4921-B2AD-E7EA9FF12D81}"/>
              </a:ext>
            </a:extLst>
          </p:cNvPr>
          <p:cNvGrpSpPr/>
          <p:nvPr/>
        </p:nvGrpSpPr>
        <p:grpSpPr>
          <a:xfrm>
            <a:off x="2064028" y="4525539"/>
            <a:ext cx="8052105" cy="806935"/>
            <a:chOff x="542923" y="1736761"/>
            <a:chExt cx="8058154" cy="806935"/>
          </a:xfrm>
          <a:solidFill>
            <a:srgbClr val="627981"/>
          </a:solidFill>
        </p:grpSpPr>
        <p:sp>
          <p:nvSpPr>
            <p:cNvPr id="16" name="Rectangle 15">
              <a:extLst>
                <a:ext uri="{FF2B5EF4-FFF2-40B4-BE49-F238E27FC236}">
                  <a16:creationId xmlns:a16="http://schemas.microsoft.com/office/drawing/2014/main" id="{7F9C73B7-F25B-4239-BBF8-91329E06D27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ABFE268F-1288-48F3-AD35-E0A08E34163D}"/>
                </a:ext>
              </a:extLst>
            </p:cNvPr>
            <p:cNvSpPr txBox="1"/>
            <p:nvPr/>
          </p:nvSpPr>
          <p:spPr>
            <a:xfrm>
              <a:off x="542923" y="1786285"/>
              <a:ext cx="8055259"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both policies are explicitly temporary, they will have a less powerful effect than a permanent policy.</a:t>
              </a:r>
            </a:p>
          </p:txBody>
        </p:sp>
      </p:grpSp>
    </p:spTree>
    <p:extLst>
      <p:ext uri="{BB962C8B-B14F-4D97-AF65-F5344CB8AC3E}">
        <p14:creationId xmlns:p14="http://schemas.microsoft.com/office/powerpoint/2010/main" val="710936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519" y="1421775"/>
            <a:ext cx="8058422" cy="1675546"/>
            <a:chOff x="542655" y="1736761"/>
            <a:chExt cx="8058422" cy="1675546"/>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1631216"/>
            </a:xfrm>
            <a:prstGeom prst="rect">
              <a:avLst/>
            </a:prstGeom>
            <a:grpFill/>
          </p:spPr>
          <p:txBody>
            <a:bodyPr wrap="square" rtlCol="0">
              <a:spAutoFit/>
            </a:bodyPr>
            <a:lstStyle/>
            <a:p>
              <a:pPr algn="ctr"/>
              <a:r>
                <a:rPr lang="en-US" sz="2000" dirty="0">
                  <a:solidFill>
                    <a:schemeClr val="bg1"/>
                  </a:solidFill>
                </a:rPr>
                <a:t>How would you react if the government announced a tax cut that would only last one year? What about if the government announced a permanent tax cut? Consider the different policies that were enacted during the COVID-19 pandemic to help ease the economic implications of the virus. Do you think the time frames of the policies had an impact on their effects?</a:t>
              </a:r>
            </a:p>
          </p:txBody>
        </p:sp>
      </p:grpSp>
      <p:pic>
        <p:nvPicPr>
          <p:cNvPr id="3" name="Picture 2" descr="A woman putting on a medical mask">
            <a:extLst>
              <a:ext uri="{FF2B5EF4-FFF2-40B4-BE49-F238E27FC236}">
                <a16:creationId xmlns:a16="http://schemas.microsoft.com/office/drawing/2014/main" id="{250A5A05-7D6C-49E5-8D83-F6B88E2EAFED}"/>
              </a:ext>
            </a:extLst>
          </p:cNvPr>
          <p:cNvPicPr>
            <a:picLocks noChangeAspect="1"/>
          </p:cNvPicPr>
          <p:nvPr/>
        </p:nvPicPr>
        <p:blipFill rotWithShape="1">
          <a:blip r:embed="rId3"/>
          <a:srcRect t="16023" r="2703"/>
          <a:stretch/>
        </p:blipFill>
        <p:spPr>
          <a:xfrm>
            <a:off x="4264168" y="3263200"/>
            <a:ext cx="3662856" cy="3428999"/>
          </a:xfrm>
          <a:prstGeom prst="rect">
            <a:avLst/>
          </a:prstGeom>
        </p:spPr>
      </p:pic>
    </p:spTree>
    <p:extLst>
      <p:ext uri="{BB962C8B-B14F-4D97-AF65-F5344CB8AC3E}">
        <p14:creationId xmlns:p14="http://schemas.microsoft.com/office/powerpoint/2010/main" val="407321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Timespan of Economic Change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an economy begins to recover from a recession, it does not immediately revert to its state from before the start of the recession.</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9814" y="2495629"/>
            <a:ext cx="8052105"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7559" y="1781021"/>
              <a:ext cx="8040623"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economy's internal structure has evolved and changed, and the process of recovery can take time.</a:t>
              </a:r>
            </a:p>
          </p:txBody>
        </p:sp>
      </p:grpSp>
      <p:grpSp>
        <p:nvGrpSpPr>
          <p:cNvPr id="18" name="Group 17">
            <a:extLst>
              <a:ext uri="{FF2B5EF4-FFF2-40B4-BE49-F238E27FC236}">
                <a16:creationId xmlns:a16="http://schemas.microsoft.com/office/drawing/2014/main" id="{E9D645EB-241F-4F9B-863D-C6DF2287895D}"/>
              </a:ext>
            </a:extLst>
          </p:cNvPr>
          <p:cNvGrpSpPr/>
          <p:nvPr/>
        </p:nvGrpSpPr>
        <p:grpSpPr>
          <a:xfrm>
            <a:off x="2064029" y="3388228"/>
            <a:ext cx="8057890" cy="1047506"/>
            <a:chOff x="542923" y="1736761"/>
            <a:chExt cx="8063943" cy="1047506"/>
          </a:xfrm>
          <a:solidFill>
            <a:srgbClr val="627981"/>
          </a:solidFill>
        </p:grpSpPr>
        <p:sp>
          <p:nvSpPr>
            <p:cNvPr id="19" name="Rectangle 18">
              <a:extLst>
                <a:ext uri="{FF2B5EF4-FFF2-40B4-BE49-F238E27FC236}">
                  <a16:creationId xmlns:a16="http://schemas.microsoft.com/office/drawing/2014/main" id="{0064E94E-7DE3-409B-9B55-7FCC37237B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2CCE435B-F549-4D2A-8C51-621D4B56099E}"/>
                </a:ext>
              </a:extLst>
            </p:cNvPr>
            <p:cNvSpPr txBox="1"/>
            <p:nvPr/>
          </p:nvSpPr>
          <p:spPr>
            <a:xfrm>
              <a:off x="542923" y="1768604"/>
              <a:ext cx="8063943"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Fiscal policy can increase demand, but the process of structural economic change—the expansion of a new set of industries and the movement of workers—inevitably takes a long time.</a:t>
              </a:r>
            </a:p>
          </p:txBody>
        </p:sp>
      </p:grpSp>
    </p:spTree>
    <p:extLst>
      <p:ext uri="{BB962C8B-B14F-4D97-AF65-F5344CB8AC3E}">
        <p14:creationId xmlns:p14="http://schemas.microsoft.com/office/powerpoint/2010/main" val="4249047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The Limitations of Fiscal Policy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1059993"/>
            <a:chOff x="542655" y="1736761"/>
            <a:chExt cx="8058422" cy="1059993"/>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Fiscal policy can help an economy that is producing below its potential GDP to expand aggregate demand so that it produces closer to potential GDP, thus lowering unemployment.</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9814" y="2747885"/>
            <a:ext cx="8052105"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7559" y="1781021"/>
              <a:ext cx="8040623"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However, fiscal policy cannot help an economy produce at an output level above potential GDP without causing inflation.</a:t>
              </a:r>
            </a:p>
          </p:txBody>
        </p:sp>
      </p:grpSp>
      <p:grpSp>
        <p:nvGrpSpPr>
          <p:cNvPr id="18" name="Group 17">
            <a:extLst>
              <a:ext uri="{FF2B5EF4-FFF2-40B4-BE49-F238E27FC236}">
                <a16:creationId xmlns:a16="http://schemas.microsoft.com/office/drawing/2014/main" id="{E9D645EB-241F-4F9B-863D-C6DF2287895D}"/>
              </a:ext>
            </a:extLst>
          </p:cNvPr>
          <p:cNvGrpSpPr/>
          <p:nvPr/>
        </p:nvGrpSpPr>
        <p:grpSpPr>
          <a:xfrm>
            <a:off x="2064029" y="3640484"/>
            <a:ext cx="8057890" cy="806935"/>
            <a:chOff x="542923" y="1736761"/>
            <a:chExt cx="8063943" cy="806935"/>
          </a:xfrm>
          <a:solidFill>
            <a:srgbClr val="627981"/>
          </a:solidFill>
        </p:grpSpPr>
        <p:sp>
          <p:nvSpPr>
            <p:cNvPr id="19" name="Rectangle 18">
              <a:extLst>
                <a:ext uri="{FF2B5EF4-FFF2-40B4-BE49-F238E27FC236}">
                  <a16:creationId xmlns:a16="http://schemas.microsoft.com/office/drawing/2014/main" id="{0064E94E-7DE3-409B-9B55-7FCC37237B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2CCE435B-F549-4D2A-8C51-621D4B56099E}"/>
                </a:ext>
              </a:extLst>
            </p:cNvPr>
            <p:cNvSpPr txBox="1"/>
            <p:nvPr/>
          </p:nvSpPr>
          <p:spPr>
            <a:xfrm>
              <a:off x="542923" y="1754753"/>
              <a:ext cx="8063943"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At this point, unemployment becomes so low that workers become scarce, and wages rise rapidly.</a:t>
              </a:r>
            </a:p>
          </p:txBody>
        </p:sp>
      </p:grpSp>
    </p:spTree>
    <p:extLst>
      <p:ext uri="{BB962C8B-B14F-4D97-AF65-F5344CB8AC3E}">
        <p14:creationId xmlns:p14="http://schemas.microsoft.com/office/powerpoint/2010/main" val="33246576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1009</TotalTime>
  <Words>1536</Words>
  <Application>Microsoft Office PowerPoint</Application>
  <PresentationFormat>Widescreen</PresentationFormat>
  <Paragraphs>524</Paragraphs>
  <Slides>12</Slides>
  <Notes>11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8" baseType="lpstr">
      <vt:lpstr>Century Gothic</vt:lpstr>
      <vt:lpstr>Arial</vt:lpstr>
      <vt:lpstr>Calibri</vt:lpstr>
      <vt:lpstr>Calibri Light</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Mirmow</dc:creator>
  <cp:lastModifiedBy>Sarah Claus</cp:lastModifiedBy>
  <cp:revision>56</cp:revision>
  <dcterms:modified xsi:type="dcterms:W3CDTF">2022-01-17T22:02:24Z</dcterms:modified>
</cp:coreProperties>
</file>