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0"/>
  </p:notesMasterIdLst>
  <p:sldIdLst>
    <p:sldId id="256" r:id="rId2"/>
    <p:sldId id="394" r:id="rId3"/>
    <p:sldId id="395" r:id="rId4"/>
    <p:sldId id="396" r:id="rId5"/>
    <p:sldId id="397" r:id="rId6"/>
    <p:sldId id="398" r:id="rId7"/>
    <p:sldId id="364" r:id="rId8"/>
    <p:sldId id="275"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
      <p:font typeface="Century Gothic" panose="020B050202020202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13" autoAdjust="0"/>
  </p:normalViewPr>
  <p:slideViewPr>
    <p:cSldViewPr snapToGrid="0">
      <p:cViewPr varScale="1">
        <p:scale>
          <a:sx n="110" d="100"/>
          <a:sy n="110"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Since the 1930s, various legislators have proposed that the U.S. government should balance its budget every year. In 1995, a proposed constitutional amendment that would require a balanced budget passed the U.S. House of Representatives but failed in the U.S. Senate by a single vote. Most economists view these proposals with bemusement because in the short term, they expect budget deficits and surpluses to fluctuate up and down with the economy and automatic stabilizers.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31156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Some supporters of a balanced budget argue that since households must balance their own budgets, the government should too. Households often borrow to buy things like houses or tuition, while the government has macroeconomic responsibilities. From a Keynesian viewpoint, the government should be spending when times are hard and saving when times are good for the sake of the overall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364324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There is no particular reason why a government should balance its budget in the medium term of a few years. Running a large budget deficit could be necessary in making crucial long-term investments in human capital and physical infrastructure. As long as the percentage increases in debt are smaller than the percentage growth of GDP, the debt to GDP ratio will decline.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dirty="0"/>
          </a:p>
        </p:txBody>
      </p:sp>
    </p:spTree>
    <p:extLst>
      <p:ext uri="{BB962C8B-B14F-4D97-AF65-F5344CB8AC3E}">
        <p14:creationId xmlns:p14="http://schemas.microsoft.com/office/powerpoint/2010/main" val="389931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Budget deficits are not always a wise policy. A government running a large budget deficit can increase aggregate demand substantially and trigger severe inflation. Unwise borrowing by a government can reduce national saving, hampering economic growth and leading to international financial crises. Despite this, requiring the federal budget to be balanced each calendar year is typically a misguided overreaction.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dirty="0"/>
          </a:p>
        </p:txBody>
      </p:sp>
    </p:spTree>
    <p:extLst>
      <p:ext uri="{BB962C8B-B14F-4D97-AF65-F5344CB8AC3E}">
        <p14:creationId xmlns:p14="http://schemas.microsoft.com/office/powerpoint/2010/main" val="3443838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To what extent have you balanced your budget? Is this a task you take seriously or something you rarely, if ever, think about?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6</a:t>
            </a:fld>
            <a:endParaRPr lang="en-US" dirty="0"/>
          </a:p>
        </p:txBody>
      </p:sp>
    </p:spTree>
    <p:extLst>
      <p:ext uri="{BB962C8B-B14F-4D97-AF65-F5344CB8AC3E}">
        <p14:creationId xmlns:p14="http://schemas.microsoft.com/office/powerpoint/2010/main" val="835680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617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4486-6D43-4764-BA27-6ADE7F166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53795F-1EA0-4B96-8C4A-9AF699764F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8DC9AD-7681-4B36-8C3B-1CE63D5A189E}"/>
              </a:ext>
            </a:extLst>
          </p:cNvPr>
          <p:cNvSpPr>
            <a:spLocks noGrp="1"/>
          </p:cNvSpPr>
          <p:nvPr>
            <p:ph type="dt" sz="half" idx="10"/>
          </p:nvPr>
        </p:nvSpPr>
        <p:spPr/>
        <p:txBody>
          <a:bodyPr/>
          <a:lstStyle/>
          <a:p>
            <a:fld id="{1AF58BFD-1256-419B-A969-21F9B24C57A4}" type="datetimeFigureOut">
              <a:rPr lang="en-US" smtClean="0"/>
              <a:t>1/17/2022</a:t>
            </a:fld>
            <a:endParaRPr lang="en-US"/>
          </a:p>
        </p:txBody>
      </p:sp>
      <p:sp>
        <p:nvSpPr>
          <p:cNvPr id="5" name="Footer Placeholder 4">
            <a:extLst>
              <a:ext uri="{FF2B5EF4-FFF2-40B4-BE49-F238E27FC236}">
                <a16:creationId xmlns:a16="http://schemas.microsoft.com/office/drawing/2014/main" id="{7A6D1DED-264F-400E-9AE1-AD30E276F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5B937D-571C-49EC-944C-0FF34CEDBBB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9761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2C23-C4C3-4EF4-BDB6-9BEB78CD40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87DAC-C753-4E1A-B95D-E5F8793D14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352E0E-0C09-4EB3-9F58-974C3D478B12}"/>
              </a:ext>
            </a:extLst>
          </p:cNvPr>
          <p:cNvSpPr>
            <a:spLocks noGrp="1"/>
          </p:cNvSpPr>
          <p:nvPr>
            <p:ph type="dt" sz="half" idx="10"/>
          </p:nvPr>
        </p:nvSpPr>
        <p:spPr/>
        <p:txBody>
          <a:bodyPr/>
          <a:lstStyle/>
          <a:p>
            <a:fld id="{1AF58BFD-1256-419B-A969-21F9B24C57A4}" type="datetimeFigureOut">
              <a:rPr lang="en-US" smtClean="0"/>
              <a:t>1/17/2022</a:t>
            </a:fld>
            <a:endParaRPr lang="en-US"/>
          </a:p>
        </p:txBody>
      </p:sp>
      <p:sp>
        <p:nvSpPr>
          <p:cNvPr id="5" name="Footer Placeholder 4">
            <a:extLst>
              <a:ext uri="{FF2B5EF4-FFF2-40B4-BE49-F238E27FC236}">
                <a16:creationId xmlns:a16="http://schemas.microsoft.com/office/drawing/2014/main" id="{11793CA3-2386-4818-809B-D83B6B689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887A34-D853-4A18-B741-5E7ED9FF08D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7105322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2628F0-2A94-4A43-A1D2-DA7FAE8A0E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D2B643-236F-44B4-AA47-32B0A6E744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03901-8B83-43AC-8971-44437705E5BC}"/>
              </a:ext>
            </a:extLst>
          </p:cNvPr>
          <p:cNvSpPr>
            <a:spLocks noGrp="1"/>
          </p:cNvSpPr>
          <p:nvPr>
            <p:ph type="dt" sz="half" idx="10"/>
          </p:nvPr>
        </p:nvSpPr>
        <p:spPr/>
        <p:txBody>
          <a:bodyPr/>
          <a:lstStyle/>
          <a:p>
            <a:fld id="{1AF58BFD-1256-419B-A969-21F9B24C57A4}" type="datetimeFigureOut">
              <a:rPr lang="en-US" smtClean="0"/>
              <a:t>1/17/2022</a:t>
            </a:fld>
            <a:endParaRPr lang="en-US"/>
          </a:p>
        </p:txBody>
      </p:sp>
      <p:sp>
        <p:nvSpPr>
          <p:cNvPr id="5" name="Footer Placeholder 4">
            <a:extLst>
              <a:ext uri="{FF2B5EF4-FFF2-40B4-BE49-F238E27FC236}">
                <a16:creationId xmlns:a16="http://schemas.microsoft.com/office/drawing/2014/main" id="{A0DAF4E0-6118-45D6-99F5-CBE612F14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8F158-FCBC-45AF-A563-22ACBD6BC5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2863115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8A88-3C00-48FE-8768-500921984F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F4BC6B-095E-43A0-83E0-347A43E27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4016B-C1DD-439A-86FE-CD2A5CFC5A63}"/>
              </a:ext>
            </a:extLst>
          </p:cNvPr>
          <p:cNvSpPr>
            <a:spLocks noGrp="1"/>
          </p:cNvSpPr>
          <p:nvPr>
            <p:ph type="dt" sz="half" idx="10"/>
          </p:nvPr>
        </p:nvSpPr>
        <p:spPr/>
        <p:txBody>
          <a:bodyPr/>
          <a:lstStyle/>
          <a:p>
            <a:fld id="{1AF58BFD-1256-419B-A969-21F9B24C57A4}" type="datetimeFigureOut">
              <a:rPr lang="en-US" smtClean="0"/>
              <a:t>1/17/2022</a:t>
            </a:fld>
            <a:endParaRPr lang="en-US"/>
          </a:p>
        </p:txBody>
      </p:sp>
      <p:sp>
        <p:nvSpPr>
          <p:cNvPr id="5" name="Footer Placeholder 4">
            <a:extLst>
              <a:ext uri="{FF2B5EF4-FFF2-40B4-BE49-F238E27FC236}">
                <a16:creationId xmlns:a16="http://schemas.microsoft.com/office/drawing/2014/main" id="{113BF505-5457-49D5-A98B-E5CD82161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6B065-88D0-47AA-9F11-6783A5EF4C5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3247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E81B-15CE-4989-8442-765CD27326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96590-D0BF-46E6-81EB-64F59ED41B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0FCF57-D6CF-4546-BA40-968CF0A0EB90}"/>
              </a:ext>
            </a:extLst>
          </p:cNvPr>
          <p:cNvSpPr>
            <a:spLocks noGrp="1"/>
          </p:cNvSpPr>
          <p:nvPr>
            <p:ph type="dt" sz="half" idx="10"/>
          </p:nvPr>
        </p:nvSpPr>
        <p:spPr/>
        <p:txBody>
          <a:bodyPr/>
          <a:lstStyle/>
          <a:p>
            <a:fld id="{1AF58BFD-1256-419B-A969-21F9B24C57A4}" type="datetimeFigureOut">
              <a:rPr lang="en-US" smtClean="0"/>
              <a:t>1/17/2022</a:t>
            </a:fld>
            <a:endParaRPr lang="en-US"/>
          </a:p>
        </p:txBody>
      </p:sp>
      <p:sp>
        <p:nvSpPr>
          <p:cNvPr id="5" name="Footer Placeholder 4">
            <a:extLst>
              <a:ext uri="{FF2B5EF4-FFF2-40B4-BE49-F238E27FC236}">
                <a16:creationId xmlns:a16="http://schemas.microsoft.com/office/drawing/2014/main" id="{3BF5E01C-FE15-4C95-8174-379449474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12F36-13CB-4C27-BAA7-D3FA8D85EDF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2354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EB03-AAE9-472A-A442-6CF0389BE1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55D56A-68CE-4B37-A250-44AA285CDF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B8000-1A10-40BF-A44A-D2FF77ED66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A55928-317C-4AB9-A252-A5221DAFF880}"/>
              </a:ext>
            </a:extLst>
          </p:cNvPr>
          <p:cNvSpPr>
            <a:spLocks noGrp="1"/>
          </p:cNvSpPr>
          <p:nvPr>
            <p:ph type="dt" sz="half" idx="10"/>
          </p:nvPr>
        </p:nvSpPr>
        <p:spPr/>
        <p:txBody>
          <a:bodyPr/>
          <a:lstStyle/>
          <a:p>
            <a:fld id="{1AF58BFD-1256-419B-A969-21F9B24C57A4}" type="datetimeFigureOut">
              <a:rPr lang="en-US" smtClean="0"/>
              <a:t>1/17/2022</a:t>
            </a:fld>
            <a:endParaRPr lang="en-US"/>
          </a:p>
        </p:txBody>
      </p:sp>
      <p:sp>
        <p:nvSpPr>
          <p:cNvPr id="6" name="Footer Placeholder 5">
            <a:extLst>
              <a:ext uri="{FF2B5EF4-FFF2-40B4-BE49-F238E27FC236}">
                <a16:creationId xmlns:a16="http://schemas.microsoft.com/office/drawing/2014/main" id="{0252DE4F-77D9-4418-86FC-8448691324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A98FF-8588-4A5A-B8B3-F48F0E7B332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55992633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74D7-A986-4541-BDF5-55436EA4C1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8860D6-9F95-4E9A-AC4D-4736C783F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34928D-1536-4C0A-8F65-15E40E8035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A0D41B-4DE5-4229-A083-15FA8A2BC5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6024CC-B27A-457F-BB35-1509237C8A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EA3EAE-7845-4B42-9C4E-23C3B64CCFD4}"/>
              </a:ext>
            </a:extLst>
          </p:cNvPr>
          <p:cNvSpPr>
            <a:spLocks noGrp="1"/>
          </p:cNvSpPr>
          <p:nvPr>
            <p:ph type="dt" sz="half" idx="10"/>
          </p:nvPr>
        </p:nvSpPr>
        <p:spPr/>
        <p:txBody>
          <a:bodyPr/>
          <a:lstStyle/>
          <a:p>
            <a:fld id="{1AF58BFD-1256-419B-A969-21F9B24C57A4}" type="datetimeFigureOut">
              <a:rPr lang="en-US" smtClean="0"/>
              <a:t>1/17/2022</a:t>
            </a:fld>
            <a:endParaRPr lang="en-US"/>
          </a:p>
        </p:txBody>
      </p:sp>
      <p:sp>
        <p:nvSpPr>
          <p:cNvPr id="8" name="Footer Placeholder 7">
            <a:extLst>
              <a:ext uri="{FF2B5EF4-FFF2-40B4-BE49-F238E27FC236}">
                <a16:creationId xmlns:a16="http://schemas.microsoft.com/office/drawing/2014/main" id="{A9EBCC37-1636-4F7B-8E82-77C0F4F46D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5C148C-E3E5-4626-B043-1725F15DACB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4728513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FA817-77C9-40CC-84B0-F98254C75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3F333B-3D25-4599-90D0-7EA42D442094}"/>
              </a:ext>
            </a:extLst>
          </p:cNvPr>
          <p:cNvSpPr>
            <a:spLocks noGrp="1"/>
          </p:cNvSpPr>
          <p:nvPr>
            <p:ph type="dt" sz="half" idx="10"/>
          </p:nvPr>
        </p:nvSpPr>
        <p:spPr/>
        <p:txBody>
          <a:bodyPr/>
          <a:lstStyle/>
          <a:p>
            <a:fld id="{1AF58BFD-1256-419B-A969-21F9B24C57A4}" type="datetimeFigureOut">
              <a:rPr lang="en-US" smtClean="0"/>
              <a:t>1/17/2022</a:t>
            </a:fld>
            <a:endParaRPr lang="en-US"/>
          </a:p>
        </p:txBody>
      </p:sp>
      <p:sp>
        <p:nvSpPr>
          <p:cNvPr id="4" name="Footer Placeholder 3">
            <a:extLst>
              <a:ext uri="{FF2B5EF4-FFF2-40B4-BE49-F238E27FC236}">
                <a16:creationId xmlns:a16="http://schemas.microsoft.com/office/drawing/2014/main" id="{2DC5B05E-4B96-4FE6-A4FA-D5A77BD1B4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1898EE-D3E5-4326-8CC4-B8988E2879A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58467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FB976C-2EEC-4E53-A67A-A7886818AC4F}"/>
              </a:ext>
            </a:extLst>
          </p:cNvPr>
          <p:cNvSpPr>
            <a:spLocks noGrp="1"/>
          </p:cNvSpPr>
          <p:nvPr>
            <p:ph type="dt" sz="half" idx="10"/>
          </p:nvPr>
        </p:nvSpPr>
        <p:spPr/>
        <p:txBody>
          <a:bodyPr/>
          <a:lstStyle/>
          <a:p>
            <a:fld id="{1AF58BFD-1256-419B-A969-21F9B24C57A4}" type="datetimeFigureOut">
              <a:rPr lang="en-US" smtClean="0"/>
              <a:t>1/17/2022</a:t>
            </a:fld>
            <a:endParaRPr lang="en-US"/>
          </a:p>
        </p:txBody>
      </p:sp>
      <p:sp>
        <p:nvSpPr>
          <p:cNvPr id="3" name="Footer Placeholder 2">
            <a:extLst>
              <a:ext uri="{FF2B5EF4-FFF2-40B4-BE49-F238E27FC236}">
                <a16:creationId xmlns:a16="http://schemas.microsoft.com/office/drawing/2014/main" id="{6A4FC74F-E029-49BF-A5F3-C50D0EE2AE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4C48EB-F118-4B72-81A1-078D9333673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2678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E777D-8ABB-4318-AF53-C5D098D3B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A6622A-B26D-4761-84B4-423D2ADC99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D950A1-A9A2-4E63-8BB0-BDC69BC9C7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C337F-4533-4E19-B80B-CBE432E7509C}"/>
              </a:ext>
            </a:extLst>
          </p:cNvPr>
          <p:cNvSpPr>
            <a:spLocks noGrp="1"/>
          </p:cNvSpPr>
          <p:nvPr>
            <p:ph type="dt" sz="half" idx="10"/>
          </p:nvPr>
        </p:nvSpPr>
        <p:spPr/>
        <p:txBody>
          <a:bodyPr/>
          <a:lstStyle/>
          <a:p>
            <a:fld id="{1AF58BFD-1256-419B-A969-21F9B24C57A4}" type="datetimeFigureOut">
              <a:rPr lang="en-US" smtClean="0"/>
              <a:t>1/17/2022</a:t>
            </a:fld>
            <a:endParaRPr lang="en-US"/>
          </a:p>
        </p:txBody>
      </p:sp>
      <p:sp>
        <p:nvSpPr>
          <p:cNvPr id="6" name="Footer Placeholder 5">
            <a:extLst>
              <a:ext uri="{FF2B5EF4-FFF2-40B4-BE49-F238E27FC236}">
                <a16:creationId xmlns:a16="http://schemas.microsoft.com/office/drawing/2014/main" id="{DA4AA0B0-2FE0-4244-B83E-9C98B1D266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DABEC9-1769-487A-8430-FEA686A4170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17819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BB9B-BBE5-4164-8E2F-0CDB4E1845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FF925F-216B-48DE-A586-B7BD8F469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A1D768-509D-4517-B2CF-15D7A3F4A9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48401-2FF7-4E3A-902C-96A2072F5561}"/>
              </a:ext>
            </a:extLst>
          </p:cNvPr>
          <p:cNvSpPr>
            <a:spLocks noGrp="1"/>
          </p:cNvSpPr>
          <p:nvPr>
            <p:ph type="dt" sz="half" idx="10"/>
          </p:nvPr>
        </p:nvSpPr>
        <p:spPr/>
        <p:txBody>
          <a:bodyPr/>
          <a:lstStyle/>
          <a:p>
            <a:fld id="{1AF58BFD-1256-419B-A969-21F9B24C57A4}" type="datetimeFigureOut">
              <a:rPr lang="en-US" smtClean="0"/>
              <a:t>1/17/2022</a:t>
            </a:fld>
            <a:endParaRPr lang="en-US"/>
          </a:p>
        </p:txBody>
      </p:sp>
      <p:sp>
        <p:nvSpPr>
          <p:cNvPr id="6" name="Footer Placeholder 5">
            <a:extLst>
              <a:ext uri="{FF2B5EF4-FFF2-40B4-BE49-F238E27FC236}">
                <a16:creationId xmlns:a16="http://schemas.microsoft.com/office/drawing/2014/main" id="{A273EA10-0625-4234-A3E6-D9E3626FD8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05983D-AA71-41B7-83CA-63EF264118F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1827227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61EFB3-061C-424B-ACA2-05F4FBA962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7D270B-7B95-47C7-B655-C7F488F3E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1ADC6-4DF0-479D-8999-3010CCF3B9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F58BFD-1256-419B-A969-21F9B24C57A4}" type="datetimeFigureOut">
              <a:rPr lang="en-US" smtClean="0"/>
              <a:t>1/17/2022</a:t>
            </a:fld>
            <a:endParaRPr lang="en-US"/>
          </a:p>
        </p:txBody>
      </p:sp>
      <p:sp>
        <p:nvSpPr>
          <p:cNvPr id="5" name="Footer Placeholder 4">
            <a:extLst>
              <a:ext uri="{FF2B5EF4-FFF2-40B4-BE49-F238E27FC236}">
                <a16:creationId xmlns:a16="http://schemas.microsoft.com/office/drawing/2014/main" id="{F0714816-A7A6-4D19-A0C0-C90C402838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AA31BC-A0EF-475C-8338-656F697F23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01566172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193895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Question of a Balanced Budget</a:t>
            </a:r>
            <a:endParaRPr dirty="0"/>
          </a:p>
        </p:txBody>
      </p:sp>
      <p:cxnSp>
        <p:nvCxnSpPr>
          <p:cNvPr id="51" name="Google Shape;51;p1"/>
          <p:cNvCxnSpPr/>
          <p:nvPr/>
        </p:nvCxnSpPr>
        <p:spPr>
          <a:xfrm>
            <a:off x="3130060" y="4238095"/>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
        <p:nvSpPr>
          <p:cNvPr id="7" name="TextBox 6">
            <a:extLst>
              <a:ext uri="{FF2B5EF4-FFF2-40B4-BE49-F238E27FC236}">
                <a16:creationId xmlns:a16="http://schemas.microsoft.com/office/drawing/2014/main" id="{E4FBEBCC-F9CA-456D-9DAB-1D1D635078DA}"/>
              </a:ext>
            </a:extLst>
          </p:cNvPr>
          <p:cNvSpPr txBox="1"/>
          <p:nvPr/>
        </p:nvSpPr>
        <p:spPr>
          <a:xfrm>
            <a:off x="6826964" y="4241029"/>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 1930s, various legislators have proposed that the U.S. government should balance its budget every year.</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1059923"/>
            <a:chOff x="539761" y="1736761"/>
            <a:chExt cx="8061316" cy="1059923"/>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10599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51946"/>
              <a:ext cx="8058422"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1995, a proposed constitutional amendment that would require a balanced budget passed the U.S. House of Representatives but failed in the U.S. Senate by a single vote.</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72703" y="3659820"/>
            <a:ext cx="8052105" cy="1015663"/>
            <a:chOff x="542923" y="1735503"/>
            <a:chExt cx="8058154" cy="1015663"/>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3550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economists view these proposals with bemusement because in the short term, they expect budget deficits and surpluses to fluctuate up and down with the economy and automatic stabilizers. </a:t>
              </a:r>
            </a:p>
          </p:txBody>
        </p:sp>
      </p:grpSp>
    </p:spTree>
    <p:extLst>
      <p:ext uri="{BB962C8B-B14F-4D97-AF65-F5344CB8AC3E}">
        <p14:creationId xmlns:p14="http://schemas.microsoft.com/office/powerpoint/2010/main" val="1367550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Household Budget vs. Government Budget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supporters of a balanced budget argue that since households must balance their own budgets, the government should too.</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Households often borrow to buy things like houses or tuition, while the government has macroeconomic responsibilities.</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6922"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From a Keynesian viewpoint, the government should be spending when times are hard and saving when times are good for the sake of the overall economy.</a:t>
              </a:r>
            </a:p>
          </p:txBody>
        </p:sp>
      </p:grpSp>
    </p:spTree>
    <p:extLst>
      <p:ext uri="{BB962C8B-B14F-4D97-AF65-F5344CB8AC3E}">
        <p14:creationId xmlns:p14="http://schemas.microsoft.com/office/powerpoint/2010/main" val="1885808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Arguments for a Budget Deficit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781091"/>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is no particular reason why a government should balance its budget in the medium term of a few years.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Running a large budget deficit could be necessary in making crucial long-term investments in human capital and physical infrastructure.</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6922" y="3399817"/>
            <a:ext cx="8052105" cy="806935"/>
            <a:chOff x="542923" y="1736761"/>
            <a:chExt cx="8058154" cy="80693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long as the percentage increases in debt are smaller than the percentage growth of GDP, the debt-to-GDP ratio will decline.</a:t>
              </a:r>
            </a:p>
          </p:txBody>
        </p:sp>
      </p:grpSp>
    </p:spTree>
    <p:extLst>
      <p:ext uri="{BB962C8B-B14F-4D97-AF65-F5344CB8AC3E}">
        <p14:creationId xmlns:p14="http://schemas.microsoft.com/office/powerpoint/2010/main" val="315377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 Against a Budget Deficit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654" y="1580912"/>
            <a:ext cx="8058422" cy="806935"/>
            <a:chOff x="542655" y="1736761"/>
            <a:chExt cx="8058422"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655" y="1935096"/>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Budget deficits are not always a wise policy.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654" y="2495629"/>
            <a:ext cx="8055265" cy="806935"/>
            <a:chOff x="539761" y="1736761"/>
            <a:chExt cx="8061316"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39761" y="1781021"/>
              <a:ext cx="8058422"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government running a large budget deficit can increase aggregate demand substantially and trigger severe inflation.</a:t>
              </a:r>
            </a:p>
          </p:txBody>
        </p:sp>
      </p:grpSp>
      <p:grpSp>
        <p:nvGrpSpPr>
          <p:cNvPr id="18" name="Group 17">
            <a:extLst>
              <a:ext uri="{FF2B5EF4-FFF2-40B4-BE49-F238E27FC236}">
                <a16:creationId xmlns:a16="http://schemas.microsoft.com/office/drawing/2014/main" id="{E9D645EB-241F-4F9B-863D-C6DF2287895D}"/>
              </a:ext>
            </a:extLst>
          </p:cNvPr>
          <p:cNvGrpSpPr/>
          <p:nvPr/>
        </p:nvGrpSpPr>
        <p:grpSpPr>
          <a:xfrm>
            <a:off x="2066922" y="3399817"/>
            <a:ext cx="8052105" cy="1033655"/>
            <a:chOff x="542923" y="1736761"/>
            <a:chExt cx="8058154" cy="1033655"/>
          </a:xfrm>
          <a:solidFill>
            <a:srgbClr val="627981"/>
          </a:solidFill>
        </p:grpSpPr>
        <p:sp>
          <p:nvSpPr>
            <p:cNvPr id="19" name="Rectangle 18">
              <a:extLst>
                <a:ext uri="{FF2B5EF4-FFF2-40B4-BE49-F238E27FC236}">
                  <a16:creationId xmlns:a16="http://schemas.microsoft.com/office/drawing/2014/main" id="{0064E94E-7DE3-409B-9B55-7FCC37237BC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2CCE435B-F549-4D2A-8C51-621D4B56099E}"/>
                </a:ext>
              </a:extLst>
            </p:cNvPr>
            <p:cNvSpPr txBox="1"/>
            <p:nvPr/>
          </p:nvSpPr>
          <p:spPr>
            <a:xfrm>
              <a:off x="542923" y="1754753"/>
              <a:ext cx="8055259"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Unwise borrowing by a government can reduce national saving, hampering economic growth and leading to international financial crises.</a:t>
              </a:r>
            </a:p>
          </p:txBody>
        </p:sp>
      </p:grpSp>
      <p:grpSp>
        <p:nvGrpSpPr>
          <p:cNvPr id="14" name="Group 13">
            <a:extLst>
              <a:ext uri="{FF2B5EF4-FFF2-40B4-BE49-F238E27FC236}">
                <a16:creationId xmlns:a16="http://schemas.microsoft.com/office/drawing/2014/main" id="{AF6C8D42-0A20-4362-B135-A2AA6E7CF8D0}"/>
              </a:ext>
            </a:extLst>
          </p:cNvPr>
          <p:cNvGrpSpPr/>
          <p:nvPr/>
        </p:nvGrpSpPr>
        <p:grpSpPr>
          <a:xfrm>
            <a:off x="2066654" y="4547923"/>
            <a:ext cx="8052105" cy="806935"/>
            <a:chOff x="542923" y="1736761"/>
            <a:chExt cx="8058154" cy="806935"/>
          </a:xfrm>
          <a:solidFill>
            <a:srgbClr val="627981"/>
          </a:solidFill>
        </p:grpSpPr>
        <p:sp>
          <p:nvSpPr>
            <p:cNvPr id="16" name="Rectangle 15">
              <a:extLst>
                <a:ext uri="{FF2B5EF4-FFF2-40B4-BE49-F238E27FC236}">
                  <a16:creationId xmlns:a16="http://schemas.microsoft.com/office/drawing/2014/main" id="{9699B7C5-4F43-47B5-8216-813F92A3102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4CFB103D-4726-47A0-97F7-82AD8818B5EC}"/>
                </a:ext>
              </a:extLst>
            </p:cNvPr>
            <p:cNvSpPr txBox="1"/>
            <p:nvPr/>
          </p:nvSpPr>
          <p:spPr>
            <a:xfrm>
              <a:off x="542923" y="1754753"/>
              <a:ext cx="8055259"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Despite this, requiring the federal budget to be balanced each calendar year is typically a misguided overreaction.</a:t>
              </a:r>
            </a:p>
          </p:txBody>
        </p:sp>
      </p:grpSp>
    </p:spTree>
    <p:extLst>
      <p:ext uri="{BB962C8B-B14F-4D97-AF65-F5344CB8AC3E}">
        <p14:creationId xmlns:p14="http://schemas.microsoft.com/office/powerpoint/2010/main" val="2200563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702325" y="408619"/>
            <a:ext cx="8786811"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Argument Against a Budget Deficit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285"/>
              <a:ext cx="8058154" cy="707886"/>
            </a:xfrm>
            <a:prstGeom prst="rect">
              <a:avLst/>
            </a:prstGeom>
            <a:grpFill/>
          </p:spPr>
          <p:txBody>
            <a:bodyPr wrap="square" rtlCol="0">
              <a:spAutoFit/>
            </a:bodyPr>
            <a:lstStyle/>
            <a:p>
              <a:pPr algn="ctr"/>
              <a:r>
                <a:rPr lang="en-US" sz="2000" dirty="0">
                  <a:solidFill>
                    <a:schemeClr val="bg1"/>
                  </a:solidFill>
                </a:rPr>
                <a:t>To what extent have you balanced your budget? Is this a task you take seriously or something you rarely, if ever, think about?</a:t>
              </a:r>
            </a:p>
          </p:txBody>
        </p:sp>
      </p:grpSp>
      <p:pic>
        <p:nvPicPr>
          <p:cNvPr id="3" name="Picture 2" descr="A calculator and pen on top of a sheet of paper with budget-like numbers">
            <a:extLst>
              <a:ext uri="{FF2B5EF4-FFF2-40B4-BE49-F238E27FC236}">
                <a16:creationId xmlns:a16="http://schemas.microsoft.com/office/drawing/2014/main" id="{9566BD88-3416-484C-9D1E-AD76F7B8F408}"/>
              </a:ext>
            </a:extLst>
          </p:cNvPr>
          <p:cNvPicPr>
            <a:picLocks noChangeAspect="1"/>
          </p:cNvPicPr>
          <p:nvPr/>
        </p:nvPicPr>
        <p:blipFill>
          <a:blip r:embed="rId3"/>
          <a:stretch>
            <a:fillRect/>
          </a:stretch>
        </p:blipFill>
        <p:spPr>
          <a:xfrm>
            <a:off x="3223458" y="2830850"/>
            <a:ext cx="5745084" cy="3384345"/>
          </a:xfrm>
          <a:prstGeom prst="rect">
            <a:avLst/>
          </a:prstGeom>
        </p:spPr>
      </p:pic>
    </p:spTree>
    <p:extLst>
      <p:ext uri="{BB962C8B-B14F-4D97-AF65-F5344CB8AC3E}">
        <p14:creationId xmlns:p14="http://schemas.microsoft.com/office/powerpoint/2010/main" val="3142414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B8A47D3-2BAC-43BD-8E1E-40ABC02B20E6}"/>
              </a:ext>
            </a:extLst>
          </p:cNvPr>
          <p:cNvSpPr/>
          <p:nvPr/>
        </p:nvSpPr>
        <p:spPr>
          <a:xfrm>
            <a:off x="1881187" y="1439392"/>
            <a:ext cx="8429625" cy="3852922"/>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724226"/>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Balanced budget amendments are a popular political idea, but their economic validity is questionable.</a:t>
            </a:r>
          </a:p>
        </p:txBody>
      </p:sp>
      <p:sp>
        <p:nvSpPr>
          <p:cNvPr id="5" name="Google Shape;156;p18">
            <a:extLst>
              <a:ext uri="{FF2B5EF4-FFF2-40B4-BE49-F238E27FC236}">
                <a16:creationId xmlns:a16="http://schemas.microsoft.com/office/drawing/2014/main" id="{98DCA84F-02C1-4D23-96FA-1B1F1808BC71}"/>
              </a:ext>
            </a:extLst>
          </p:cNvPr>
          <p:cNvSpPr txBox="1"/>
          <p:nvPr/>
        </p:nvSpPr>
        <p:spPr>
          <a:xfrm>
            <a:off x="2066769" y="2684969"/>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Most economists accept that fiscal policy needs to be flexible enough to accommodate unforeseen expenditures, such as wars or recessions.</a:t>
            </a:r>
            <a:endParaRPr lang="en-US" dirty="0">
              <a:solidFill>
                <a:schemeClr val="bg1"/>
              </a:solidFill>
            </a:endParaRPr>
          </a:p>
        </p:txBody>
      </p:sp>
      <p:sp>
        <p:nvSpPr>
          <p:cNvPr id="6" name="Google Shape;156;p18">
            <a:extLst>
              <a:ext uri="{FF2B5EF4-FFF2-40B4-BE49-F238E27FC236}">
                <a16:creationId xmlns:a16="http://schemas.microsoft.com/office/drawing/2014/main" id="{3B169623-9FAE-4A0E-9B0E-C5251FCFA097}"/>
              </a:ext>
            </a:extLst>
          </p:cNvPr>
          <p:cNvSpPr txBox="1"/>
          <p:nvPr/>
        </p:nvSpPr>
        <p:spPr>
          <a:xfrm>
            <a:off x="2066769" y="3848670"/>
            <a:ext cx="7807500" cy="493367"/>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While persistent, large budget deficits can indeed be a problem, a balanced federal budget would prevent even small, temporary deficits that may be necessary for overall economic health.</a:t>
            </a:r>
          </a:p>
        </p:txBody>
      </p:sp>
    </p:spTree>
    <p:extLst>
      <p:ext uri="{BB962C8B-B14F-4D97-AF65-F5344CB8AC3E}">
        <p14:creationId xmlns:p14="http://schemas.microsoft.com/office/powerpoint/2010/main" val="174497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764</TotalTime>
  <Words>739</Words>
  <Application>Microsoft Office PowerPoint</Application>
  <PresentationFormat>Widescreen</PresentationFormat>
  <Paragraphs>348</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Sarah Claus</cp:lastModifiedBy>
  <cp:revision>49</cp:revision>
  <dcterms:modified xsi:type="dcterms:W3CDTF">2022-01-17T22:03:34Z</dcterms:modified>
</cp:coreProperties>
</file>