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1"/>
  </p:sldMasterIdLst>
  <p:notesMasterIdLst>
    <p:notesMasterId r:id="rId47"/>
  </p:notesMasterIdLst>
  <p:sldIdLst>
    <p:sldId id="256" r:id="rId2"/>
    <p:sldId id="276" r:id="rId3"/>
    <p:sldId id="376" r:id="rId4"/>
    <p:sldId id="371" r:id="rId5"/>
    <p:sldId id="378" r:id="rId6"/>
    <p:sldId id="377" r:id="rId7"/>
    <p:sldId id="379" r:id="rId8"/>
    <p:sldId id="372" r:id="rId9"/>
    <p:sldId id="382" r:id="rId10"/>
    <p:sldId id="383" r:id="rId11"/>
    <p:sldId id="380" r:id="rId12"/>
    <p:sldId id="381" r:id="rId13"/>
    <p:sldId id="384" r:id="rId14"/>
    <p:sldId id="364" r:id="rId15"/>
    <p:sldId id="385" r:id="rId16"/>
    <p:sldId id="386" r:id="rId17"/>
    <p:sldId id="387" r:id="rId18"/>
    <p:sldId id="388" r:id="rId19"/>
    <p:sldId id="389" r:id="rId20"/>
    <p:sldId id="390" r:id="rId21"/>
    <p:sldId id="391" r:id="rId22"/>
    <p:sldId id="392" r:id="rId23"/>
    <p:sldId id="393" r:id="rId24"/>
    <p:sldId id="394" r:id="rId25"/>
    <p:sldId id="395" r:id="rId26"/>
    <p:sldId id="396" r:id="rId27"/>
    <p:sldId id="397" r:id="rId28"/>
    <p:sldId id="398" r:id="rId29"/>
    <p:sldId id="399" r:id="rId30"/>
    <p:sldId id="400" r:id="rId31"/>
    <p:sldId id="401" r:id="rId32"/>
    <p:sldId id="402" r:id="rId33"/>
    <p:sldId id="403" r:id="rId34"/>
    <p:sldId id="404" r:id="rId35"/>
    <p:sldId id="405" r:id="rId36"/>
    <p:sldId id="258" r:id="rId37"/>
    <p:sldId id="329" r:id="rId38"/>
    <p:sldId id="406" r:id="rId39"/>
    <p:sldId id="407" r:id="rId40"/>
    <p:sldId id="408" r:id="rId41"/>
    <p:sldId id="409" r:id="rId42"/>
    <p:sldId id="410" r:id="rId43"/>
    <p:sldId id="411" r:id="rId44"/>
    <p:sldId id="412" r:id="rId45"/>
    <p:sldId id="275" r:id="rId46"/>
  </p:sldIdLst>
  <p:sldSz cx="12192000" cy="6858000"/>
  <p:notesSz cx="6858000" cy="9144000"/>
  <p:embeddedFontLst>
    <p:embeddedFont>
      <p:font typeface="Calibri" panose="020F0502020204030204" pitchFamily="34" charset="0"/>
      <p:regular r:id="rId48"/>
      <p:bold r:id="rId49"/>
      <p:italic r:id="rId50"/>
      <p:boldItalic r:id="rId51"/>
    </p:embeddedFont>
    <p:embeddedFont>
      <p:font typeface="Calibri Light" panose="020F0302020204030204" pitchFamily="34" charset="0"/>
      <p:regular r:id="rId52"/>
      <p:italic r:id="rId53"/>
    </p:embeddedFont>
    <p:embeddedFont>
      <p:font typeface="Cambria Math" panose="02040503050406030204" pitchFamily="18" charset="0"/>
      <p:regular r:id="rId54"/>
    </p:embeddedFont>
    <p:embeddedFont>
      <p:font typeface="Century Gothic" panose="020B0502020202020204" pitchFamily="34" charset="0"/>
      <p:regular r:id="rId55"/>
      <p:bold r:id="rId56"/>
      <p:italic r:id="rId57"/>
      <p:boldItalic r:id="rId5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9"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2"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343" autoAdjust="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customschemas.google.com/relationships/presentationmetadata" Target="meta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8146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The national saving and investment identity must always hold true because, by definition, the quantity supplied and quantity demanded in the financial capital market must always be equal. However, the formula will look somewhat different if the government budget is in deficit rather than surplus or if the balance of trade is in surplus rather than deficit. When the government is acting as a saver rather than a borrower and supplying rather than demanding financial capital, the identity can be written like this:</a:t>
                </a:r>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private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saving</m:t>
                    </m:r>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trade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surplus</m:t>
                    </m:r>
                    <m:r>
                      <m:rPr>
                        <m:nor/>
                      </m:rPr>
                      <a:rPr lang="en-US" sz="1200" b="0" i="0" smtClean="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private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investment</m:t>
                    </m:r>
                  </m:oMath>
                </a14:m>
                <a:r>
                  <a:rPr lang="en-US" sz="1200" dirty="0">
                    <a:solidFill>
                      <a:srgbClr val="FFFFFF"/>
                    </a:solidFill>
                    <a:cs typeface="Calibri" panose="020F0502020204030204" pitchFamily="34" charset="0"/>
                  </a:rPr>
                  <a:t> </a:t>
                </a:r>
                <a:endParaRPr lang="en-US" sz="1200" i="0" dirty="0">
                  <a:solidFill>
                    <a:srgbClr val="FFFFFF"/>
                  </a:solidFill>
                  <a:latin typeface="Calibri" panose="020F0502020204030204" pitchFamily="34" charset="0"/>
                  <a:cs typeface="Calibri" panose="020F0502020204030204" pitchFamily="34" charset="0"/>
                </a:endParaRPr>
              </a:p>
              <a:p>
                <a:pPr marL="0" indent="0"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T</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G</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I</m:t>
                      </m:r>
                    </m:oMath>
                  </m:oMathPara>
                </a14:m>
                <a:endParaRPr lang="en-US" dirty="0"/>
              </a:p>
              <a:p>
                <a:pPr marL="0" indent="0"/>
                <a:endParaRPr lang="en-US" dirty="0"/>
              </a:p>
            </p:txBody>
          </p:sp>
        </mc:Choice>
        <mc:Fallback xmlns="">
          <p:sp>
            <p:nvSpPr>
              <p:cNvPr id="3" name="Notes Placeholder 2"/>
              <p:cNvSpPr>
                <a:spLocks noGrp="1"/>
              </p:cNvSpPr>
              <p:nvPr>
                <p:ph type="body" idx="1"/>
              </p:nvPr>
            </p:nvSpPr>
            <p:spPr/>
            <p:txBody>
              <a:bodyPr/>
              <a:lstStyle/>
              <a:p>
                <a:pPr marL="0" indent="0"/>
                <a:r>
                  <a:rPr lang="en-US" dirty="0"/>
                  <a:t>The national saving and investment identity must always hold true because, by definition, the quantity supplied and quantity demanded in the financial capital market must always be equal. However, the formula will look somewhat different if the government budget is in deficit rather than surplus or if the balance of trade is in surplus rather than deficit. When the government is acting as a saver rather than a borrower and supplying rather than demanding financial capital, the identity can be written like this:</a:t>
                </a:r>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dirty="0">
                    <a:solidFill>
                      <a:srgbClr val="FFFFFF"/>
                    </a:solidFill>
                    <a:latin typeface="Calibri" panose="020F0502020204030204" pitchFamily="34"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"private saving + trade deficit = private investment</a:t>
                </a:r>
                <a:r>
                  <a:rPr lang="en-US" sz="1200" i="0">
                    <a:solidFill>
                      <a:srgbClr val="FFFFFF"/>
                    </a:solidFill>
                    <a:latin typeface="Calibri" panose="020F0502020204030204" pitchFamily="34" charset="0"/>
                    <a:cs typeface="Calibri" panose="020F0502020204030204" pitchFamily="34" charset="0"/>
                  </a:rPr>
                  <a:t>"</a:t>
                </a:r>
                <a:r>
                  <a:rPr lang="en-US" sz="1200" dirty="0">
                    <a:solidFill>
                      <a:srgbClr val="FFFFFF"/>
                    </a:solidFill>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 budget surplus</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r>
                  <a:rPr lang="en-US" sz="1200" i="0">
                    <a:solidFill>
                      <a:srgbClr val="FFFFFF"/>
                    </a:solidFill>
                    <a:latin typeface="Cambria Math" panose="02040503050406030204" pitchFamily="18" charset="0"/>
                    <a:cs typeface="Calibri" panose="020F0502020204030204" pitchFamily="34" charset="0"/>
                  </a:rPr>
                  <a:t>"S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M−X"</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T−G"</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I</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endParaRPr lang="en-US" dirty="0"/>
              </a:p>
            </p:txBody>
          </p:sp>
        </mc:Fallback>
      </mc:AlternateContent>
    </p:spTree>
    <p:extLst>
      <p:ext uri="{BB962C8B-B14F-4D97-AF65-F5344CB8AC3E}">
        <p14:creationId xmlns:p14="http://schemas.microsoft.com/office/powerpoint/2010/main" val="1915907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When an economy is running a trade surplus, meaning it is experiencing a net outflow of financial capital, the identity can be written like this:</a:t>
                </a:r>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indent="0" algn="ctr"/>
                <a14:m>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 </m:t>
                    </m:r>
                  </m:oMath>
                </a14:m>
                <a:r>
                  <a:rPr lang="en-US" sz="1200" dirty="0">
                    <a:solidFill>
                      <a:srgbClr val="FFFFFF"/>
                    </a:solidFill>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trade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surplus</m:t>
                    </m:r>
                  </m:oMath>
                </a14:m>
                <a:r>
                  <a:rPr lang="en-US" dirty="0"/>
                  <a:t> </a:t>
                </a:r>
              </a:p>
              <a:p>
                <a:pPr marL="0" indent="0"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I</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G</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T</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X</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M</m:t>
                      </m:r>
                      <m:r>
                        <a:rPr lang="en-US" sz="1200" i="1">
                          <a:solidFill>
                            <a:srgbClr val="FFFFFF"/>
                          </a:solidFill>
                          <a:latin typeface="Cambria Math" panose="02040503050406030204" pitchFamily="18" charset="0"/>
                        </a:rPr>
                        <m:t>)</m:t>
                      </m:r>
                    </m:oMath>
                  </m:oMathPara>
                </a14:m>
                <a:endParaRPr lang="en-US" dirty="0"/>
              </a:p>
            </p:txBody>
          </p:sp>
        </mc:Choice>
        <mc:Fallback xmlns="">
          <p:sp>
            <p:nvSpPr>
              <p:cNvPr id="3" name="Notes Placeholder 2"/>
              <p:cNvSpPr>
                <a:spLocks noGrp="1"/>
              </p:cNvSpPr>
              <p:nvPr>
                <p:ph type="body" idx="1"/>
              </p:nvPr>
            </p:nvSpPr>
            <p:spPr/>
            <p:txBody>
              <a:bodyPr/>
              <a:lstStyle/>
              <a:p>
                <a:pPr marL="0" indent="0"/>
                <a:r>
                  <a:rPr lang="en-US" dirty="0"/>
                  <a:t>When an economy is running a trade surplus, meaning it is experiencing a net outflow of financial capital, the identity can be written like this:</a:t>
                </a:r>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a:solidFill>
                      <a:srgbClr val="FFFFFF"/>
                    </a:solidFill>
                    <a:latin typeface="Cambria Math" panose="02040503050406030204" pitchFamily="18" charset="0"/>
                    <a:cs typeface="Calibri" panose="020F0502020204030204" pitchFamily="34" charset="0"/>
                  </a:rPr>
                  <a:t>"private saving = private investment + budget deficit + </a:t>
                </a:r>
                <a:r>
                  <a:rPr lang="en-US" sz="1200" i="0">
                    <a:solidFill>
                      <a:srgbClr val="FFFFFF"/>
                    </a:solidFill>
                    <a:latin typeface="Calibri" panose="020F0502020204030204" pitchFamily="34" charset="0"/>
                    <a:cs typeface="Calibri" panose="020F0502020204030204" pitchFamily="34" charset="0"/>
                  </a:rPr>
                  <a:t>"</a:t>
                </a:r>
                <a:r>
                  <a:rPr lang="en-US" sz="1200" dirty="0">
                    <a:solidFill>
                      <a:srgbClr val="FFFFFF"/>
                    </a:solidFill>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"trade surplus</a:t>
                </a:r>
                <a:r>
                  <a:rPr lang="en-US" sz="1200" i="0">
                    <a:solidFill>
                      <a:srgbClr val="FFFFFF"/>
                    </a:solidFill>
                    <a:latin typeface="Calibri" panose="020F0502020204030204" pitchFamily="34" charset="0"/>
                    <a:cs typeface="Calibri" panose="020F0502020204030204" pitchFamily="34" charset="0"/>
                  </a:rPr>
                  <a:t>"</a:t>
                </a:r>
                <a:r>
                  <a:rPr lang="en-US" dirty="0"/>
                  <a:t> </a:t>
                </a:r>
              </a:p>
              <a:p>
                <a:pPr marL="0" indent="0" algn="ctr"/>
                <a:r>
                  <a:rPr lang="en-US" sz="1200" i="0">
                    <a:solidFill>
                      <a:srgbClr val="FFFFFF"/>
                    </a:solidFill>
                    <a:latin typeface="Cambria Math" panose="02040503050406030204" pitchFamily="18" charset="0"/>
                    <a:cs typeface="Calibri" panose="020F0502020204030204" pitchFamily="34" charset="0"/>
                  </a:rPr>
                  <a:t>"S = I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G−T"</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X−M"</a:t>
                </a:r>
                <a:r>
                  <a:rPr lang="en-US" sz="1200" i="0">
                    <a:solidFill>
                      <a:srgbClr val="FFFFFF"/>
                    </a:solidFill>
                    <a:latin typeface="Cambria Math" panose="02040503050406030204" pitchFamily="18" charset="0"/>
                  </a:rPr>
                  <a:t>)</a:t>
                </a:r>
                <a:endParaRPr lang="en-US" dirty="0"/>
              </a:p>
            </p:txBody>
          </p:sp>
        </mc:Fallback>
      </mc:AlternateContent>
    </p:spTree>
    <p:extLst>
      <p:ext uri="{BB962C8B-B14F-4D97-AF65-F5344CB8AC3E}">
        <p14:creationId xmlns:p14="http://schemas.microsoft.com/office/powerpoint/2010/main" val="10026996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Visit the website hawkes.biz/</a:t>
            </a:r>
            <a:r>
              <a:rPr lang="en-US" dirty="0" err="1"/>
              <a:t>debtclock</a:t>
            </a:r>
            <a:r>
              <a:rPr lang="en-US" dirty="0"/>
              <a:t> and review the current U.S. budget deficit. Now that you know the current budget deficit in the U.S., does it affect how much you are willing to spend? Does it make you want to save more or less? Explain your reasoning.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273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Net inflow of foreign financial investment always accompanies a trade deficit, while net outflow of financial investment always accompanies a trade surplus. A higher level of imports, so long as exports remain fixed, will create a larger trade deficit. If the U.S. purchases more imported goods, foreign countries use those dollars to invest in the U.S., leading to an inflow of foreign investment. A trade deficit often accompanies a budget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1980s, economists and newspaper articles often referred to twin deficits as the budget deficit and trade deficit both grew substantially. From 1981 to 1985, the federal budget deficit increased from 2.4% of GDP to 5.2%, while the trade deficit increased from 0.2% to 2.7%. During this time, the inflow of foreign investment capital matched the increase in government borrowing, making the government budget deficit and trade deficit move together. The budget and trade deficit do not always move together because the other components of the national saving and investment identity often change as well.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40721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Budget deficit rises, U.S. issues Treasury bonds to finance deficit</a:t>
            </a:r>
          </a:p>
          <a:p>
            <a:pPr marL="0" lvl="0" indent="0" algn="l" rtl="0">
              <a:spcBef>
                <a:spcPts val="0"/>
              </a:spcBef>
              <a:spcAft>
                <a:spcPts val="0"/>
              </a:spcAft>
              <a:buNone/>
            </a:pPr>
            <a:r>
              <a:rPr lang="en-US" dirty="0"/>
              <a:t>International investors demand more dollars and supply fewer dollars</a:t>
            </a:r>
          </a:p>
          <a:p>
            <a:pPr marL="0" lvl="0" indent="0" algn="l" rtl="0">
              <a:spcBef>
                <a:spcPts val="0"/>
              </a:spcBef>
              <a:spcAft>
                <a:spcPts val="0"/>
              </a:spcAft>
              <a:buNone/>
            </a:pPr>
            <a:r>
              <a:rPr lang="en-US" dirty="0"/>
              <a:t>Equilibrium exchange rate in the market for dollars increases</a:t>
            </a:r>
          </a:p>
          <a:p>
            <a:pPr marL="0" lvl="0" indent="0" algn="l" rtl="0">
              <a:spcBef>
                <a:spcPts val="0"/>
              </a:spcBef>
              <a:spcAft>
                <a:spcPts val="0"/>
              </a:spcAft>
              <a:buNone/>
            </a:pPr>
            <a:r>
              <a:rPr lang="en-US" dirty="0"/>
              <a:t>Causes trade deficit or reduced trade surplus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29923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It can be said that interest rates drive the exchange rate appreciation; a budget deficit can: increase domestic interest rate, attract inflow of foreign financial capital, appreciate the value of the dollar, cause Americans to buy fewer foreign bonds, supplying fewer dollars, increase demand for domestic financial capital, and create a larger trade deficit. A larger budget deficit can lead to a larger trade deficit, but the connection is not always one to one.</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early 2000s, Turkey often borrowed dollars to finance budget deficits, leading to high levels of inflation. In 2002, when investors from other countries withdrew their funds, the supply of the Turkish lira increased, causing it to depreciate in value. Loans in dollars from the U.S. became more expensive for Turkish banks to repay due to the lira depreciating. Many Turkish banks then went bankrupt, causing a large decrease in aggregate demand and a recession.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5189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a government spends more than it collects in taxes, it runs a budget deficit. Following a deficit, the government may need to borrow, which can lead to the following problems: decreased economic growth, trade imbalances, financial crises, high inflation, large inflows of financial capital from abroad, plummeting exchange rates, or strains on banking and financial systems.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4816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Imagine the U.S. dollar depreciates overnight. How would this affect your daily consumption? Would you decide to invest or save more? How will this affect the economy in the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02293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the inflow of foreign investment capital is from foreign investors making long-term direct investments in firms, there may be no reason for concern. The danger arises when foreign investment is not funding long-term physical capital investment but instead funding short-term portfolio investment in government bonds. Foreign financial investors are on alert for any reason to fear a decrease in the exchange rate or a failure of repayment. Reducing a nation's budget deficit is not always successful in reducing its trade deficit because other elements of the national saving and investment identity may change instead.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67162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 change in government budgets may impact private saving. If consumers watch government budgets in order to adjust their own budgets, they will likely have different reactions depending on if the government is running a deficit or surplus. A higher government budget deficit could lead consumers to believe they will owe more taxes in the future in order to pay for the government borrowing, incentivizing increased savings. A budget surplus could lead consumers to believe that since interest rates are falling, saving is less attractive.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theory that rational private households might shift their saving to offset government saving or borrowing is known as Ricardian equivalence. The national saving and investment identity would hold that any change in budget deficits or surpluses would be completely offset by a corresponding change in private saving. Changes in government borrowing would have no effect on either physical capital investment or trade balances.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98294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reality, the private sector only partially adjusts its saving behavior to offset government budget deficits and surpluses. Since 1980, there has been no sustained and obvious connection between the U.S. government budget deficit or surplus level and the rate of private saving. In the mid 1980s, there were large government budget deficits with no surges in private saving, while in 2008 and 2009, there were large budget deficits and signs of high corresponding levels of saving. Some studies suggest that when U.S. government borrowing increases by $1, private saving rises by about $0.30.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40721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theory of Ricardian equivalence suggests that additional private saving will offset any increase in government borrowing, while reduced private saving will offset any decrease in government borrowing. Sometimes this theory holds true, and sometimes it does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16582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To some extent, private saving does rise when governments run large budget deficits and fall when governments reduce deficits. The offsetting effects of private saving compared to government borrowing are much less than one to one. This effect can vary a great deal from country to country, from time to time, and over the short run and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62129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Consider the national saving and investment identity: </a:t>
            </a:r>
          </a:p>
          <a:p>
            <a:pPr marL="0" indent="0" algn="ctr"/>
            <a:r>
              <a:rPr lang="en-US" dirty="0"/>
              <a:t>"quantity of financial capital supplied = quantity of financial capital demanded"</a:t>
            </a:r>
            <a:br>
              <a:rPr lang="en-US" dirty="0"/>
            </a:br>
            <a:r>
              <a:rPr lang="en-US" dirty="0"/>
              <a:t>"         private saving + trade deficit = private investment + budget deficit"</a:t>
            </a:r>
            <a:br>
              <a:rPr lang="en-US" dirty="0"/>
            </a:br>
            <a:r>
              <a:rPr lang="en-US" dirty="0"/>
              <a:t>“S + "("M−X")" = I + "("G−T")</a:t>
            </a:r>
          </a:p>
          <a:p>
            <a:pPr marL="0" indent="0"/>
            <a:r>
              <a:rPr lang="en-US" dirty="0"/>
              <a:t>If the Ricardian equivalence was a one-to-one relationship, changes in the budget deficit would be exactly offset by changes in private saving while trade deficit and private investment would not change. Empirical evidence shows that the relationship is not one-to-one and that changes in the government deficit will also impact trade deficit and private investment.</a:t>
            </a:r>
          </a:p>
          <a:p>
            <a:pPr marL="0" indent="0"/>
            <a:endParaRPr lang="en-US" dirty="0"/>
          </a:p>
          <a:p>
            <a:pPr marL="0" indent="0"/>
            <a:endParaRPr lang="en-US" dirty="0"/>
          </a:p>
        </p:txBody>
      </p:sp>
    </p:spTree>
    <p:extLst>
      <p:ext uri="{BB962C8B-B14F-4D97-AF65-F5344CB8AC3E}">
        <p14:creationId xmlns:p14="http://schemas.microsoft.com/office/powerpoint/2010/main" val="13266600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Think about your saving habits now. Do you think the amount you save shifts with movements in the economy? Suppose the government mentions that all prices are going to increase by 1% next year. Will this affect your current saving habits? What if prices increase by 50%? Do you think you will start saving more now?</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02467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governments are borrowers in financial markets, there are three possible sources for the funds: households might save more, private firms might borrow less, and increased investment from abroad.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822796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Economic growth requires investment in physical capital, human capital, and technology. The economic environment must provide well-functioning markets and flexible prices. Government borrowing can reduce the total amount of financial capital available for private firms to invest in physical capital. Government spending encourages certain elements of long-term growth, like education and research and development that creates new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Larger budget deficits will increase demand for financial capital. If private saving and the trade balance remain the same, less financial capital will be available for private investment. When government borrowing soaks up available financial capital and leaves less for private investment, economists call the result crowding out.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98294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the government budget deficit increases, the demand for financial capital increases. The interest rate will then increase, which has the potential to crowd out private investment. A 1% increase in the budget deficit will lead to around a 0.5% to 1% rise in the interest rate, all else equal.</a:t>
            </a: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Why can’t the Federal Reserve just use expansionary monetary policy to reduce interest rates or prevent interest rates from rising?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sym typeface="Calibri"/>
              </a:rPr>
              <a:t>If the economy is near potential GDP:</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sym typeface="Calibri"/>
            </a:endParaRP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Inflation is very likely.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then reacts with contractionary monetary policy.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higher interest rates crowd out a greater deal of private investment</a:t>
            </a:r>
          </a:p>
          <a:p>
            <a:pPr marL="342900" indent="-342900">
              <a:buClr>
                <a:schemeClr val="bg1"/>
              </a:buClr>
              <a:buFont typeface="+mj-lt"/>
              <a:buAutoNum type="arabicPeriod"/>
            </a:pPr>
            <a:endParaRPr lang="en-US" sz="1200" dirty="0">
              <a:solidFill>
                <a:schemeClr val="bg1"/>
              </a:solidFill>
              <a:latin typeface="Calibri" panose="020F0502020204030204" pitchFamily="34" charset="0"/>
              <a:cs typeface="Calibri" panose="020F0502020204030204" pitchFamily="34" charset="0"/>
            </a:endParaRPr>
          </a:p>
          <a:p>
            <a:pPr marL="0" indent="0">
              <a:buClr>
                <a:schemeClr val="bg1"/>
              </a:buClr>
              <a:buFont typeface="+mj-lt"/>
              <a:buNone/>
            </a:pPr>
            <a:r>
              <a:rPr lang="en-US" sz="1200" dirty="0">
                <a:solidFill>
                  <a:schemeClr val="bg1"/>
                </a:solidFill>
                <a:latin typeface="Calibri" panose="020F0502020204030204" pitchFamily="34" charset="0"/>
                <a:cs typeface="Calibri" panose="020F0502020204030204" pitchFamily="34" charset="0"/>
              </a:rPr>
              <a:t>If the economy is below potential GDP:</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Inflation is not likely.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then reacts with expansionary monetary policy.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interest rates cancel out, resulting in little crowding out of private investment.</a:t>
            </a:r>
            <a:endParaRPr lang="en-US" sz="1200" dirty="0">
              <a:latin typeface="Calibri" panose="020F0502020204030204" pitchFamily="34" charset="0"/>
              <a:cs typeface="Calibri" panose="020F0502020204030204" pitchFamily="34" charset="0"/>
            </a:endParaRPr>
          </a:p>
          <a:p>
            <a:pPr marL="0" indent="0">
              <a:buClr>
                <a:schemeClr val="bg1"/>
              </a:buClr>
              <a:buFont typeface="+mj-lt"/>
              <a:buNone/>
            </a:pPr>
            <a:endParaRPr lang="en-US" dirty="0"/>
          </a:p>
        </p:txBody>
      </p:sp>
    </p:spTree>
    <p:extLst>
      <p:ext uri="{BB962C8B-B14F-4D97-AF65-F5344CB8AC3E}">
        <p14:creationId xmlns:p14="http://schemas.microsoft.com/office/powerpoint/2010/main" val="11797848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Clr>
                <a:schemeClr val="bg1"/>
              </a:buClr>
              <a:buFont typeface="+mj-lt"/>
              <a:buNone/>
            </a:pPr>
            <a:r>
              <a:rPr lang="en-US" dirty="0"/>
              <a:t>In 2020, the economy experienced an abrupt downturn in response to the COVID-19 pandemic. The U.S. government responded swiftly, and the bipartisan CARES Act provided over $2 trillion in aid. The Federal Reserve also responded with expansionary monetary policy. Do you think these policies led to the crowding out of private investment? Why or why not?</a:t>
            </a:r>
          </a:p>
          <a:p>
            <a:pPr marL="0" indent="0">
              <a:buClr>
                <a:schemeClr val="bg1"/>
              </a:buClr>
              <a:buFont typeface="+mj-lt"/>
              <a:buNone/>
            </a:pPr>
            <a:endParaRPr lang="en-US" dirty="0"/>
          </a:p>
        </p:txBody>
      </p:sp>
    </p:spTree>
    <p:extLst>
      <p:ext uri="{BB962C8B-B14F-4D97-AF65-F5344CB8AC3E}">
        <p14:creationId xmlns:p14="http://schemas.microsoft.com/office/powerpoint/2010/main" val="18321079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will invest in physical capital directly. Public physical capital investment can increase an economy's output and productivity. It is hard to determine how much government investment in physical capital will benefit the economy. Governments respond to both political and economic incentives.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62129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Lawmakers focused on spending money in key politicians' districts may spend public money on investment in physical capital that is not economically justified. Decisions to spend on infrastructure need to make both economic and political sense. When projects are funded by higher taxes, consumers may bear the burden. If the government finances an investment with borrowed money, it may increase interest rates and cause crowding out of productive private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75276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plays a large role in society's investment in human capital through the education system. For low-income nations, additional investment in human capital seems likely to increase productivity and growth. In the U.S. there is a question as to how much additional government spending on education will improve the actual level of education. For the U.S., the current focus is on how to get a bigger return from existing spending on education rather than dramatic increases in education spending.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21758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Research and development, or R&amp;D, is the key to creating new technology. Fiscal policy can encourage R&amp;D through either direct spending or tax policy. The government could expand federal R&amp;D grants to universities and colleges, nonprofit organizations, and the private sector. Fiscal policy could support R&amp;D through tax incentives, which allow firms to reduce their tax bill as they increase spending on R&amp;D.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60865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national saving and investment identity provides a framework for showing the relationships between the sources of demand and supply in financial capital markets. The quantity of financial capital supplied in the market must equal the quantity of financial capital demanded.</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98467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Which do you think is more effective in producing economic growth, public or private investment? Explain your reasoning.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365179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U.S. economy has two main sources of saving: private saving from inside the U.S. economy and public saving if tax revenues are greater than government spending. "total saving = private saving "(S)" + public saving "("T−G")</a:t>
            </a:r>
          </a:p>
          <a:p>
            <a:pPr marL="0" lvl="0" indent="0" algn="l" rtl="0">
              <a:spcBef>
                <a:spcPts val="0"/>
              </a:spcBef>
              <a:spcAft>
                <a:spcPts val="0"/>
              </a:spcAft>
              <a:buNone/>
            </a:pPr>
            <a:r>
              <a:rPr lang="en-US" dirty="0"/>
              <a:t>Two sources of supply of financial capital: savings by individuals and firms (S) and the inflow from foreign investors (M−X) Two sources of demand for financial capital: private-sector investment (I) and government borrowing, which occurs when government spending (G) is higher than taxes collected (T)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8735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Expressing this identity in algebraic terms gives us the following:</a:t>
                </a:r>
              </a:p>
              <a:p>
                <a:pPr marL="0" indent="0"/>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b="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trade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oMath>
                  </m:oMathPara>
                </a14:m>
                <a:endParaRPr lang="en-US" dirty="0"/>
              </a:p>
              <a:p>
                <a:pPr marL="0" indent="0" algn="ctr"/>
                <a:r>
                  <a:rPr lang="en-US" sz="1200" i="0" dirty="0">
                    <a:solidFill>
                      <a:srgbClr val="FFFFFF"/>
                    </a:solidFill>
                    <a:latin typeface="Cambria Math" panose="02040503050406030204" pitchFamily="18" charset="0"/>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S</m:t>
                    </m:r>
                    <m:r>
                      <m:rPr>
                        <m:nor/>
                      </m:rPr>
                      <a:rPr lang="en-US" sz="1200" i="0">
                        <a:solidFill>
                          <a:srgbClr val="FFFFFF"/>
                        </a:solidFill>
                        <a:latin typeface="Calibri" panose="020F0502020204030204" pitchFamily="34" charset="0"/>
                        <a:cs typeface="Calibri" panose="020F0502020204030204" pitchFamily="34" charset="0"/>
                      </a:rPr>
                      <m:t> + </m:t>
                    </m:r>
                    <m:d>
                      <m:dPr>
                        <m:ctrlPr>
                          <a:rPr lang="en-US" sz="1200" i="1">
                            <a:solidFill>
                              <a:srgbClr val="FFFFFF"/>
                            </a:solidFill>
                            <a:latin typeface="Cambria Math" panose="02040503050406030204" pitchFamily="18" charset="0"/>
                            <a:cs typeface="Calibri" panose="020F0502020204030204" pitchFamily="34" charset="0"/>
                          </a:rPr>
                        </m:ctrlPr>
                      </m:dPr>
                      <m:e>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e>
                    </m:d>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I</m:t>
                    </m:r>
                    <m:r>
                      <m:rPr>
                        <m:nor/>
                      </m:rPr>
                      <a:rPr lang="en-US" sz="1200" i="0">
                        <a:solidFill>
                          <a:srgbClr val="FFFFFF"/>
                        </a:solidFill>
                        <a:latin typeface="Calibri" panose="020F0502020204030204" pitchFamily="34" charset="0"/>
                        <a:cs typeface="Calibri" panose="020F0502020204030204" pitchFamily="34" charset="0"/>
                      </a:rPr>
                      <m:t> + </m:t>
                    </m:r>
                    <m:d>
                      <m:dPr>
                        <m:ctrlPr>
                          <a:rPr lang="en-US" sz="1200" i="1">
                            <a:solidFill>
                              <a:srgbClr val="FFFFFF"/>
                            </a:solidFill>
                            <a:latin typeface="Cambria Math" panose="02040503050406030204" pitchFamily="18" charset="0"/>
                            <a:cs typeface="Calibri" panose="020F0502020204030204" pitchFamily="34" charset="0"/>
                          </a:rPr>
                        </m:ctrlPr>
                      </m:dPr>
                      <m:e>
                        <m:r>
                          <m:rPr>
                            <m:nor/>
                          </m:rPr>
                          <a:rPr lang="en-US" sz="1200" i="0">
                            <a:solidFill>
                              <a:srgbClr val="FFFFFF"/>
                            </a:solidFill>
                            <a:latin typeface="Calibri" panose="020F0502020204030204" pitchFamily="34" charset="0"/>
                            <a:cs typeface="Calibri" panose="020F0502020204030204" pitchFamily="34" charset="0"/>
                          </a:rPr>
                          <m:t>G</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T</m:t>
                        </m:r>
                      </m:e>
                    </m:d>
                    <m:r>
                      <a:rPr lang="en-US" sz="1200" b="0" i="1" smtClean="0">
                        <a:solidFill>
                          <a:srgbClr val="FFFFFF"/>
                        </a:solidFill>
                        <a:latin typeface="Cambria Math" panose="02040503050406030204" pitchFamily="18" charset="0"/>
                        <a:cs typeface="Calibri" panose="020F0502020204030204" pitchFamily="34" charset="0"/>
                      </a:rPr>
                      <m:t> </m:t>
                    </m:r>
                  </m:oMath>
                </a14:m>
                <a:endParaRPr lang="en-US" dirty="0"/>
              </a:p>
            </p:txBody>
          </p:sp>
        </mc:Choice>
        <mc:Fallback xmlns="">
          <p:sp>
            <p:nvSpPr>
              <p:cNvPr id="3" name="Notes Placeholder 2"/>
              <p:cNvSpPr>
                <a:spLocks noGrp="1"/>
              </p:cNvSpPr>
              <p:nvPr>
                <p:ph type="body" idx="1"/>
              </p:nvPr>
            </p:nvSpPr>
            <p:spPr/>
            <p:txBody>
              <a:bodyPr/>
              <a:lstStyle/>
              <a:p>
                <a:pPr marL="0" indent="0"/>
                <a:r>
                  <a:rPr lang="en-US" dirty="0"/>
                  <a:t>Expressing this identity in algebraic terms gives us the following:</a:t>
                </a:r>
              </a:p>
              <a:p>
                <a:pPr marL="0" indent="0"/>
                <a:endParaRPr lang="en-US" dirty="0"/>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r>
                  <a:rPr lang="en-US" sz="1200" i="0">
                    <a:solidFill>
                      <a:srgbClr val="FFFFFF"/>
                    </a:solidFill>
                    <a:latin typeface="Cambria Math" panose="02040503050406030204" pitchFamily="18" charset="0"/>
                    <a:cs typeface="Calibri" panose="020F0502020204030204" pitchFamily="34" charset="0"/>
                  </a:rPr>
                  <a:t>"private</a:t>
                </a:r>
                <a:r>
                  <a:rPr lang="en-US" sz="1200" b="0" i="0">
                    <a:solidFill>
                      <a:srgbClr val="FFFFFF"/>
                    </a:solidFill>
                    <a:latin typeface="Cambria Math" panose="02040503050406030204" pitchFamily="18"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saving + trade deficit = private investment + budget deficit</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dirty="0">
                    <a:solidFill>
                      <a:srgbClr val="FFFFFF"/>
                    </a:solidFill>
                    <a:latin typeface="Cambria Math" panose="02040503050406030204" pitchFamily="18"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"S + " ("</a:t>
                </a:r>
                <a:r>
                  <a:rPr lang="en-US" sz="1200" i="0">
                    <a:solidFill>
                      <a:srgbClr val="FFFFFF"/>
                    </a:solidFill>
                    <a:latin typeface="Calibri" panose="020F0502020204030204" pitchFamily="34" charset="0"/>
                    <a:cs typeface="Calibri" panose="020F0502020204030204" pitchFamily="34" charset="0"/>
                  </a:rPr>
                  <a:t>M−X</a:t>
                </a:r>
                <a:r>
                  <a:rPr lang="en-US" sz="1200" i="0">
                    <a:solidFill>
                      <a:srgbClr val="FFFFFF"/>
                    </a:solidFill>
                    <a:latin typeface="Cambria Math" panose="02040503050406030204" pitchFamily="18" charset="0"/>
                    <a:cs typeface="Calibri" panose="020F0502020204030204" pitchFamily="34" charset="0"/>
                  </a:rPr>
                  <a:t>" )" = I + " ("</a:t>
                </a:r>
                <a:r>
                  <a:rPr lang="en-US" sz="1200" i="0">
                    <a:solidFill>
                      <a:srgbClr val="FFFFFF"/>
                    </a:solidFill>
                    <a:latin typeface="Calibri" panose="020F0502020204030204" pitchFamily="34" charset="0"/>
                    <a:cs typeface="Calibri" panose="020F0502020204030204" pitchFamily="34" charset="0"/>
                  </a:rPr>
                  <a:t>G−T</a:t>
                </a:r>
                <a:r>
                  <a:rPr lang="en-US" sz="1200" i="0">
                    <a:solidFill>
                      <a:srgbClr val="FFFFFF"/>
                    </a:solidFill>
                    <a:latin typeface="Cambria Math" panose="02040503050406030204" pitchFamily="18" charset="0"/>
                    <a:cs typeface="Calibri" panose="020F0502020204030204" pitchFamily="34" charset="0"/>
                  </a:rPr>
                  <a:t>" )</a:t>
                </a:r>
                <a:r>
                  <a:rPr lang="en-US" sz="1200" b="0" i="0">
                    <a:solidFill>
                      <a:srgbClr val="FFFFFF"/>
                    </a:solidFill>
                    <a:latin typeface="Cambria Math" panose="02040503050406030204" pitchFamily="18" charset="0"/>
                    <a:cs typeface="Calibri" panose="020F0502020204030204" pitchFamily="34" charset="0"/>
                  </a:rPr>
                  <a:t>  </a:t>
                </a:r>
                <a:endParaRPr lang="en-US" dirty="0"/>
              </a:p>
            </p:txBody>
          </p:sp>
        </mc:Fallback>
      </mc:AlternateContent>
    </p:spTree>
    <p:extLst>
      <p:ext uri="{BB962C8B-B14F-4D97-AF65-F5344CB8AC3E}">
        <p14:creationId xmlns:p14="http://schemas.microsoft.com/office/powerpoint/2010/main" val="915738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Governments often spend more than they receive in taxes; therefore, public saving (T−G) is negative. This causes a need to borrow money in the amount of G−T instead of adding to the nation's savings. </a:t>
                </a:r>
                <a:r>
                  <a:rPr lang="en-US" sz="12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a:p>
                <a:pPr marL="0" indent="0"/>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algn="ctr"/>
                <a14:m>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public</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oMath>
                </a14:m>
                <a:r>
                  <a:rPr lang="en-US" sz="1200" i="0" dirty="0">
                    <a:solidFill>
                      <a:srgbClr val="FFFFFF"/>
                    </a:solidFill>
                    <a:latin typeface="Calibri" panose="020F0502020204030204" pitchFamily="34" charset="0"/>
                    <a:cs typeface="Calibri" panose="020F0502020204030204" pitchFamily="34" charset="0"/>
                  </a:rPr>
                  <a:t> + trade deficit</a:t>
                </a:r>
              </a:p>
              <a:p>
                <a:pPr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I</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T</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G</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r>
                        <a:rPr lang="en-US" sz="1200" i="1">
                          <a:solidFill>
                            <a:srgbClr val="FFFFFF"/>
                          </a:solidFill>
                          <a:latin typeface="Cambria Math" panose="02040503050406030204" pitchFamily="18" charset="0"/>
                        </a:rPr>
                        <m:t>)</m:t>
                      </m:r>
                    </m:oMath>
                  </m:oMathPara>
                </a14:m>
                <a:endParaRPr lang="en-US"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Governments often spend more than they receive in taxes; therefore, public saving (T−G) is negative. This causes a need to borrow money in the amount of G−T instead of adding to the nation's savings. </a:t>
                </a:r>
                <a:r>
                  <a:rPr lang="en-US" sz="12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a:p>
                <a:pPr marL="0" indent="0"/>
                <a:endParaRPr lang="en-US" dirty="0"/>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algn="ctr"/>
                <a:r>
                  <a:rPr lang="en-US" sz="1200" i="0">
                    <a:solidFill>
                      <a:srgbClr val="FFFFFF"/>
                    </a:solidFill>
                    <a:latin typeface="Cambria Math" panose="02040503050406030204" pitchFamily="18" charset="0"/>
                    <a:cs typeface="Calibri" panose="020F0502020204030204" pitchFamily="34" charset="0"/>
                  </a:rPr>
                  <a:t>"private investment = private saving + public saving</a:t>
                </a:r>
                <a:r>
                  <a:rPr lang="en-US" sz="1200" i="0">
                    <a:solidFill>
                      <a:srgbClr val="FFFFFF"/>
                    </a:solidFill>
                    <a:latin typeface="Calibri" panose="020F0502020204030204" pitchFamily="34" charset="0"/>
                    <a:cs typeface="Calibri" panose="020F0502020204030204" pitchFamily="34" charset="0"/>
                  </a:rPr>
                  <a:t>"</a:t>
                </a:r>
                <a:r>
                  <a:rPr lang="en-US" sz="1200" i="0" dirty="0">
                    <a:solidFill>
                      <a:srgbClr val="FFFFFF"/>
                    </a:solidFill>
                    <a:latin typeface="Calibri" panose="020F0502020204030204" pitchFamily="34" charset="0"/>
                    <a:cs typeface="Calibri" panose="020F0502020204030204" pitchFamily="34" charset="0"/>
                  </a:rPr>
                  <a:t> + trade deficit</a:t>
                </a:r>
              </a:p>
              <a:p>
                <a:pPr algn="ctr"/>
                <a:r>
                  <a:rPr lang="en-US" sz="1200" i="0">
                    <a:solidFill>
                      <a:srgbClr val="FFFFFF"/>
                    </a:solidFill>
                    <a:latin typeface="Cambria Math" panose="02040503050406030204" pitchFamily="18" charset="0"/>
                    <a:cs typeface="Calibri" panose="020F0502020204030204" pitchFamily="34" charset="0"/>
                  </a:rPr>
                  <a:t>"I = S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T−G"</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M−X"</a:t>
                </a:r>
                <a:r>
                  <a:rPr lang="en-US" sz="1200" i="0">
                    <a:solidFill>
                      <a:srgbClr val="FFFFFF"/>
                    </a:solidFill>
                    <a:latin typeface="Cambria Math" panose="02040503050406030204" pitchFamily="18" charset="0"/>
                  </a:rPr>
                  <a:t>)</a:t>
                </a:r>
                <a:endParaRPr lang="en-US" dirty="0"/>
              </a:p>
            </p:txBody>
          </p:sp>
        </mc:Fallback>
      </mc:AlternateContent>
    </p:spTree>
    <p:extLst>
      <p:ext uri="{BB962C8B-B14F-4D97-AF65-F5344CB8AC3E}">
        <p14:creationId xmlns:p14="http://schemas.microsoft.com/office/powerpoint/2010/main" val="3038548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indent="0" algn="l"/>
            <a:r>
              <a:rPr lang="en-US" b="0" i="0" dirty="0">
                <a:solidFill>
                  <a:srgbClr val="4D4D4D"/>
                </a:solidFill>
                <a:effectLst/>
                <a:latin typeface="Times New Roman" panose="02020603050405020304" pitchFamily="18" charset="0"/>
              </a:rPr>
              <a:t>If the budget deficit rises (or the budget surplus falls), domestic private investment falls, private savings rise, and/or the trade deficit rises (or the trade surplus falls). On the other hand, if the budget deficit falls (or the budget surplus rises), domestic private investment rises, private savings fall, and/or the trade deficit falls (or the trade surplus rises).</a:t>
            </a:r>
          </a:p>
          <a:p>
            <a:pPr marL="0" indent="0"/>
            <a:br>
              <a:rPr lang="en-US" dirty="0"/>
            </a:b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1646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26892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F60BE-12A9-4755-926E-B18D378B87A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41B44DB-68D2-4670-90B2-F3439CAD0B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98D974-EAE1-4698-BBD9-2A3592E4CD02}"/>
              </a:ext>
            </a:extLst>
          </p:cNvPr>
          <p:cNvSpPr>
            <a:spLocks noGrp="1"/>
          </p:cNvSpPr>
          <p:nvPr>
            <p:ph type="dt" sz="half" idx="10"/>
          </p:nvPr>
        </p:nvSpPr>
        <p:spPr/>
        <p:txBody>
          <a:bodyPr/>
          <a:lstStyle/>
          <a:p>
            <a:fld id="{0151A592-5337-4D09-86E2-2775E9607F08}" type="datetimeFigureOut">
              <a:rPr lang="en-US" smtClean="0"/>
              <a:t>1/18/2022</a:t>
            </a:fld>
            <a:endParaRPr lang="en-US"/>
          </a:p>
        </p:txBody>
      </p:sp>
      <p:sp>
        <p:nvSpPr>
          <p:cNvPr id="5" name="Footer Placeholder 4">
            <a:extLst>
              <a:ext uri="{FF2B5EF4-FFF2-40B4-BE49-F238E27FC236}">
                <a16:creationId xmlns:a16="http://schemas.microsoft.com/office/drawing/2014/main" id="{130B7AFE-826C-47E4-A9C5-5547451D43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521872-7A34-49D1-85D6-EF70937F2F6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71955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F867A-3204-445C-A755-44192013A63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8668CFD-B279-4C6C-907B-1DF22D089BA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22A528-EB2E-455F-A07B-6A3496009042}"/>
              </a:ext>
            </a:extLst>
          </p:cNvPr>
          <p:cNvSpPr>
            <a:spLocks noGrp="1"/>
          </p:cNvSpPr>
          <p:nvPr>
            <p:ph type="dt" sz="half" idx="10"/>
          </p:nvPr>
        </p:nvSpPr>
        <p:spPr/>
        <p:txBody>
          <a:bodyPr/>
          <a:lstStyle/>
          <a:p>
            <a:fld id="{0151A592-5337-4D09-86E2-2775E9607F08}" type="datetimeFigureOut">
              <a:rPr lang="en-US" smtClean="0"/>
              <a:t>1/18/2022</a:t>
            </a:fld>
            <a:endParaRPr lang="en-US"/>
          </a:p>
        </p:txBody>
      </p:sp>
      <p:sp>
        <p:nvSpPr>
          <p:cNvPr id="5" name="Footer Placeholder 4">
            <a:extLst>
              <a:ext uri="{FF2B5EF4-FFF2-40B4-BE49-F238E27FC236}">
                <a16:creationId xmlns:a16="http://schemas.microsoft.com/office/drawing/2014/main" id="{51E36C79-0AEA-46D5-A50E-4B4E6F2A08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1FB144-51D4-4E0B-ACB4-BC8D282B2E6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47947584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33542D-FD46-4DE6-BA56-AF5A12EC06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64F22EB-978A-4019-AC78-F878CF9BAF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6C3037-8037-43A1-8955-88C6F4D082E0}"/>
              </a:ext>
            </a:extLst>
          </p:cNvPr>
          <p:cNvSpPr>
            <a:spLocks noGrp="1"/>
          </p:cNvSpPr>
          <p:nvPr>
            <p:ph type="dt" sz="half" idx="10"/>
          </p:nvPr>
        </p:nvSpPr>
        <p:spPr/>
        <p:txBody>
          <a:bodyPr/>
          <a:lstStyle/>
          <a:p>
            <a:fld id="{0151A592-5337-4D09-86E2-2775E9607F08}" type="datetimeFigureOut">
              <a:rPr lang="en-US" smtClean="0"/>
              <a:t>1/18/2022</a:t>
            </a:fld>
            <a:endParaRPr lang="en-US"/>
          </a:p>
        </p:txBody>
      </p:sp>
      <p:sp>
        <p:nvSpPr>
          <p:cNvPr id="5" name="Footer Placeholder 4">
            <a:extLst>
              <a:ext uri="{FF2B5EF4-FFF2-40B4-BE49-F238E27FC236}">
                <a16:creationId xmlns:a16="http://schemas.microsoft.com/office/drawing/2014/main" id="{8D8B467D-A073-430D-8BD3-C19E4F07D4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AF567B-162B-4C6E-972F-21C7C436E77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592234125"/>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10E03-B20F-4C5B-9DEF-541E167D44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10D4C66-C64E-4195-B1F5-3AAA1D7DCEA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DAEC41-E91F-4A1B-8014-DEDB82DA775E}"/>
              </a:ext>
            </a:extLst>
          </p:cNvPr>
          <p:cNvSpPr>
            <a:spLocks noGrp="1"/>
          </p:cNvSpPr>
          <p:nvPr>
            <p:ph type="dt" sz="half" idx="10"/>
          </p:nvPr>
        </p:nvSpPr>
        <p:spPr/>
        <p:txBody>
          <a:bodyPr/>
          <a:lstStyle/>
          <a:p>
            <a:fld id="{0151A592-5337-4D09-86E2-2775E9607F08}" type="datetimeFigureOut">
              <a:rPr lang="en-US" smtClean="0"/>
              <a:t>1/18/2022</a:t>
            </a:fld>
            <a:endParaRPr lang="en-US"/>
          </a:p>
        </p:txBody>
      </p:sp>
      <p:sp>
        <p:nvSpPr>
          <p:cNvPr id="5" name="Footer Placeholder 4">
            <a:extLst>
              <a:ext uri="{FF2B5EF4-FFF2-40B4-BE49-F238E27FC236}">
                <a16:creationId xmlns:a16="http://schemas.microsoft.com/office/drawing/2014/main" id="{BCCFB145-1317-484D-82AF-D6B439A04F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1C3CC4-2EA2-4ADF-BA3B-66C010821E9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7998945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E5729-140F-4985-BBD9-47BB7821D9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E95426-A819-4788-8C8F-ABBDFB4B99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61A44A4-F506-4949-8472-F04073FFBC2D}"/>
              </a:ext>
            </a:extLst>
          </p:cNvPr>
          <p:cNvSpPr>
            <a:spLocks noGrp="1"/>
          </p:cNvSpPr>
          <p:nvPr>
            <p:ph type="dt" sz="half" idx="10"/>
          </p:nvPr>
        </p:nvSpPr>
        <p:spPr/>
        <p:txBody>
          <a:bodyPr/>
          <a:lstStyle/>
          <a:p>
            <a:fld id="{0151A592-5337-4D09-86E2-2775E9607F08}" type="datetimeFigureOut">
              <a:rPr lang="en-US" smtClean="0"/>
              <a:t>1/18/2022</a:t>
            </a:fld>
            <a:endParaRPr lang="en-US"/>
          </a:p>
        </p:txBody>
      </p:sp>
      <p:sp>
        <p:nvSpPr>
          <p:cNvPr id="5" name="Footer Placeholder 4">
            <a:extLst>
              <a:ext uri="{FF2B5EF4-FFF2-40B4-BE49-F238E27FC236}">
                <a16:creationId xmlns:a16="http://schemas.microsoft.com/office/drawing/2014/main" id="{73D19A6F-4BED-4D0C-ABE5-D4A6104102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3CA2BB-2EAB-4FD1-A827-F3AA6961961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401938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88F68-2A2D-4356-961D-CC88BF3C57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745A8D-CE16-4C2E-8017-98C47F97593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30C0B3-EB94-4014-8A65-65417025D00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5EFA66-0584-403A-9740-46B0F95294A4}"/>
              </a:ext>
            </a:extLst>
          </p:cNvPr>
          <p:cNvSpPr>
            <a:spLocks noGrp="1"/>
          </p:cNvSpPr>
          <p:nvPr>
            <p:ph type="dt" sz="half" idx="10"/>
          </p:nvPr>
        </p:nvSpPr>
        <p:spPr/>
        <p:txBody>
          <a:bodyPr/>
          <a:lstStyle/>
          <a:p>
            <a:fld id="{0151A592-5337-4D09-86E2-2775E9607F08}" type="datetimeFigureOut">
              <a:rPr lang="en-US" smtClean="0"/>
              <a:t>1/18/2022</a:t>
            </a:fld>
            <a:endParaRPr lang="en-US"/>
          </a:p>
        </p:txBody>
      </p:sp>
      <p:sp>
        <p:nvSpPr>
          <p:cNvPr id="6" name="Footer Placeholder 5">
            <a:extLst>
              <a:ext uri="{FF2B5EF4-FFF2-40B4-BE49-F238E27FC236}">
                <a16:creationId xmlns:a16="http://schemas.microsoft.com/office/drawing/2014/main" id="{0D3419B9-5719-40C5-88E0-9436E53E4B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0A46A3E-866C-4B67-9C13-167FC9079CB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405479367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481BE-B21B-4894-9822-BADC237985C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2976589-4368-459B-8379-3229FCC47C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DFC029-2FB9-49C8-BB6C-D7C899F87B5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E1FD388-2446-4E3F-8B16-8D4351EBFE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0C0E02D-28A0-4EC3-B8C1-19123A9867A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3EDA50B-1E13-4926-86F1-538682C41D98}"/>
              </a:ext>
            </a:extLst>
          </p:cNvPr>
          <p:cNvSpPr>
            <a:spLocks noGrp="1"/>
          </p:cNvSpPr>
          <p:nvPr>
            <p:ph type="dt" sz="half" idx="10"/>
          </p:nvPr>
        </p:nvSpPr>
        <p:spPr/>
        <p:txBody>
          <a:bodyPr/>
          <a:lstStyle/>
          <a:p>
            <a:fld id="{0151A592-5337-4D09-86E2-2775E9607F08}" type="datetimeFigureOut">
              <a:rPr lang="en-US" smtClean="0"/>
              <a:t>1/18/2022</a:t>
            </a:fld>
            <a:endParaRPr lang="en-US"/>
          </a:p>
        </p:txBody>
      </p:sp>
      <p:sp>
        <p:nvSpPr>
          <p:cNvPr id="8" name="Footer Placeholder 7">
            <a:extLst>
              <a:ext uri="{FF2B5EF4-FFF2-40B4-BE49-F238E27FC236}">
                <a16:creationId xmlns:a16="http://schemas.microsoft.com/office/drawing/2014/main" id="{DAC7444E-1D31-4A04-A953-14A08878711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5CFB342-807C-4B75-AD1D-31B0DFA7BE8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61688642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A35A2-59CB-42C6-BB5F-E086FC5DA60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7FBEBE0-2788-48FD-B281-6EF46E672420}"/>
              </a:ext>
            </a:extLst>
          </p:cNvPr>
          <p:cNvSpPr>
            <a:spLocks noGrp="1"/>
          </p:cNvSpPr>
          <p:nvPr>
            <p:ph type="dt" sz="half" idx="10"/>
          </p:nvPr>
        </p:nvSpPr>
        <p:spPr/>
        <p:txBody>
          <a:bodyPr/>
          <a:lstStyle/>
          <a:p>
            <a:fld id="{0151A592-5337-4D09-86E2-2775E9607F08}" type="datetimeFigureOut">
              <a:rPr lang="en-US" smtClean="0"/>
              <a:t>1/18/2022</a:t>
            </a:fld>
            <a:endParaRPr lang="en-US"/>
          </a:p>
        </p:txBody>
      </p:sp>
      <p:sp>
        <p:nvSpPr>
          <p:cNvPr id="4" name="Footer Placeholder 3">
            <a:extLst>
              <a:ext uri="{FF2B5EF4-FFF2-40B4-BE49-F238E27FC236}">
                <a16:creationId xmlns:a16="http://schemas.microsoft.com/office/drawing/2014/main" id="{D9E1454A-FD8E-4F56-B814-D124413852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B48AB2-2E85-4F22-A531-C4FCD9DF427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711603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F22B6F-2A5E-480E-AC5F-25507808F47B}"/>
              </a:ext>
            </a:extLst>
          </p:cNvPr>
          <p:cNvSpPr>
            <a:spLocks noGrp="1"/>
          </p:cNvSpPr>
          <p:nvPr>
            <p:ph type="dt" sz="half" idx="10"/>
          </p:nvPr>
        </p:nvSpPr>
        <p:spPr/>
        <p:txBody>
          <a:bodyPr/>
          <a:lstStyle/>
          <a:p>
            <a:fld id="{0151A592-5337-4D09-86E2-2775E9607F08}" type="datetimeFigureOut">
              <a:rPr lang="en-US" smtClean="0"/>
              <a:t>1/18/2022</a:t>
            </a:fld>
            <a:endParaRPr lang="en-US"/>
          </a:p>
        </p:txBody>
      </p:sp>
      <p:sp>
        <p:nvSpPr>
          <p:cNvPr id="3" name="Footer Placeholder 2">
            <a:extLst>
              <a:ext uri="{FF2B5EF4-FFF2-40B4-BE49-F238E27FC236}">
                <a16:creationId xmlns:a16="http://schemas.microsoft.com/office/drawing/2014/main" id="{39855ED2-A24B-4A43-A2F2-4F18AE61A36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B53F043-F749-4B36-8529-4FDF27D0599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239323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981DA-FB17-4AB7-965F-7DAE7157B6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EB9FFCA-E097-4537-9969-DE94CC4181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132853D-BBBB-4A9E-AB00-4E264CD5A5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59A1BE-E432-42D9-BF2E-B49E2688C6DB}"/>
              </a:ext>
            </a:extLst>
          </p:cNvPr>
          <p:cNvSpPr>
            <a:spLocks noGrp="1"/>
          </p:cNvSpPr>
          <p:nvPr>
            <p:ph type="dt" sz="half" idx="10"/>
          </p:nvPr>
        </p:nvSpPr>
        <p:spPr/>
        <p:txBody>
          <a:bodyPr/>
          <a:lstStyle/>
          <a:p>
            <a:fld id="{0151A592-5337-4D09-86E2-2775E9607F08}" type="datetimeFigureOut">
              <a:rPr lang="en-US" smtClean="0"/>
              <a:t>1/18/2022</a:t>
            </a:fld>
            <a:endParaRPr lang="en-US"/>
          </a:p>
        </p:txBody>
      </p:sp>
      <p:sp>
        <p:nvSpPr>
          <p:cNvPr id="6" name="Footer Placeholder 5">
            <a:extLst>
              <a:ext uri="{FF2B5EF4-FFF2-40B4-BE49-F238E27FC236}">
                <a16:creationId xmlns:a16="http://schemas.microsoft.com/office/drawing/2014/main" id="{428E443A-9BAB-4C3E-BAFC-155BC5F207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68BA75-A6C2-4658-80BF-A9E5EC06186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492615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EF521-9BE0-44F4-91A2-C392D0E75E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0EB842-CE12-4CD0-9699-7FE6D72CBC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50B636-134E-4BAE-AFA0-633457D045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A5AD3F-67C1-4C19-9D83-649C947AE138}"/>
              </a:ext>
            </a:extLst>
          </p:cNvPr>
          <p:cNvSpPr>
            <a:spLocks noGrp="1"/>
          </p:cNvSpPr>
          <p:nvPr>
            <p:ph type="dt" sz="half" idx="10"/>
          </p:nvPr>
        </p:nvSpPr>
        <p:spPr/>
        <p:txBody>
          <a:bodyPr/>
          <a:lstStyle/>
          <a:p>
            <a:fld id="{0151A592-5337-4D09-86E2-2775E9607F08}" type="datetimeFigureOut">
              <a:rPr lang="en-US" smtClean="0"/>
              <a:t>1/18/2022</a:t>
            </a:fld>
            <a:endParaRPr lang="en-US"/>
          </a:p>
        </p:txBody>
      </p:sp>
      <p:sp>
        <p:nvSpPr>
          <p:cNvPr id="6" name="Footer Placeholder 5">
            <a:extLst>
              <a:ext uri="{FF2B5EF4-FFF2-40B4-BE49-F238E27FC236}">
                <a16:creationId xmlns:a16="http://schemas.microsoft.com/office/drawing/2014/main" id="{D3A4C04E-4983-44F9-8637-634E29E4F98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E84C3E-3E38-4F76-B62D-6861906E820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20007388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523553-26A4-40B8-8344-64C03ED18F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196FE87-D009-44F2-918E-676FDB3356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506880-9D9E-4182-B77D-53C4F2EE519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51A592-5337-4D09-86E2-2775E9607F08}" type="datetimeFigureOut">
              <a:rPr lang="en-US" smtClean="0"/>
              <a:t>1/18/2022</a:t>
            </a:fld>
            <a:endParaRPr lang="en-US"/>
          </a:p>
        </p:txBody>
      </p:sp>
      <p:sp>
        <p:nvSpPr>
          <p:cNvPr id="5" name="Footer Placeholder 4">
            <a:extLst>
              <a:ext uri="{FF2B5EF4-FFF2-40B4-BE49-F238E27FC236}">
                <a16:creationId xmlns:a16="http://schemas.microsoft.com/office/drawing/2014/main" id="{D1C58EE7-A5FE-4C8F-B89C-647C67C824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E38BD66-826B-46E1-8EC5-E263D694F5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latin typeface="Arial"/>
              <a:ea typeface="Arial"/>
              <a:cs typeface="Arial"/>
              <a:sym typeface="Arial"/>
            </a:endParaRPr>
          </a:p>
        </p:txBody>
      </p:sp>
    </p:spTree>
    <p:extLst>
      <p:ext uri="{BB962C8B-B14F-4D97-AF65-F5344CB8AC3E}">
        <p14:creationId xmlns:p14="http://schemas.microsoft.com/office/powerpoint/2010/main" val="394124090"/>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9" y="1752935"/>
            <a:ext cx="9052562" cy="378561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How Government Borrowing Affects Investment and the Trade Balance</a:t>
            </a:r>
            <a:endParaRPr lang="en-US" dirty="0"/>
          </a:p>
        </p:txBody>
      </p:sp>
      <p:cxnSp>
        <p:nvCxnSpPr>
          <p:cNvPr id="51" name="Google Shape;51;p1"/>
          <p:cNvCxnSpPr/>
          <p:nvPr/>
        </p:nvCxnSpPr>
        <p:spPr>
          <a:xfrm>
            <a:off x="3130060" y="5606450"/>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2952177" y="1638348"/>
            <a:ext cx="5931879" cy="1"/>
          </a:xfrm>
          <a:prstGeom prst="straightConnector1">
            <a:avLst/>
          </a:prstGeom>
          <a:noFill/>
          <a:ln w="9525" cap="flat" cmpd="sng">
            <a:solidFill>
              <a:srgbClr val="000000"/>
            </a:solidFill>
            <a:prstDash val="solid"/>
            <a:miter lim="8000"/>
            <a:headEnd type="none" w="sm" len="sm"/>
            <a:tailEnd type="none" w="sm" len="sm"/>
          </a:ln>
        </p:spPr>
      </p:cxnSp>
      <p:sp>
        <p:nvSpPr>
          <p:cNvPr id="7" name="TextBox 6">
            <a:extLst>
              <a:ext uri="{FF2B5EF4-FFF2-40B4-BE49-F238E27FC236}">
                <a16:creationId xmlns:a16="http://schemas.microsoft.com/office/drawing/2014/main" id="{C3A2A92C-A029-45E8-BB4E-200276D8B42D}"/>
              </a:ext>
            </a:extLst>
          </p:cNvPr>
          <p:cNvSpPr txBox="1"/>
          <p:nvPr/>
        </p:nvSpPr>
        <p:spPr>
          <a:xfrm>
            <a:off x="6837195" y="5614368"/>
            <a:ext cx="2349746" cy="369332"/>
          </a:xfrm>
          <a:prstGeom prst="rect">
            <a:avLst/>
          </a:prstGeom>
          <a:noFill/>
        </p:spPr>
        <p:txBody>
          <a:bodyPr wrap="none" rtlCol="0">
            <a:spAutoFit/>
          </a:bodyPr>
          <a:lstStyle/>
          <a:p>
            <a:r>
              <a:rPr lang="en-US" i="1" dirty="0"/>
              <a:t>Principles of Economics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07712" y="240350"/>
            <a:ext cx="9376518" cy="6324690"/>
            <a:chOff x="-162009" y="15282"/>
            <a:chExt cx="9376517" cy="6324689"/>
          </a:xfrm>
        </p:grpSpPr>
        <p:sp>
          <p:nvSpPr>
            <p:cNvPr id="68" name="Google Shape;68;p3"/>
            <p:cNvSpPr txBox="1"/>
            <p:nvPr/>
          </p:nvSpPr>
          <p:spPr>
            <a:xfrm>
              <a:off x="-162009" y="15282"/>
              <a:ext cx="9376517"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1024759" y="1278748"/>
            <a:ext cx="10058399" cy="541702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64100"/>
              <a:ext cx="805812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Using Equation 2: I = S + (T-G) + (M-X)</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$3,800 = $3,750 - $300 + (M-X)</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Solving for (M-X), the trade deficit or capital inflow is:</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(M-X) = $3,800 - $3,750 + $300</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 $350 billion</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If the deficit is $500 billion, private savings is $3,750 billion, and the trade deficit is $350 billion, investment is: I = $3,750 - $500 + $350</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I = $3,600</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The $200 billion increase in the deficit causes investment to decrease by $200 billion.</a:t>
              </a:r>
            </a:p>
          </p:txBody>
        </p:sp>
      </p:grpSp>
    </p:spTree>
    <p:extLst>
      <p:ext uri="{BB962C8B-B14F-4D97-AF65-F5344CB8AC3E}">
        <p14:creationId xmlns:p14="http://schemas.microsoft.com/office/powerpoint/2010/main" val="1095143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Lst>
          </p:cNvPr>
          <p:cNvSpPr/>
          <p:nvPr/>
        </p:nvSpPr>
        <p:spPr>
          <a:xfrm>
            <a:off x="1746839" y="3803726"/>
            <a:ext cx="8698321" cy="279371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2" y="12224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National Saving and Investment Identity Equation 3</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1826737" y="3940653"/>
            <a:ext cx="8538524" cy="506136"/>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the government is acting as a saver rather than a borrower and supplying rather than demanding financial capital,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61710" y="4872312"/>
                <a:ext cx="8172736" cy="1144588"/>
              </a:xfrm>
              <a:prstGeom prst="rect">
                <a:avLst/>
              </a:prstGeom>
            </p:spPr>
            <p:txBody>
              <a:bodyPr>
                <a:noAutofit/>
              </a:bodyPr>
              <a:lstStyle/>
              <a:p>
                <a:pP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libri" panose="020F0502020204030204" pitchFamily="34" charset="0"/>
                  <a:cs typeface="Calibri" panose="020F0502020204030204" pitchFamily="34" charset="0"/>
                </a:endParaRPr>
              </a:p>
              <a:p>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budget</m:t>
                    </m:r>
                    <m:r>
                      <m:rPr>
                        <m:nor/>
                      </m:rPr>
                      <a:rPr lang="en-US" sz="200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surplus</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oMath>
                </a14:m>
                <a:endParaRPr lang="en-US" sz="2000" i="0" dirty="0">
                  <a:solidFill>
                    <a:srgbClr val="FFFFFF"/>
                  </a:solidFill>
                  <a:latin typeface="Calibri" panose="020F0502020204030204" pitchFamily="34" charset="0"/>
                  <a:cs typeface="Calibri" panose="020F0502020204030204" pitchFamily="34" charset="0"/>
                </a:endParaRPr>
              </a:p>
              <a:p>
                <a:endParaRPr lang="en-US" sz="2000" i="0" dirty="0">
                  <a:solidFill>
                    <a:srgbClr val="FFFFFF"/>
                  </a:solidFill>
                  <a:latin typeface="Calibri" panose="020F0502020204030204" pitchFamily="34" charset="0"/>
                  <a:cs typeface="Calibri" panose="020F0502020204030204" pitchFamily="34" charset="0"/>
                </a:endParaRPr>
              </a:p>
              <a:p>
                <a:r>
                  <a:rPr lang="en-US" sz="2000" dirty="0">
                    <a:solidFill>
                      <a:srgbClr val="FFFFFF"/>
                    </a:solidFill>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oMath>
                </a14:m>
                <a:endParaRPr lang="en-US" sz="2000" i="1"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61710" y="4872312"/>
                <a:ext cx="8172736" cy="1144588"/>
              </a:xfrm>
              <a:prstGeom prst="rect">
                <a:avLst/>
              </a:prstGeom>
              <a:blipFill>
                <a:blip r:embed="rId3"/>
                <a:stretch>
                  <a:fillRect l="-224" b="-46809"/>
                </a:stretch>
              </a:blipFill>
            </p:spPr>
            <p:txBody>
              <a:bodyPr/>
              <a:lstStyle/>
              <a:p>
                <a:r>
                  <a:rPr lang="en-US">
                    <a:noFill/>
                  </a:rPr>
                  <a:t> </a:t>
                </a:r>
              </a:p>
            </p:txBody>
          </p:sp>
        </mc:Fallback>
      </mc:AlternateContent>
      <p:grpSp>
        <p:nvGrpSpPr>
          <p:cNvPr id="9" name="Google Shape;154;p18">
            <a:extLst>
              <a:ext uri="{FF2B5EF4-FFF2-40B4-BE49-F238E27FC236}">
                <a16:creationId xmlns:a16="http://schemas.microsoft.com/office/drawing/2014/main" id="{D8598651-B820-4EA4-88C9-4F666BA1C087}"/>
              </a:ext>
            </a:extLst>
          </p:cNvPr>
          <p:cNvGrpSpPr/>
          <p:nvPr/>
        </p:nvGrpSpPr>
        <p:grpSpPr>
          <a:xfrm>
            <a:off x="2061710" y="1409326"/>
            <a:ext cx="8063521" cy="994870"/>
            <a:chOff x="537702" y="1736761"/>
            <a:chExt cx="8063521" cy="807000"/>
          </a:xfrm>
        </p:grpSpPr>
        <p:sp>
          <p:nvSpPr>
            <p:cNvPr id="10" name="Google Shape;155;p18">
              <a:extLst>
                <a:ext uri="{FF2B5EF4-FFF2-40B4-BE49-F238E27FC236}">
                  <a16:creationId xmlns:a16="http://schemas.microsoft.com/office/drawing/2014/main" id="{36EEA31D-A291-4A56-A49A-3A663DC03C7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1" name="Google Shape;156;p18">
              <a:extLst>
                <a:ext uri="{FF2B5EF4-FFF2-40B4-BE49-F238E27FC236}">
                  <a16:creationId xmlns:a16="http://schemas.microsoft.com/office/drawing/2014/main" id="{04B5CF33-4CF6-41BF-ADD2-B75D7C373175}"/>
                </a:ext>
              </a:extLst>
            </p:cNvPr>
            <p:cNvSpPr txBox="1"/>
            <p:nvPr/>
          </p:nvSpPr>
          <p:spPr>
            <a:xfrm>
              <a:off x="537702" y="174006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must always hold true because, by definition, the quantity supplied and quantity demanded in the financial capital market must always be equal.</a:t>
              </a:r>
            </a:p>
          </p:txBody>
        </p:sp>
      </p:grpSp>
      <p:grpSp>
        <p:nvGrpSpPr>
          <p:cNvPr id="12" name="Google Shape;157;p18">
            <a:extLst>
              <a:ext uri="{FF2B5EF4-FFF2-40B4-BE49-F238E27FC236}">
                <a16:creationId xmlns:a16="http://schemas.microsoft.com/office/drawing/2014/main" id="{F8558284-8911-4C35-A462-05309B14B9FC}"/>
              </a:ext>
            </a:extLst>
          </p:cNvPr>
          <p:cNvGrpSpPr/>
          <p:nvPr/>
        </p:nvGrpSpPr>
        <p:grpSpPr>
          <a:xfrm>
            <a:off x="2061710" y="2537439"/>
            <a:ext cx="8063526" cy="1047325"/>
            <a:chOff x="537697" y="1736761"/>
            <a:chExt cx="8063526" cy="807000"/>
          </a:xfrm>
        </p:grpSpPr>
        <p:sp>
          <p:nvSpPr>
            <p:cNvPr id="13" name="Google Shape;158;p18">
              <a:extLst>
                <a:ext uri="{FF2B5EF4-FFF2-40B4-BE49-F238E27FC236}">
                  <a16:creationId xmlns:a16="http://schemas.microsoft.com/office/drawing/2014/main" id="{60A49133-A8B9-45D0-992A-4EFFECFEE39E}"/>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D15D9331-F788-47EE-96A2-537D8571FEEC}"/>
                </a:ext>
              </a:extLst>
            </p:cNvPr>
            <p:cNvSpPr txBox="1"/>
            <p:nvPr/>
          </p:nvSpPr>
          <p:spPr>
            <a:xfrm>
              <a:off x="537697" y="176162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However, the formula will look somewhat different if the government budget is in deficit rather than surplus or if the balance of trade is in surplus rather than deficit.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3676561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Lst>
          </p:cNvPr>
          <p:cNvSpPr/>
          <p:nvPr/>
        </p:nvSpPr>
        <p:spPr>
          <a:xfrm>
            <a:off x="1906302" y="1391478"/>
            <a:ext cx="8429624" cy="30527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2" y="122245"/>
            <a:ext cx="9144000" cy="6498951"/>
            <a:chOff x="0" y="296809"/>
            <a:chExt cx="9144000" cy="6498951"/>
          </a:xfrm>
        </p:grpSpPr>
        <p:sp>
          <p:nvSpPr>
            <p:cNvPr id="26" name="TextBox 25"/>
            <p:cNvSpPr txBox="1"/>
            <p:nvPr/>
          </p:nvSpPr>
          <p:spPr>
            <a:xfrm>
              <a:off x="0" y="296809"/>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National Saving and Investment Identity Equation 4</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570226"/>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an economy is running a trade surplus, meaning it is experiencing a net outflow of financial capital,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34746" y="2745709"/>
                <a:ext cx="8172736" cy="1144588"/>
              </a:xfrm>
              <a:prstGeom prst="rect">
                <a:avLst/>
              </a:prstGeom>
            </p:spPr>
            <p:txBody>
              <a:bodyPr>
                <a:noAutofit/>
              </a:bodyPr>
              <a:lstStyle/>
              <a:p>
                <a:pPr/>
                <a14:m>
                  <m:oMathPara xmlns:m="http://schemas.openxmlformats.org/officeDocument/2006/math">
                    <m:oMathParaPr>
                      <m:jc m:val="center"/>
                    </m:oMathParaPr>
                    <m:oMath xmlns:m="http://schemas.openxmlformats.org/officeDocument/2006/math">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supplied</m:t>
                      </m:r>
                      <m:r>
                        <m:rPr>
                          <m:nor/>
                        </m:rPr>
                        <a:rPr lang="en-US" sz="2000" i="0" smtClean="0">
                          <a:solidFill>
                            <a:srgbClr val="FFFFFF"/>
                          </a:solidFill>
                          <a:latin typeface="Calibri" panose="020F0502020204030204" pitchFamily="34" charset="0"/>
                          <a:cs typeface="Calibri" panose="020F0502020204030204" pitchFamily="34" charset="0"/>
                        </a:rPr>
                        <m:t> =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br>
                  <a:rPr lang="en-US" sz="2000" i="0" dirty="0">
                    <a:solidFill>
                      <a:srgbClr val="FFFFFF"/>
                    </a:solidFill>
                    <a:latin typeface="Cambria Math" panose="02040503050406030204" pitchFamily="18" charset="0"/>
                    <a:cs typeface="Calibri" panose="020F0502020204030204" pitchFamily="34" charset="0"/>
                  </a:rPr>
                </a:br>
                <a14:m>
                  <m:oMathPara xmlns:m="http://schemas.openxmlformats.org/officeDocument/2006/math">
                    <m:oMathParaPr>
                      <m:jc m:val="center"/>
                    </m:oMathParaPr>
                    <m:oMath xmlns:m="http://schemas.openxmlformats.org/officeDocument/2006/math">
                      <m: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surplus</m:t>
                      </m:r>
                    </m:oMath>
                  </m:oMathPara>
                </a14:m>
                <a:endParaRPr lang="en-US" sz="2000" i="0" dirty="0">
                  <a:solidFill>
                    <a:srgbClr val="FFFFFF"/>
                  </a:solidFill>
                  <a:latin typeface="Calibri" panose="020F0502020204030204" pitchFamily="34" charset="0"/>
                  <a:cs typeface="Calibri" panose="020F0502020204030204" pitchFamily="34" charset="0"/>
                </a:endParaRPr>
              </a:p>
              <a:p>
                <a:pPr/>
                <a:br>
                  <a:rPr lang="en-US" sz="2000" i="0" dirty="0">
                    <a:solidFill>
                      <a:srgbClr val="FFFFFF"/>
                    </a:solidFill>
                    <a:latin typeface="Calibri" panose="020F0502020204030204" pitchFamily="34" charset="0"/>
                    <a:cs typeface="Calibri" panose="020F0502020204030204" pitchFamily="34" charset="0"/>
                  </a:rPr>
                </a:br>
                <a14:m>
                  <m:oMathPara xmlns:m="http://schemas.openxmlformats.org/officeDocument/2006/math">
                    <m:oMathParaPr>
                      <m:jc m:val="center"/>
                    </m:oMathParaPr>
                    <m:oMath xmlns:m="http://schemas.openxmlformats.org/officeDocument/2006/math">
                      <m: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X</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M</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34746" y="2745709"/>
                <a:ext cx="8172736" cy="1144588"/>
              </a:xfrm>
              <a:prstGeom prst="rect">
                <a:avLst/>
              </a:prstGeom>
              <a:blipFill>
                <a:blip r:embed="rId3"/>
                <a:stretch>
                  <a:fillRect l="-149" b="-46809"/>
                </a:stretch>
              </a:blipFill>
            </p:spPr>
            <p:txBody>
              <a:bodyPr/>
              <a:lstStyle/>
              <a:p>
                <a:r>
                  <a:rPr lang="en-US">
                    <a:noFill/>
                  </a:rPr>
                  <a:t> </a:t>
                </a:r>
              </a:p>
            </p:txBody>
          </p:sp>
        </mc:Fallback>
      </mc:AlternateContent>
    </p:spTree>
    <p:extLst>
      <p:ext uri="{BB962C8B-B14F-4D97-AF65-F5344CB8AC3E}">
        <p14:creationId xmlns:p14="http://schemas.microsoft.com/office/powerpoint/2010/main" val="2842571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07712" y="240350"/>
            <a:ext cx="9376518" cy="6324690"/>
            <a:chOff x="-162009" y="15282"/>
            <a:chExt cx="9376517" cy="6324689"/>
          </a:xfrm>
        </p:grpSpPr>
        <p:sp>
          <p:nvSpPr>
            <p:cNvPr id="68" name="Google Shape;68;p3"/>
            <p:cNvSpPr txBox="1"/>
            <p:nvPr/>
          </p:nvSpPr>
          <p:spPr>
            <a:xfrm>
              <a:off x="-162009" y="15282"/>
              <a:ext cx="9376517"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National Saving and Investment Identity Variables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3" y="1515231"/>
            <a:ext cx="8058468" cy="1338328"/>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736761"/>
              <a:ext cx="805812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Visit the website hawkes.biz/debtclock and review the current U.S. budget deficit. Now that you know the current budget deficit in the U.S., does it affect how much you are willing to spend? Does it make you want to save more or less? Explain your reasoning.</a:t>
              </a:r>
            </a:p>
          </p:txBody>
        </p:sp>
      </p:grpSp>
      <mc:AlternateContent xmlns:mc="http://schemas.openxmlformats.org/markup-compatibility/2006" xmlns:a14="http://schemas.microsoft.com/office/drawing/2010/main">
        <mc:Choice Requires="a14">
          <p:sp>
            <p:nvSpPr>
              <p:cNvPr id="2" name="Object 1">
                <a:extLst>
                  <a:ext uri="{FF2B5EF4-FFF2-40B4-BE49-F238E27FC236}">
                    <a16:creationId xmlns:a16="http://schemas.microsoft.com/office/drawing/2014/main" id="{F2CB57A9-FABE-48E7-A22A-590992A96DD0}"/>
                  </a:ext>
                </a:extLst>
              </p:cNvPr>
              <p:cNvSpPr txBox="1"/>
              <p:nvPr/>
            </p:nvSpPr>
            <p:spPr>
              <a:xfrm>
                <a:off x="2584450" y="2971800"/>
                <a:ext cx="6757988" cy="419100"/>
              </a:xfrm>
              <a:prstGeom prst="rect">
                <a:avLst/>
              </a:prstGeom>
            </p:spPr>
            <p:txBody>
              <a:bodyPr>
                <a:normAutofit/>
              </a:bodyPr>
              <a:lstStyle/>
              <a:p>
                <a:pP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total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m:rPr>
                          <m:sty m:val="p"/>
                        </m:rPr>
                        <a:rPr lang="en-US" sz="2000" i="0">
                          <a:solidFill>
                            <a:srgbClr val="FFFFFF"/>
                          </a:solidFill>
                          <a:latin typeface="Cambria Math" panose="02040503050406030204" pitchFamily="18" charset="0"/>
                        </a:rPr>
                        <m:t>S</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public</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0">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2" name="Object 1">
                <a:extLst>
                  <a:ext uri="{FF2B5EF4-FFF2-40B4-BE49-F238E27FC236}">
                    <a16:creationId xmlns:a16="http://schemas.microsoft.com/office/drawing/2014/main" id="{F2CB57A9-FABE-48E7-A22A-590992A96DD0}"/>
                  </a:ext>
                </a:extLst>
              </p:cNvPr>
              <p:cNvSpPr txBox="1">
                <a:spLocks noRot="1" noChangeAspect="1" noMove="1" noResize="1" noEditPoints="1" noAdjustHandles="1" noChangeArrowheads="1" noChangeShapeType="1" noTextEdit="1"/>
              </p:cNvSpPr>
              <p:nvPr/>
            </p:nvSpPr>
            <p:spPr>
              <a:xfrm>
                <a:off x="2584450" y="2971800"/>
                <a:ext cx="6757988" cy="419100"/>
              </a:xfrm>
              <a:prstGeom prst="rect">
                <a:avLst/>
              </a:prstGeom>
              <a:blipFill>
                <a:blip r:embed="rId3"/>
                <a:stretch>
                  <a:fillRect b="-10294"/>
                </a:stretch>
              </a:blipFill>
            </p:spPr>
            <p:txBody>
              <a:bodyPr/>
              <a:lstStyle/>
              <a:p>
                <a:r>
                  <a:rPr lang="en-US">
                    <a:noFill/>
                  </a:rPr>
                  <a:t> </a:t>
                </a:r>
              </a:p>
            </p:txBody>
          </p:sp>
        </mc:Fallback>
      </mc:AlternateContent>
      <p:pic>
        <p:nvPicPr>
          <p:cNvPr id="4" name="Picture 3" descr="A man with a puzzled expression looking at pieces of paper">
            <a:extLst>
              <a:ext uri="{FF2B5EF4-FFF2-40B4-BE49-F238E27FC236}">
                <a16:creationId xmlns:a16="http://schemas.microsoft.com/office/drawing/2014/main" id="{86D06220-0F87-4654-909B-A4E0763DB54B}"/>
              </a:ext>
            </a:extLst>
          </p:cNvPr>
          <p:cNvPicPr>
            <a:picLocks noChangeAspect="1"/>
          </p:cNvPicPr>
          <p:nvPr/>
        </p:nvPicPr>
        <p:blipFill>
          <a:blip r:embed="rId4"/>
          <a:stretch>
            <a:fillRect/>
          </a:stretch>
        </p:blipFill>
        <p:spPr>
          <a:xfrm>
            <a:off x="4804302" y="3140225"/>
            <a:ext cx="2318283" cy="3477425"/>
          </a:xfrm>
          <a:prstGeom prst="rect">
            <a:avLst/>
          </a:prstGeom>
        </p:spPr>
      </p:pic>
    </p:spTree>
    <p:extLst>
      <p:ext uri="{BB962C8B-B14F-4D97-AF65-F5344CB8AC3E}">
        <p14:creationId xmlns:p14="http://schemas.microsoft.com/office/powerpoint/2010/main" val="42566120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298713"/>
            <a:ext cx="8429625" cy="395176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8099786"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suggests that if the government budget deficit changes, private savings, private investment in physical capital, the trade balance, or some combination of the three must change as well.</a:t>
            </a:r>
          </a:p>
        </p:txBody>
      </p:sp>
      <p:sp>
        <p:nvSpPr>
          <p:cNvPr id="5" name="Google Shape;156;p18">
            <a:extLst>
              <a:ext uri="{FF2B5EF4-FFF2-40B4-BE49-F238E27FC236}">
                <a16:creationId xmlns:a16="http://schemas.microsoft.com/office/drawing/2014/main" id="{98DCA84F-02C1-4D23-96FA-1B1F1808BC71}"/>
              </a:ext>
            </a:extLst>
          </p:cNvPr>
          <p:cNvSpPr txBox="1"/>
          <p:nvPr/>
        </p:nvSpPr>
        <p:spPr>
          <a:xfrm>
            <a:off x="2066768" y="3286457"/>
            <a:ext cx="8001463"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structure of the national saving and investment identity can differ depending on whether the government is acting as a demander or supplier of financial capital or whether the economy is running a trade surplus or trade deficit, among other things.</a:t>
            </a:r>
            <a:endParaRPr lang="en-US"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8" y="2209531"/>
            <a:ext cx="9052562" cy="193895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Fiscal Policy and the Trade Balance</a:t>
            </a:r>
            <a:endParaRPr lang="en-US" dirty="0"/>
          </a:p>
        </p:txBody>
      </p:sp>
      <p:cxnSp>
        <p:nvCxnSpPr>
          <p:cNvPr id="51" name="Google Shape;51;p1"/>
          <p:cNvCxnSpPr/>
          <p:nvPr/>
        </p:nvCxnSpPr>
        <p:spPr>
          <a:xfrm>
            <a:off x="3130059" y="4307737"/>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Budget Deficit and Trade Deficit</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394783"/>
            <a:ext cx="8058467" cy="1115318"/>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7870"/>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net inflow of foreign financial investment always accompanies a trade deficit, while a net outflow of financial investment always accompanies a trade surplus.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2344"/>
            <a:ext cx="8058357" cy="983434"/>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412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higher level of imports, so long as exports remain fixed, will create a larger trade deficit.</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755272"/>
            <a:ext cx="8058399" cy="1115568"/>
            <a:chOff x="542824" y="1736761"/>
            <a:chExt cx="8058399"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24" y="1774578"/>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U.S. purchases more imported goods, foreign countries use those dollars to invest in the U.S., leading to an inflow of foreign investment.</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92" y="4984080"/>
            <a:ext cx="8058357" cy="987552"/>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953999"/>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trade deficit often accompanies a budget deficit.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049070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Twin Deficits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429"/>
            <a:ext cx="8058467" cy="1113705"/>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4272"/>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1980s, economists and newspaper articles often referred to </a:t>
              </a:r>
              <a:r>
                <a:rPr lang="en-US" sz="2000" b="1" dirty="0">
                  <a:solidFill>
                    <a:schemeClr val="bg1"/>
                  </a:solidFill>
                  <a:latin typeface="Calibri" panose="020F0502020204030204" pitchFamily="34" charset="0"/>
                  <a:cs typeface="Times New Roman" panose="02020603050405020304" pitchFamily="18" charset="0"/>
                </a:rPr>
                <a:t>twin deficits</a:t>
              </a:r>
              <a:r>
                <a:rPr lang="en-US" sz="2000" dirty="0">
                  <a:solidFill>
                    <a:schemeClr val="bg1"/>
                  </a:solidFill>
                  <a:latin typeface="Calibri" panose="020F0502020204030204" pitchFamily="34" charset="0"/>
                  <a:cs typeface="Times New Roman" panose="02020603050405020304" pitchFamily="18" charset="0"/>
                </a:rPr>
                <a:t> as the budget deficit and trade deficit both grew substantially.</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737731"/>
            <a:ext cx="8058357" cy="98755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40709"/>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From 1981 to 1985, the federal budget deficit increased from 2.4% of GDP to 5.2%, while the trade deficit increased from 0.2% to 2.7%. </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833216"/>
            <a:ext cx="8058385" cy="1115568"/>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7372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During this time, the inflow of foreign investment capital matched the increase in government borrowing, making the government budget deficit and trade deficit move together.</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64" y="5056717"/>
            <a:ext cx="8058357" cy="1115568"/>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773381"/>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budget and trade deficit do not always move together because the other components of the national saving and investment identity often change as well.</a:t>
              </a:r>
            </a:p>
          </p:txBody>
        </p:sp>
      </p:grpSp>
    </p:spTree>
    <p:extLst>
      <p:ext uri="{BB962C8B-B14F-4D97-AF65-F5344CB8AC3E}">
        <p14:creationId xmlns:p14="http://schemas.microsoft.com/office/powerpoint/2010/main" val="2163239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Exchange Rates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Lst>
          </p:cNvPr>
          <p:cNvSpPr/>
          <p:nvPr/>
        </p:nvSpPr>
        <p:spPr>
          <a:xfrm>
            <a:off x="6464462" y="1475889"/>
            <a:ext cx="5089364" cy="515704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3E8CAE7-E45C-478D-A30D-30561488E76F}"/>
              </a:ext>
            </a:extLst>
          </p:cNvPr>
          <p:cNvSpPr txBox="1"/>
          <p:nvPr/>
        </p:nvSpPr>
        <p:spPr>
          <a:xfrm>
            <a:off x="6588842" y="1582648"/>
            <a:ext cx="4812582" cy="5324535"/>
          </a:xfrm>
          <a:prstGeom prst="rect">
            <a:avLst/>
          </a:prstGeom>
          <a:no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Exchange rates can also help explain why budget deficits are linked to trade deficits.</a:t>
            </a:r>
          </a:p>
          <a:p>
            <a:pPr marL="342900" indent="-342900">
              <a:buClr>
                <a:schemeClr val="bg1"/>
              </a:buClr>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Suppose the budget deficit rises and the U.S. issues Treasury bonds to finance the deficit.</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International investors will demand more dollars and supply fewer dollars.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equilibrium exchange rate in the market for dollars increases.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result is a trade deficit or a reduced trade surplus.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p:txBody>
      </p:sp>
      <p:pic>
        <p:nvPicPr>
          <p:cNvPr id="6" name="Picture 5" descr="A graph of the market for U.S. dollars, measured in euros.">
            <a:extLst>
              <a:ext uri="{FF2B5EF4-FFF2-40B4-BE49-F238E27FC236}">
                <a16:creationId xmlns:a16="http://schemas.microsoft.com/office/drawing/2014/main" id="{C64F6B49-A57C-4424-99C7-2458A4587D31}"/>
              </a:ext>
            </a:extLst>
          </p:cNvPr>
          <p:cNvPicPr>
            <a:picLocks noChangeAspect="1"/>
          </p:cNvPicPr>
          <p:nvPr/>
        </p:nvPicPr>
        <p:blipFill>
          <a:blip r:embed="rId3"/>
          <a:stretch>
            <a:fillRect/>
          </a:stretch>
        </p:blipFill>
        <p:spPr>
          <a:xfrm>
            <a:off x="1138697" y="1582648"/>
            <a:ext cx="4957274" cy="4495452"/>
          </a:xfrm>
          <a:prstGeom prst="rect">
            <a:avLst/>
          </a:prstGeom>
        </p:spPr>
      </p:pic>
    </p:spTree>
    <p:extLst>
      <p:ext uri="{BB962C8B-B14F-4D97-AF65-F5344CB8AC3E}">
        <p14:creationId xmlns:p14="http://schemas.microsoft.com/office/powerpoint/2010/main" val="24825075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Problems with Excessive Borrowing</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9" y="1515231"/>
            <a:ext cx="8058462" cy="99487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86037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It can be said that interest rates drive the exchange rate appreciation. </a:t>
              </a:r>
            </a:p>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A budget deficit can:</a:t>
              </a:r>
            </a:p>
          </p:txBody>
        </p:sp>
      </p:grpSp>
      <p:sp>
        <p:nvSpPr>
          <p:cNvPr id="2" name="Rectangle 1">
            <a:extLst>
              <a:ext uri="{FF2B5EF4-FFF2-40B4-BE49-F238E27FC236}">
                <a16:creationId xmlns:a16="http://schemas.microsoft.com/office/drawing/2014/main" id="{C6331EC3-7F39-4EB0-9CA7-F1C56C65BF7D}"/>
              </a:ext>
            </a:extLst>
          </p:cNvPr>
          <p:cNvSpPr/>
          <p:nvPr/>
        </p:nvSpPr>
        <p:spPr>
          <a:xfrm>
            <a:off x="5258608" y="4132486"/>
            <a:ext cx="1425143"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Increase demand for domestic financial capital</a:t>
            </a:r>
            <a:endParaRPr lang="en-US" sz="1600" dirty="0">
              <a:solidFill>
                <a:schemeClr val="bg1"/>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E3615853-FED4-4AB3-A757-DA3C64CE20E6}"/>
              </a:ext>
            </a:extLst>
          </p:cNvPr>
          <p:cNvSpPr/>
          <p:nvPr/>
        </p:nvSpPr>
        <p:spPr>
          <a:xfrm>
            <a:off x="3602608" y="2758767"/>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Increase domestic interest rate</a:t>
            </a:r>
          </a:p>
        </p:txBody>
      </p:sp>
      <p:sp>
        <p:nvSpPr>
          <p:cNvPr id="10" name="Rectangle 9">
            <a:extLst>
              <a:ext uri="{FF2B5EF4-FFF2-40B4-BE49-F238E27FC236}">
                <a16:creationId xmlns:a16="http://schemas.microsoft.com/office/drawing/2014/main" id="{02AC893D-A398-4153-8A77-D0B7F58CFC19}"/>
              </a:ext>
            </a:extLst>
          </p:cNvPr>
          <p:cNvSpPr/>
          <p:nvPr/>
        </p:nvSpPr>
        <p:spPr>
          <a:xfrm>
            <a:off x="5257287" y="276143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Attract inflow of foreign financial capital</a:t>
            </a:r>
          </a:p>
        </p:txBody>
      </p:sp>
      <p:sp>
        <p:nvSpPr>
          <p:cNvPr id="14" name="Rectangle 13">
            <a:extLst>
              <a:ext uri="{FF2B5EF4-FFF2-40B4-BE49-F238E27FC236}">
                <a16:creationId xmlns:a16="http://schemas.microsoft.com/office/drawing/2014/main" id="{4CFC4DF3-729F-40D9-AD2C-DBEB3E756C04}"/>
              </a:ext>
            </a:extLst>
          </p:cNvPr>
          <p:cNvSpPr/>
          <p:nvPr/>
        </p:nvSpPr>
        <p:spPr>
          <a:xfrm>
            <a:off x="6911966" y="276143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Appreciate the value of the dollar</a:t>
            </a:r>
          </a:p>
        </p:txBody>
      </p:sp>
      <p:sp>
        <p:nvSpPr>
          <p:cNvPr id="15" name="Rectangle 14">
            <a:extLst>
              <a:ext uri="{FF2B5EF4-FFF2-40B4-BE49-F238E27FC236}">
                <a16:creationId xmlns:a16="http://schemas.microsoft.com/office/drawing/2014/main" id="{E093CEE9-C25E-4B00-87A3-68CFF790260E}"/>
              </a:ext>
            </a:extLst>
          </p:cNvPr>
          <p:cNvSpPr/>
          <p:nvPr/>
        </p:nvSpPr>
        <p:spPr>
          <a:xfrm>
            <a:off x="3602608" y="414818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Cause Americans to buy fewer foreign bonds, supplying fewer dollars</a:t>
            </a:r>
          </a:p>
        </p:txBody>
      </p:sp>
      <p:sp>
        <p:nvSpPr>
          <p:cNvPr id="16" name="Rectangle 15">
            <a:extLst>
              <a:ext uri="{FF2B5EF4-FFF2-40B4-BE49-F238E27FC236}">
                <a16:creationId xmlns:a16="http://schemas.microsoft.com/office/drawing/2014/main" id="{3E624FDE-BCE8-4E12-8AA9-9EC0C7E3F1B8}"/>
              </a:ext>
            </a:extLst>
          </p:cNvPr>
          <p:cNvSpPr/>
          <p:nvPr/>
        </p:nvSpPr>
        <p:spPr>
          <a:xfrm>
            <a:off x="6911966" y="4138491"/>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alibri" panose="020F0502020204030204" pitchFamily="34" charset="0"/>
                <a:cs typeface="Calibri" panose="020F0502020204030204" pitchFamily="34" charset="0"/>
              </a:rPr>
              <a:t>Create a larger trade deficit (or a reduced trade surplus)</a:t>
            </a:r>
          </a:p>
        </p:txBody>
      </p:sp>
      <p:grpSp>
        <p:nvGrpSpPr>
          <p:cNvPr id="28" name="Google Shape;154;p18">
            <a:extLst>
              <a:ext uri="{FF2B5EF4-FFF2-40B4-BE49-F238E27FC236}">
                <a16:creationId xmlns:a16="http://schemas.microsoft.com/office/drawing/2014/main" id="{96A89A1D-1FBB-45BE-8983-95187ECF7E5F}"/>
              </a:ext>
            </a:extLst>
          </p:cNvPr>
          <p:cNvGrpSpPr/>
          <p:nvPr/>
        </p:nvGrpSpPr>
        <p:grpSpPr>
          <a:xfrm>
            <a:off x="2066769" y="5514033"/>
            <a:ext cx="8058462" cy="994870"/>
            <a:chOff x="542761" y="1736761"/>
            <a:chExt cx="8058462" cy="807000"/>
          </a:xfrm>
        </p:grpSpPr>
        <p:sp>
          <p:nvSpPr>
            <p:cNvPr id="29" name="Google Shape;155;p18">
              <a:extLst>
                <a:ext uri="{FF2B5EF4-FFF2-40B4-BE49-F238E27FC236}">
                  <a16:creationId xmlns:a16="http://schemas.microsoft.com/office/drawing/2014/main" id="{95593E97-27E5-4D0B-9053-579CB4DFC85C}"/>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30" name="Google Shape;156;p18">
              <a:extLst>
                <a:ext uri="{FF2B5EF4-FFF2-40B4-BE49-F238E27FC236}">
                  <a16:creationId xmlns:a16="http://schemas.microsoft.com/office/drawing/2014/main" id="{8A986D25-6378-4C9F-AC49-38C1CC413FA1}"/>
                </a:ext>
              </a:extLst>
            </p:cNvPr>
            <p:cNvSpPr txBox="1"/>
            <p:nvPr/>
          </p:nvSpPr>
          <p:spPr>
            <a:xfrm>
              <a:off x="542761" y="186037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A larger budget deficit can lead to a larger trade deficit, but the connection is not always one to one.</a:t>
              </a:r>
            </a:p>
          </p:txBody>
        </p:sp>
      </p:grpSp>
    </p:spTree>
    <p:extLst>
      <p:ext uri="{BB962C8B-B14F-4D97-AF65-F5344CB8AC3E}">
        <p14:creationId xmlns:p14="http://schemas.microsoft.com/office/powerpoint/2010/main" val="2772660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p:nvPr/>
        </p:nvSpPr>
        <p:spPr>
          <a:xfrm>
            <a:off x="1569721" y="225068"/>
            <a:ext cx="9052501"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Problems with Excessive Borrowing</a:t>
            </a:r>
            <a:endParaRPr dirty="0"/>
          </a:p>
        </p:txBody>
      </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3676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When a government spends more than it collects in taxes, it runs a budget deficit. Following a deficit, the government may need to borrow, which can lead to the following problems:</a:t>
              </a:r>
            </a:p>
          </p:txBody>
        </p:sp>
      </p:grpSp>
      <p:sp>
        <p:nvSpPr>
          <p:cNvPr id="2" name="Rectangle 1">
            <a:extLst>
              <a:ext uri="{FF2B5EF4-FFF2-40B4-BE49-F238E27FC236}">
                <a16:creationId xmlns:a16="http://schemas.microsoft.com/office/drawing/2014/main" id="{C6331EC3-7F39-4EB0-9CA7-F1C56C65BF7D}"/>
              </a:ext>
            </a:extLst>
          </p:cNvPr>
          <p:cNvSpPr/>
          <p:nvPr/>
        </p:nvSpPr>
        <p:spPr>
          <a:xfrm>
            <a:off x="2066763"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Decreased economic growth</a:t>
            </a:r>
          </a:p>
        </p:txBody>
      </p:sp>
      <p:sp>
        <p:nvSpPr>
          <p:cNvPr id="3" name="Rectangle 2">
            <a:extLst>
              <a:ext uri="{FF2B5EF4-FFF2-40B4-BE49-F238E27FC236}">
                <a16:creationId xmlns:a16="http://schemas.microsoft.com/office/drawing/2014/main" id="{736A83CF-7F2D-49BB-AF67-09CD7B0A74B3}"/>
              </a:ext>
            </a:extLst>
          </p:cNvPr>
          <p:cNvSpPr/>
          <p:nvPr/>
        </p:nvSpPr>
        <p:spPr>
          <a:xfrm>
            <a:off x="4174049"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Trade imbalances</a:t>
            </a:r>
          </a:p>
        </p:txBody>
      </p:sp>
      <p:sp>
        <p:nvSpPr>
          <p:cNvPr id="4" name="Rectangle 3">
            <a:extLst>
              <a:ext uri="{FF2B5EF4-FFF2-40B4-BE49-F238E27FC236}">
                <a16:creationId xmlns:a16="http://schemas.microsoft.com/office/drawing/2014/main" id="{58696BE6-C932-4AA9-A57C-B06FAD74EB38}"/>
              </a:ext>
            </a:extLst>
          </p:cNvPr>
          <p:cNvSpPr/>
          <p:nvPr/>
        </p:nvSpPr>
        <p:spPr>
          <a:xfrm>
            <a:off x="3021288"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Calibri" panose="020F0502020204030204" pitchFamily="34" charset="0"/>
                <a:cs typeface="Calibri" panose="020F0502020204030204" pitchFamily="34" charset="0"/>
              </a:rPr>
              <a:t>Large inflows of financial capital from abroad</a:t>
            </a:r>
          </a:p>
        </p:txBody>
      </p:sp>
      <p:sp>
        <p:nvSpPr>
          <p:cNvPr id="5" name="Rectangle 4">
            <a:extLst>
              <a:ext uri="{FF2B5EF4-FFF2-40B4-BE49-F238E27FC236}">
                <a16:creationId xmlns:a16="http://schemas.microsoft.com/office/drawing/2014/main" id="{1647B2E7-C081-46E8-8D0B-AB7891412D03}"/>
              </a:ext>
            </a:extLst>
          </p:cNvPr>
          <p:cNvSpPr/>
          <p:nvPr/>
        </p:nvSpPr>
        <p:spPr>
          <a:xfrm>
            <a:off x="5227696"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Plummeting exchange rates</a:t>
            </a:r>
          </a:p>
        </p:txBody>
      </p:sp>
      <p:sp>
        <p:nvSpPr>
          <p:cNvPr id="6" name="Rectangle 5">
            <a:extLst>
              <a:ext uri="{FF2B5EF4-FFF2-40B4-BE49-F238E27FC236}">
                <a16:creationId xmlns:a16="http://schemas.microsoft.com/office/drawing/2014/main" id="{90AD42E9-4C7E-47B2-96CB-3A110E01BDA3}"/>
              </a:ext>
            </a:extLst>
          </p:cNvPr>
          <p:cNvSpPr/>
          <p:nvPr/>
        </p:nvSpPr>
        <p:spPr>
          <a:xfrm>
            <a:off x="7434103"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Calibri" panose="020F0502020204030204" pitchFamily="34" charset="0"/>
                <a:cs typeface="Calibri" panose="020F0502020204030204" pitchFamily="34" charset="0"/>
              </a:rPr>
              <a:t>Strains on banking and financial systems</a:t>
            </a:r>
          </a:p>
        </p:txBody>
      </p:sp>
      <p:sp>
        <p:nvSpPr>
          <p:cNvPr id="7" name="Rectangle 6">
            <a:extLst>
              <a:ext uri="{FF2B5EF4-FFF2-40B4-BE49-F238E27FC236}">
                <a16:creationId xmlns:a16="http://schemas.microsoft.com/office/drawing/2014/main" id="{98749894-A5DB-4F63-8F45-C6EB28564989}"/>
              </a:ext>
            </a:extLst>
          </p:cNvPr>
          <p:cNvSpPr/>
          <p:nvPr/>
        </p:nvSpPr>
        <p:spPr>
          <a:xfrm>
            <a:off x="8388621" y="2826136"/>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High inflation</a:t>
            </a:r>
          </a:p>
        </p:txBody>
      </p:sp>
      <p:sp>
        <p:nvSpPr>
          <p:cNvPr id="8" name="Rectangle 7">
            <a:extLst>
              <a:ext uri="{FF2B5EF4-FFF2-40B4-BE49-F238E27FC236}">
                <a16:creationId xmlns:a16="http://schemas.microsoft.com/office/drawing/2014/main" id="{71403DD6-2E0F-4EFF-9932-796EEA40FCBE}"/>
              </a:ext>
            </a:extLst>
          </p:cNvPr>
          <p:cNvSpPr/>
          <p:nvPr/>
        </p:nvSpPr>
        <p:spPr>
          <a:xfrm>
            <a:off x="6281335"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Financial crises</a:t>
            </a:r>
          </a:p>
        </p:txBody>
      </p:sp>
    </p:spTree>
    <p:extLst>
      <p:ext uri="{BB962C8B-B14F-4D97-AF65-F5344CB8AC3E}">
        <p14:creationId xmlns:p14="http://schemas.microsoft.com/office/powerpoint/2010/main" val="40963327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From Budget Deficit to Economic Crisis: Turkey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8755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26849"/>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early 2000s, Turkey often borrowed dollars to finance budget deficits, leading to high levels of inflation.</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1583"/>
            <a:ext cx="8058357" cy="987551"/>
            <a:chOff x="542866" y="1736761"/>
            <a:chExt cx="8058357" cy="714393"/>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71439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10003"/>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2002, when investors from other countries withdrew their funds, the supply of the Turkish lira increased, causing it to depreciate.</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747827"/>
            <a:ext cx="8058385" cy="98755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199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Loans in dollars from the U.S. became more expensive for Turkish banks to repay due to the lira depreciating.</a:t>
              </a: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92" y="4873834"/>
            <a:ext cx="8058357" cy="987552"/>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27483"/>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Turkish banks then went bankrupt, causing a large decrease in aggregate demand and a recession.</a:t>
              </a:r>
            </a:p>
          </p:txBody>
        </p:sp>
      </p:grpSp>
    </p:spTree>
    <p:extLst>
      <p:ext uri="{BB962C8B-B14F-4D97-AF65-F5344CB8AC3E}">
        <p14:creationId xmlns:p14="http://schemas.microsoft.com/office/powerpoint/2010/main" val="7505682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3676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Imagine the U.S. dollar depreciates overnight. How would this affect your daily consumption? Would you decide to invest or save more? How will this affect the economy in the long run?</a:t>
              </a:r>
            </a:p>
          </p:txBody>
        </p:sp>
      </p:grpSp>
      <p:pic>
        <p:nvPicPr>
          <p:cNvPr id="5" name="Picture 4" descr="A person's hands holding a fanned out dollar bill">
            <a:extLst>
              <a:ext uri="{FF2B5EF4-FFF2-40B4-BE49-F238E27FC236}">
                <a16:creationId xmlns:a16="http://schemas.microsoft.com/office/drawing/2014/main" id="{B294F6A4-E536-47CC-99EC-7F82DA8D96CC}"/>
              </a:ext>
            </a:extLst>
          </p:cNvPr>
          <p:cNvPicPr>
            <a:picLocks noChangeAspect="1"/>
          </p:cNvPicPr>
          <p:nvPr/>
        </p:nvPicPr>
        <p:blipFill>
          <a:blip r:embed="rId3"/>
          <a:stretch>
            <a:fillRect/>
          </a:stretch>
        </p:blipFill>
        <p:spPr>
          <a:xfrm>
            <a:off x="3464850" y="2813288"/>
            <a:ext cx="5262242" cy="3510330"/>
          </a:xfrm>
          <a:prstGeom prst="rect">
            <a:avLst/>
          </a:prstGeom>
        </p:spPr>
      </p:pic>
    </p:spTree>
    <p:extLst>
      <p:ext uri="{BB962C8B-B14F-4D97-AF65-F5344CB8AC3E}">
        <p14:creationId xmlns:p14="http://schemas.microsoft.com/office/powerpoint/2010/main" val="8768242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Addressing Trade Imbalances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3" y="1515231"/>
            <a:ext cx="8058468" cy="1115568"/>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763533"/>
              <a:ext cx="8058299"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the inflow of foreign investment capital is from foreign investors making long-term direct investments in firms, there may be no reason for concern.</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737730"/>
            <a:ext cx="8058357" cy="1115568"/>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75505"/>
              <a:ext cx="7953536"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danger arises when foreign investment is not funding long-term physical capital investment but instead funding short-term portfolio investment in government bonds.</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960229"/>
            <a:ext cx="8058385" cy="98755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29270"/>
              <a:ext cx="7867218"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Foreign financial investors are on alert for any reason to fear a decrease in the exchange rate or a failure of repayment.</a:t>
              </a: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92" y="5054712"/>
            <a:ext cx="8058357" cy="1115568"/>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787722"/>
              <a:ext cx="7867218"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Reducing a nation's budget deficit is not always successful in reducing its trade deficit because other elements of the national saving and investment identity may change instead.</a:t>
              </a:r>
            </a:p>
          </p:txBody>
        </p:sp>
      </p:grpSp>
    </p:spTree>
    <p:extLst>
      <p:ext uri="{BB962C8B-B14F-4D97-AF65-F5344CB8AC3E}">
        <p14:creationId xmlns:p14="http://schemas.microsoft.com/office/powerpoint/2010/main" val="930642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63393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sustained pattern of large budget deficits over time can lead to macroeconomic problems.</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budget and trade deficit do not always move together because the other components of the national saving and investment identity can change as well.</a:t>
            </a:r>
          </a:p>
          <a:p>
            <a:pPr marL="457200" indent="-355600">
              <a:buClr>
                <a:schemeClr val="lt1"/>
              </a:buClr>
              <a:buSzPts val="2000"/>
              <a:buFont typeface="Calibri"/>
              <a:buChar char="●"/>
            </a:pPr>
            <a:endParaRPr lang="en-US" sz="2000" dirty="0">
              <a:solidFill>
                <a:schemeClr val="lt1"/>
              </a:solidFill>
              <a:latin typeface="Calibri"/>
              <a:ea typeface="Calibri"/>
              <a:cs typeface="Calibri"/>
              <a:sym typeface="Calibri"/>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Large budget deficits can lead to inflation, recession, and financial crises.</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foreign investment funds short-term portfolio investments in government bonds rather than long-term physical capital improvements, trade imbalances are riskier.</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080960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8" y="2209531"/>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How Government Borrowing Affects Private Saving</a:t>
            </a:r>
            <a:endParaRPr lang="en-US" dirty="0"/>
          </a:p>
        </p:txBody>
      </p:sp>
      <p:cxnSp>
        <p:nvCxnSpPr>
          <p:cNvPr id="51" name="Google Shape;51;p1"/>
          <p:cNvCxnSpPr/>
          <p:nvPr/>
        </p:nvCxnSpPr>
        <p:spPr>
          <a:xfrm>
            <a:off x="3130059" y="50718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Reaction to Government Budget Changes</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8755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625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change in government budgets may impact private saving.</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7639"/>
            <a:ext cx="8058357" cy="1115568"/>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68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consumers watch government budgets in order to adjust their own budgets, they will likely have different reactions depending on if the government is running a deficit or surplus.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68063"/>
            <a:ext cx="8058385" cy="1115568"/>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8384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higher government budget deficit could lead consumers to believe they will owe more taxes in the future in order to pay for the government borrowing, incentivizing increased savings.</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64" y="5100820"/>
            <a:ext cx="8058357" cy="987552"/>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33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budget surplus could lead consumers to believe that since interest rates are falling, saving is less attractive.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8047138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Ricardian Equivalence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6628"/>
            <a:ext cx="8058467" cy="1101078"/>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90535"/>
              <a:ext cx="7923542"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theory that rational private households might shift their saving to offset government saving or borrowing is known as </a:t>
              </a:r>
              <a:r>
                <a:rPr lang="en-US" sz="2000" b="1" dirty="0">
                  <a:solidFill>
                    <a:schemeClr val="bg1"/>
                  </a:solidFill>
                  <a:latin typeface="Calibri" panose="020F0502020204030204" pitchFamily="34" charset="0"/>
                  <a:cs typeface="Times New Roman" panose="02020603050405020304" pitchFamily="18" charset="0"/>
                </a:rPr>
                <a:t>Ricardian equivalence. </a:t>
              </a:r>
              <a:endParaRPr lang="en-US" sz="2000" b="1"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737730"/>
            <a:ext cx="8058357" cy="1115568"/>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7550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national saving and investment identity would hold that any change in budget deficits or surpluses would be completely offset by a corresponding change in private saving.</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966542"/>
            <a:ext cx="8058385" cy="987552"/>
            <a:chOff x="542838" y="1736761"/>
            <a:chExt cx="8058385" cy="760943"/>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76094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145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Changes in government borrowing would have no effect on either physical capital investment or trade balances.</a:t>
              </a:r>
            </a:p>
          </p:txBody>
        </p:sp>
      </p:grpSp>
    </p:spTree>
    <p:extLst>
      <p:ext uri="{BB962C8B-B14F-4D97-AF65-F5344CB8AC3E}">
        <p14:creationId xmlns:p14="http://schemas.microsoft.com/office/powerpoint/2010/main" val="14708498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Ricardian Equivalence in Practice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3" y="1515231"/>
            <a:ext cx="8058468" cy="987552"/>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828727"/>
              <a:ext cx="7952725"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In reality, the private sector only partially adjusts its saving behavior to offset government budget deficits and surpluses.</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3077"/>
            <a:ext cx="8058357" cy="1115568"/>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58798"/>
              <a:ext cx="795272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Since 1980, there has been no sustained and obvious connection between the U.S. government budget deficit or surplus level and the rate of private saving. </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67100"/>
            <a:ext cx="8058385" cy="1115568"/>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5289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mid 1980s, there were large government budget deficits with no surges in private saving, while in 2008 and 2009, there were large budget deficits and signs of high corresponding levels of saving.</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64" y="5101783"/>
            <a:ext cx="8058357" cy="987552"/>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41826"/>
              <a:ext cx="80583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studies suggest that when U.S. government borrowing increases by $1, private saving rises by about $0.30.</a:t>
              </a:r>
            </a:p>
          </p:txBody>
        </p:sp>
      </p:grpSp>
    </p:spTree>
    <p:extLst>
      <p:ext uri="{BB962C8B-B14F-4D97-AF65-F5344CB8AC3E}">
        <p14:creationId xmlns:p14="http://schemas.microsoft.com/office/powerpoint/2010/main" val="4141301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Ricardian Equivalence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1166284" y="5531689"/>
            <a:ext cx="9859374" cy="1095357"/>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36761"/>
              <a:ext cx="7807500" cy="38958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The theory of Ricardian equivalence suggests that additional private saving will offset any increase in government borrowing, while reduced private saving will offset any decrease in government borrowing. Sometimes this theory holds true, and sometimes it does not.</a:t>
              </a:r>
              <a:endParaRPr lang="en-US" sz="2000" b="1" dirty="0">
                <a:solidFill>
                  <a:schemeClr val="bg1"/>
                </a:solidFill>
                <a:latin typeface="Calibri" panose="020F0502020204030204" pitchFamily="34" charset="0"/>
                <a:cs typeface="Times New Roman" panose="02020603050405020304" pitchFamily="18" charset="0"/>
                <a:sym typeface="Calibri"/>
              </a:endParaRPr>
            </a:p>
          </p:txBody>
        </p:sp>
      </p:grpSp>
      <p:pic>
        <p:nvPicPr>
          <p:cNvPr id="4" name="Picture 3" descr="A line graph that shows U.S. government budget deficits and surpluses and private saving over time.">
            <a:extLst>
              <a:ext uri="{FF2B5EF4-FFF2-40B4-BE49-F238E27FC236}">
                <a16:creationId xmlns:a16="http://schemas.microsoft.com/office/drawing/2014/main" id="{95AA7F35-1F48-4E55-8433-F231E9891444}"/>
              </a:ext>
            </a:extLst>
          </p:cNvPr>
          <p:cNvPicPr>
            <a:picLocks noChangeAspect="1"/>
          </p:cNvPicPr>
          <p:nvPr/>
        </p:nvPicPr>
        <p:blipFill>
          <a:blip r:embed="rId3"/>
          <a:stretch>
            <a:fillRect/>
          </a:stretch>
        </p:blipFill>
        <p:spPr>
          <a:xfrm>
            <a:off x="2803663" y="1238819"/>
            <a:ext cx="6584674" cy="4148281"/>
          </a:xfrm>
          <a:prstGeom prst="rect">
            <a:avLst/>
          </a:prstGeom>
        </p:spPr>
      </p:pic>
    </p:spTree>
    <p:extLst>
      <p:ext uri="{BB962C8B-B14F-4D97-AF65-F5344CB8AC3E}">
        <p14:creationId xmlns:p14="http://schemas.microsoft.com/office/powerpoint/2010/main" val="28844312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Ricardian Equivalence in Practice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8755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4115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To some extent, private saving does rise when governments run large budget deficits and fall when governments reduce deficits.</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26574"/>
            <a:ext cx="8058357" cy="987552"/>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37640"/>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offsetting effects of private saving compared to government borrowing are much less than one to one. </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737917"/>
            <a:ext cx="8058385" cy="987552"/>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906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This effect can vary a great deal from country to country, from time to time, and over the short run and long run.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9560150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85123" y="243037"/>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Sources of Government Funds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05604" y="4166431"/>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2618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When governments are borrowers in financial markets, there are three possible sources for the funds:</a:t>
              </a:r>
            </a:p>
          </p:txBody>
        </p:sp>
      </p:grpSp>
      <p:sp>
        <p:nvSpPr>
          <p:cNvPr id="2" name="Rectangle 1">
            <a:extLst>
              <a:ext uri="{FF2B5EF4-FFF2-40B4-BE49-F238E27FC236}">
                <a16:creationId xmlns:a16="http://schemas.microsoft.com/office/drawing/2014/main" id="{C6331EC3-7F39-4EB0-9CA7-F1C56C65BF7D}"/>
              </a:ext>
            </a:extLst>
          </p:cNvPr>
          <p:cNvSpPr/>
          <p:nvPr/>
        </p:nvSpPr>
        <p:spPr>
          <a:xfrm>
            <a:off x="3909391" y="2833704"/>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Households might save more</a:t>
            </a:r>
          </a:p>
        </p:txBody>
      </p:sp>
      <p:sp>
        <p:nvSpPr>
          <p:cNvPr id="14" name="Rectangle 13">
            <a:extLst>
              <a:ext uri="{FF2B5EF4-FFF2-40B4-BE49-F238E27FC236}">
                <a16:creationId xmlns:a16="http://schemas.microsoft.com/office/drawing/2014/main" id="{0D04F93D-D27B-46DD-AE51-5749B7B35CF4}"/>
              </a:ext>
            </a:extLst>
          </p:cNvPr>
          <p:cNvSpPr/>
          <p:nvPr/>
        </p:nvSpPr>
        <p:spPr>
          <a:xfrm>
            <a:off x="3909391" y="4052980"/>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Private firms might borrow less</a:t>
            </a:r>
          </a:p>
        </p:txBody>
      </p:sp>
      <p:sp>
        <p:nvSpPr>
          <p:cNvPr id="15" name="Rectangle 14">
            <a:extLst>
              <a:ext uri="{FF2B5EF4-FFF2-40B4-BE49-F238E27FC236}">
                <a16:creationId xmlns:a16="http://schemas.microsoft.com/office/drawing/2014/main" id="{EA16CE8F-02F4-45C0-9E2F-A310E805A449}"/>
              </a:ext>
            </a:extLst>
          </p:cNvPr>
          <p:cNvSpPr/>
          <p:nvPr/>
        </p:nvSpPr>
        <p:spPr>
          <a:xfrm>
            <a:off x="3909391" y="5272256"/>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Increased investment from abroad</a:t>
            </a:r>
          </a:p>
        </p:txBody>
      </p:sp>
    </p:spTree>
    <p:extLst>
      <p:ext uri="{BB962C8B-B14F-4D97-AF65-F5344CB8AC3E}">
        <p14:creationId xmlns:p14="http://schemas.microsoft.com/office/powerpoint/2010/main" val="2436143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Lst>
          </p:cNvPr>
          <p:cNvSpPr/>
          <p:nvPr/>
        </p:nvSpPr>
        <p:spPr>
          <a:xfrm>
            <a:off x="1881188" y="1391483"/>
            <a:ext cx="8429625" cy="20375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0" y="180126"/>
            <a:ext cx="9144002" cy="6441070"/>
            <a:chOff x="-2" y="354690"/>
            <a:chExt cx="9144002" cy="6441070"/>
          </a:xfrm>
        </p:grpSpPr>
        <p:sp>
          <p:nvSpPr>
            <p:cNvPr id="26" name="TextBox 25"/>
            <p:cNvSpPr txBox="1"/>
            <p:nvPr/>
          </p:nvSpPr>
          <p:spPr>
            <a:xfrm>
              <a:off x="-2" y="354690"/>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National Saving and Investment Identity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611400"/>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Consider the national saving and investment identity:</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09775" y="2104767"/>
                <a:ext cx="8172450" cy="1144588"/>
              </a:xfrm>
              <a:prstGeom prst="rect">
                <a:avLst/>
              </a:prstGeom>
            </p:spPr>
            <p:txBody>
              <a:bodyPr>
                <a:noAutofit/>
              </a:bodyPr>
              <a:lstStyle/>
              <a:p>
                <a:pPr algn="ct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oMath>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09775" y="2104767"/>
                <a:ext cx="8172450" cy="1144588"/>
              </a:xfrm>
              <a:prstGeom prst="rect">
                <a:avLst/>
              </a:prstGeom>
              <a:blipFill>
                <a:blip r:embed="rId3"/>
                <a:stretch>
                  <a:fillRect l="-299"/>
                </a:stretch>
              </a:blipFill>
            </p:spPr>
            <p:txBody>
              <a:bodyPr/>
              <a:lstStyle/>
              <a:p>
                <a:r>
                  <a:rPr lang="en-US">
                    <a:noFill/>
                  </a:rPr>
                  <a:t> </a:t>
                </a:r>
              </a:p>
            </p:txBody>
          </p:sp>
        </mc:Fallback>
      </mc:AlternateContent>
      <p:grpSp>
        <p:nvGrpSpPr>
          <p:cNvPr id="12" name="Google Shape;157;p18">
            <a:extLst>
              <a:ext uri="{FF2B5EF4-FFF2-40B4-BE49-F238E27FC236}">
                <a16:creationId xmlns:a16="http://schemas.microsoft.com/office/drawing/2014/main" id="{083A2601-0C50-4837-AD57-49465B5731AD}"/>
              </a:ext>
            </a:extLst>
          </p:cNvPr>
          <p:cNvGrpSpPr/>
          <p:nvPr/>
        </p:nvGrpSpPr>
        <p:grpSpPr>
          <a:xfrm>
            <a:off x="1881187" y="3695643"/>
            <a:ext cx="8454738" cy="1115568"/>
            <a:chOff x="542866" y="1736761"/>
            <a:chExt cx="8058357" cy="807000"/>
          </a:xfrm>
        </p:grpSpPr>
        <p:sp>
          <p:nvSpPr>
            <p:cNvPr id="13" name="Google Shape;158;p18">
              <a:extLst>
                <a:ext uri="{FF2B5EF4-FFF2-40B4-BE49-F238E27FC236}">
                  <a16:creationId xmlns:a16="http://schemas.microsoft.com/office/drawing/2014/main" id="{78CAFF60-D94A-4E5E-8953-3DEFDEBCF27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B79B2D3A-0A78-4B6F-B6CC-74DE1E213EE5}"/>
                </a:ext>
              </a:extLst>
            </p:cNvPr>
            <p:cNvSpPr txBox="1"/>
            <p:nvPr/>
          </p:nvSpPr>
          <p:spPr>
            <a:xfrm>
              <a:off x="542866" y="1779133"/>
              <a:ext cx="7911862"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If the Ricardian equivalence was a one-to-one relationship, changes in the budget deficit would be exactly offset by changes in private saving while trade deficit and private investment would not change.</a:t>
              </a:r>
              <a:endParaRPr lang="en-US" sz="2000" dirty="0">
                <a:solidFill>
                  <a:schemeClr val="lt1"/>
                </a:solidFill>
                <a:latin typeface="Calibri"/>
                <a:ea typeface="Calibri"/>
                <a:cs typeface="Calibri"/>
                <a:sym typeface="Calibri"/>
              </a:endParaRPr>
            </a:p>
          </p:txBody>
        </p:sp>
      </p:grpSp>
      <p:grpSp>
        <p:nvGrpSpPr>
          <p:cNvPr id="15" name="Google Shape;157;p18">
            <a:extLst>
              <a:ext uri="{FF2B5EF4-FFF2-40B4-BE49-F238E27FC236}">
                <a16:creationId xmlns:a16="http://schemas.microsoft.com/office/drawing/2014/main" id="{63247FDF-EC4D-4021-8076-B74B42D5A0E8}"/>
              </a:ext>
            </a:extLst>
          </p:cNvPr>
          <p:cNvGrpSpPr/>
          <p:nvPr/>
        </p:nvGrpSpPr>
        <p:grpSpPr>
          <a:xfrm>
            <a:off x="1881188" y="4951630"/>
            <a:ext cx="8454678" cy="1115568"/>
            <a:chOff x="542866" y="1736761"/>
            <a:chExt cx="8058357" cy="807000"/>
          </a:xfrm>
        </p:grpSpPr>
        <p:sp>
          <p:nvSpPr>
            <p:cNvPr id="16" name="Google Shape;158;p18">
              <a:extLst>
                <a:ext uri="{FF2B5EF4-FFF2-40B4-BE49-F238E27FC236}">
                  <a16:creationId xmlns:a16="http://schemas.microsoft.com/office/drawing/2014/main" id="{1D021D57-C20B-41FE-A65A-8E97CDFAAF93}"/>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7" name="Google Shape;159;p18">
              <a:extLst>
                <a:ext uri="{FF2B5EF4-FFF2-40B4-BE49-F238E27FC236}">
                  <a16:creationId xmlns:a16="http://schemas.microsoft.com/office/drawing/2014/main" id="{BA6958AE-C8D8-4C76-80AB-71CD3549DBFF}"/>
                </a:ext>
              </a:extLst>
            </p:cNvPr>
            <p:cNvSpPr txBox="1"/>
            <p:nvPr/>
          </p:nvSpPr>
          <p:spPr>
            <a:xfrm>
              <a:off x="542866" y="1768462"/>
              <a:ext cx="791191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Empirical evidence shows that the relationship is not one-to-one and that changes in the government deficit will also impact the trade deficit and private investment.</a:t>
              </a:r>
              <a:endParaRPr lang="en-US"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3315969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Ricardian Equivalence in Practice</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6" y="1442056"/>
            <a:ext cx="8058300" cy="1949305"/>
            <a:chOff x="542756" y="1801106"/>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756" y="1801106"/>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062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sym typeface="Calibri"/>
                </a:rPr>
                <a:t>Think about your saving habits now. Do you think the amount you save shifts with movements in the economy? Suppose the government mentions that all prices are going to increase by 1% next year. Will this affect your current saving habits? What if prices increase by 50%? Do you think you will start saving more now?</a:t>
              </a:r>
            </a:p>
          </p:txBody>
        </p:sp>
      </p:grpSp>
      <p:pic>
        <p:nvPicPr>
          <p:cNvPr id="3" name="Picture 2" descr="A picture of someone putting money in a piggy bank">
            <a:extLst>
              <a:ext uri="{FF2B5EF4-FFF2-40B4-BE49-F238E27FC236}">
                <a16:creationId xmlns:a16="http://schemas.microsoft.com/office/drawing/2014/main" id="{E1F7D663-83CB-4F88-AA75-0DB765F373EA}"/>
              </a:ext>
            </a:extLst>
          </p:cNvPr>
          <p:cNvPicPr>
            <a:picLocks noChangeAspect="1"/>
          </p:cNvPicPr>
          <p:nvPr/>
        </p:nvPicPr>
        <p:blipFill>
          <a:blip r:embed="rId3"/>
          <a:stretch>
            <a:fillRect/>
          </a:stretch>
        </p:blipFill>
        <p:spPr>
          <a:xfrm>
            <a:off x="4088969" y="3622064"/>
            <a:ext cx="4014061" cy="3010868"/>
          </a:xfrm>
          <a:prstGeom prst="rect">
            <a:avLst/>
          </a:prstGeom>
        </p:spPr>
      </p:pic>
    </p:spTree>
    <p:extLst>
      <p:ext uri="{BB962C8B-B14F-4D97-AF65-F5344CB8AC3E}">
        <p14:creationId xmlns:p14="http://schemas.microsoft.com/office/powerpoint/2010/main" val="38920703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07965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theory of Ricardian equivalence holds that changes in private saving will offset changes in government borrowing or saving.</a:t>
            </a:r>
          </a:p>
          <a:p>
            <a:pPr marL="101600" marR="0" lvl="0" algn="l"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Increased private saving will offset higher budget deficits, while increased private borrowing will offset higher budget surpluses.</a:t>
            </a:r>
          </a:p>
          <a:p>
            <a:pPr marL="101600">
              <a:buClr>
                <a:schemeClr val="lt1"/>
              </a:buClr>
              <a:buSzPts val="2000"/>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theory holds true, changes in government borrowing or saving would not impact private investment in physical capital or the trade balance.</a:t>
            </a:r>
          </a:p>
          <a:p>
            <a:pPr marL="101600">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Empirical evidence shows that Ricardian equivalence is only partially true.</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118714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a:solidFill>
                <a:srgbClr val="404040"/>
              </a:solidFill>
              <a:latin typeface="Calibri"/>
              <a:ea typeface="Calibri"/>
              <a:cs typeface="Calibri"/>
              <a:sym typeface="Calibri"/>
            </a:endParaRPr>
          </a:p>
        </p:txBody>
      </p:sp>
      <p:sp>
        <p:nvSpPr>
          <p:cNvPr id="50" name="Google Shape;50;p1"/>
          <p:cNvSpPr txBox="1"/>
          <p:nvPr/>
        </p:nvSpPr>
        <p:spPr>
          <a:xfrm>
            <a:off x="1569718" y="2209531"/>
            <a:ext cx="9052562" cy="2862282"/>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Fiscal Policy, Investment, and Economic Growth</a:t>
            </a:r>
            <a:endParaRPr lang="en-US" dirty="0"/>
          </a:p>
        </p:txBody>
      </p:sp>
      <p:cxnSp>
        <p:nvCxnSpPr>
          <p:cNvPr id="51" name="Google Shape;51;p1"/>
          <p:cNvCxnSpPr/>
          <p:nvPr/>
        </p:nvCxnSpPr>
        <p:spPr>
          <a:xfrm>
            <a:off x="3130059" y="50718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cxnSp>
        <p:nvCxnSpPr>
          <p:cNvPr id="53" name="Google Shape;53;p1"/>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Introduction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481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Economic growth requires investment in physical capital, human capital, and technology.</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42677"/>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460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 environment must provide well-functioning markets and flexible prices.</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64" y="3813854"/>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37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borrowing can reduce the total amount of financial capital available for private firms to invest in physical capital.</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24C1B760-C371-46B4-9F29-0AE3F79868C9}"/>
              </a:ext>
            </a:extLst>
          </p:cNvPr>
          <p:cNvGrpSpPr/>
          <p:nvPr/>
        </p:nvGrpSpPr>
        <p:grpSpPr>
          <a:xfrm>
            <a:off x="2066764" y="4993800"/>
            <a:ext cx="8058357" cy="1129070"/>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78863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spending encourages certain elements of long-term growth, like education and research and development that creates new technology.</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0055503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Crowding Out</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916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Larger budget deficits will increase demand for financial capital.</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3217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5376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private saving and the trade balance remain the same, less financial capital will be available for private investment.</a:t>
              </a:r>
              <a:endParaRPr sz="2000" dirty="0">
                <a:solidFill>
                  <a:schemeClr val="lt1"/>
                </a:solidFill>
                <a:latin typeface="Calibri"/>
                <a:ea typeface="Calibri"/>
                <a:cs typeface="Calibri"/>
                <a:sym typeface="Calibri"/>
              </a:endParaRP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800582"/>
            <a:ext cx="8058385" cy="1235589"/>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90819"/>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government borrowing soaks up available financial capital and leaves less for private investment, economists call the result </a:t>
              </a:r>
              <a:r>
                <a:rPr lang="en-US" sz="2000" b="1" dirty="0">
                  <a:solidFill>
                    <a:schemeClr val="lt1"/>
                  </a:solidFill>
                  <a:latin typeface="Calibri"/>
                  <a:ea typeface="Calibri"/>
                  <a:cs typeface="Calibri"/>
                  <a:sym typeface="Calibri"/>
                </a:rPr>
                <a:t>crowding out</a:t>
              </a:r>
              <a:r>
                <a:rPr lang="en-US" sz="2000" dirty="0">
                  <a:solidFill>
                    <a:schemeClr val="lt1"/>
                  </a:solidFill>
                  <a:latin typeface="Calibri"/>
                  <a:ea typeface="Calibri"/>
                  <a:cs typeface="Calibri"/>
                  <a:sym typeface="Calibri"/>
                </a:rPr>
                <a:t>.</a:t>
              </a:r>
            </a:p>
          </p:txBody>
        </p:sp>
      </p:grpSp>
    </p:spTree>
    <p:extLst>
      <p:ext uri="{BB962C8B-B14F-4D97-AF65-F5344CB8AC3E}">
        <p14:creationId xmlns:p14="http://schemas.microsoft.com/office/powerpoint/2010/main" val="687041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b="0" i="0" u="none" strike="noStrike" cap="none" dirty="0">
                  <a:solidFill>
                    <a:srgbClr val="000000"/>
                  </a:solidFill>
                  <a:latin typeface="Century Gothic"/>
                  <a:ea typeface="Century Gothic"/>
                  <a:cs typeface="Century Gothic"/>
                  <a:sym typeface="Century Gothic"/>
                </a:rPr>
                <a:t>The Interest Rate Connection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Lst>
          </p:cNvPr>
          <p:cNvSpPr/>
          <p:nvPr/>
        </p:nvSpPr>
        <p:spPr>
          <a:xfrm>
            <a:off x="6781800" y="1657077"/>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A5A22DE-1D2D-483B-A7C2-A66EA77C9FB2}"/>
              </a:ext>
            </a:extLst>
          </p:cNvPr>
          <p:cNvSpPr txBox="1"/>
          <p:nvPr/>
        </p:nvSpPr>
        <p:spPr>
          <a:xfrm>
            <a:off x="6781800" y="1858780"/>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If the government budget deficit increases, the demand for financial capital increases.</a:t>
            </a:r>
          </a:p>
        </p:txBody>
      </p:sp>
      <p:sp>
        <p:nvSpPr>
          <p:cNvPr id="9" name="TextBox 8">
            <a:extLst>
              <a:ext uri="{FF2B5EF4-FFF2-40B4-BE49-F238E27FC236}">
                <a16:creationId xmlns:a16="http://schemas.microsoft.com/office/drawing/2014/main" id="{B5E91B25-57AA-4A9F-8AE3-45B6A52573AE}"/>
              </a:ext>
            </a:extLst>
          </p:cNvPr>
          <p:cNvSpPr txBox="1"/>
          <p:nvPr/>
        </p:nvSpPr>
        <p:spPr>
          <a:xfrm>
            <a:off x="6781794" y="3193248"/>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interest rate will then increase, which has the potential to crowd out private investment.</a:t>
            </a:r>
          </a:p>
        </p:txBody>
      </p:sp>
      <p:sp>
        <p:nvSpPr>
          <p:cNvPr id="10" name="TextBox 9">
            <a:extLst>
              <a:ext uri="{FF2B5EF4-FFF2-40B4-BE49-F238E27FC236}">
                <a16:creationId xmlns:a16="http://schemas.microsoft.com/office/drawing/2014/main" id="{E3E8CAE7-E45C-478D-A30D-30561488E76F}"/>
              </a:ext>
            </a:extLst>
          </p:cNvPr>
          <p:cNvSpPr txBox="1"/>
          <p:nvPr/>
        </p:nvSpPr>
        <p:spPr>
          <a:xfrm>
            <a:off x="6781793" y="4528024"/>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 1% increase in the budget deficit will lead to around a 0.5% to 1% rise in the interest rate, all else equal.</a:t>
            </a:r>
          </a:p>
        </p:txBody>
      </p:sp>
      <p:pic>
        <p:nvPicPr>
          <p:cNvPr id="5" name="Picture 4" descr="A graph showing how interest rates increase as the demand for financial capital increases.">
            <a:extLst>
              <a:ext uri="{FF2B5EF4-FFF2-40B4-BE49-F238E27FC236}">
                <a16:creationId xmlns:a16="http://schemas.microsoft.com/office/drawing/2014/main" id="{E754154D-0F86-47A2-B79D-70CA1B0794A8}"/>
              </a:ext>
            </a:extLst>
          </p:cNvPr>
          <p:cNvPicPr>
            <a:picLocks noChangeAspect="1"/>
          </p:cNvPicPr>
          <p:nvPr/>
        </p:nvPicPr>
        <p:blipFill>
          <a:blip r:embed="rId3"/>
          <a:stretch>
            <a:fillRect/>
          </a:stretch>
        </p:blipFill>
        <p:spPr>
          <a:xfrm>
            <a:off x="1407967" y="1511678"/>
            <a:ext cx="4944165" cy="4772691"/>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Monetary Policy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062672" y="2619569"/>
            <a:ext cx="8058300" cy="3252040"/>
            <a:chOff x="365111" y="1821206"/>
            <a:chExt cx="8443024" cy="3298655"/>
          </a:xfrm>
          <a:solidFill>
            <a:srgbClr val="627981"/>
          </a:solid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grpSp>
        <p:nvGrpSpPr>
          <p:cNvPr id="13" name="Google Shape;154;p18">
            <a:extLst>
              <a:ext uri="{FF2B5EF4-FFF2-40B4-BE49-F238E27FC236}">
                <a16:creationId xmlns:a16="http://schemas.microsoft.com/office/drawing/2014/main" id="{C37A557C-5CCA-44CB-B371-9F8AA674CCAF}"/>
              </a:ext>
            </a:extLst>
          </p:cNvPr>
          <p:cNvGrpSpPr/>
          <p:nvPr/>
        </p:nvGrpSpPr>
        <p:grpSpPr>
          <a:xfrm>
            <a:off x="2062672" y="1381304"/>
            <a:ext cx="8058467" cy="994870"/>
            <a:chOff x="542756" y="1736761"/>
            <a:chExt cx="8058467" cy="807000"/>
          </a:xfrm>
        </p:grpSpPr>
        <p:sp>
          <p:nvSpPr>
            <p:cNvPr id="14" name="Google Shape;155;p18">
              <a:extLst>
                <a:ext uri="{FF2B5EF4-FFF2-40B4-BE49-F238E27FC236}">
                  <a16:creationId xmlns:a16="http://schemas.microsoft.com/office/drawing/2014/main" id="{C1E3718A-A4EB-45CC-89DA-71BD42D8BC29}"/>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5" name="Google Shape;156;p18">
              <a:extLst>
                <a:ext uri="{FF2B5EF4-FFF2-40B4-BE49-F238E27FC236}">
                  <a16:creationId xmlns:a16="http://schemas.microsoft.com/office/drawing/2014/main" id="{5C93BDBF-418D-4C8E-A498-B3B1975CF8D2}"/>
                </a:ext>
              </a:extLst>
            </p:cNvPr>
            <p:cNvSpPr txBox="1"/>
            <p:nvPr/>
          </p:nvSpPr>
          <p:spPr>
            <a:xfrm>
              <a:off x="542756" y="1855180"/>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Why can’t the Federal Reserve just use expansionary monetary policy to reduce interest rates or prevent interest rates from rising?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3" name="TextBox 2">
            <a:extLst>
              <a:ext uri="{FF2B5EF4-FFF2-40B4-BE49-F238E27FC236}">
                <a16:creationId xmlns:a16="http://schemas.microsoft.com/office/drawing/2014/main" id="{953C6788-58A4-449B-AE44-43C5BCB8CCE9}"/>
              </a:ext>
            </a:extLst>
          </p:cNvPr>
          <p:cNvSpPr txBox="1"/>
          <p:nvPr/>
        </p:nvSpPr>
        <p:spPr>
          <a:xfrm>
            <a:off x="2508228" y="2671277"/>
            <a:ext cx="3502282" cy="369332"/>
          </a:xfrm>
          <a:prstGeom prst="rect">
            <a:avLst/>
          </a:prstGeom>
          <a:noFill/>
        </p:spPr>
        <p:txBody>
          <a:bodyPr wrap="square" rtlCol="0">
            <a:spAutoFit/>
          </a:bodyPr>
          <a:lstStyle/>
          <a:p>
            <a:r>
              <a:rPr lang="en-US" sz="1800" u="sng" dirty="0">
                <a:solidFill>
                  <a:schemeClr val="bg1"/>
                </a:solidFill>
                <a:latin typeface="Calibri" panose="020F0502020204030204" pitchFamily="34" charset="0"/>
                <a:cs typeface="Times New Roman" panose="02020603050405020304" pitchFamily="18" charset="0"/>
              </a:rPr>
              <a:t>Economy is near potential GDP</a:t>
            </a:r>
          </a:p>
        </p:txBody>
      </p:sp>
      <p:sp>
        <p:nvSpPr>
          <p:cNvPr id="5" name="TextBox 4">
            <a:extLst>
              <a:ext uri="{FF2B5EF4-FFF2-40B4-BE49-F238E27FC236}">
                <a16:creationId xmlns:a16="http://schemas.microsoft.com/office/drawing/2014/main" id="{73640BCC-FD60-4CBF-8A8F-0DD67B42F60B}"/>
              </a:ext>
            </a:extLst>
          </p:cNvPr>
          <p:cNvSpPr txBox="1"/>
          <p:nvPr/>
        </p:nvSpPr>
        <p:spPr>
          <a:xfrm>
            <a:off x="6493712" y="2671277"/>
            <a:ext cx="3502282" cy="369332"/>
          </a:xfrm>
          <a:prstGeom prst="rect">
            <a:avLst/>
          </a:prstGeom>
          <a:noFill/>
        </p:spPr>
        <p:txBody>
          <a:bodyPr wrap="square" rtlCol="0">
            <a:spAutoFit/>
          </a:bodyPr>
          <a:lstStyle/>
          <a:p>
            <a:r>
              <a:rPr lang="en-US" sz="1800" u="sng" dirty="0">
                <a:solidFill>
                  <a:schemeClr val="bg1"/>
                </a:solidFill>
                <a:latin typeface="Calibri" panose="020F0502020204030204" pitchFamily="34" charset="0"/>
                <a:cs typeface="Times New Roman" panose="02020603050405020304" pitchFamily="18" charset="0"/>
              </a:rPr>
              <a:t>Economy is below potential GDP</a:t>
            </a:r>
          </a:p>
        </p:txBody>
      </p:sp>
      <p:sp>
        <p:nvSpPr>
          <p:cNvPr id="7" name="TextBox 6">
            <a:extLst>
              <a:ext uri="{FF2B5EF4-FFF2-40B4-BE49-F238E27FC236}">
                <a16:creationId xmlns:a16="http://schemas.microsoft.com/office/drawing/2014/main" id="{BDAF5B1D-433D-4592-98C6-C77472B0F8C2}"/>
              </a:ext>
            </a:extLst>
          </p:cNvPr>
          <p:cNvSpPr txBox="1"/>
          <p:nvPr/>
        </p:nvSpPr>
        <p:spPr>
          <a:xfrm>
            <a:off x="2554123" y="3024948"/>
            <a:ext cx="3371711" cy="2862322"/>
          </a:xfrm>
          <a:prstGeom prst="rect">
            <a:avLst/>
          </a:prstGeom>
          <a:noFill/>
        </p:spPr>
        <p:txBody>
          <a:bodyPr wrap="square" rtlCol="0">
            <a:spAutoFit/>
          </a:bodyPr>
          <a:lstStyle/>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Inflation is very likely.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then reacts with contractionary monetary policy.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higher interest rates crowd out a greater deal of private investment.</a:t>
            </a:r>
            <a:endParaRPr lang="en-US" sz="1800" dirty="0">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7AC0581D-5B6B-4E8F-9B1F-ECB525CF23E4}"/>
              </a:ext>
            </a:extLst>
          </p:cNvPr>
          <p:cNvSpPr txBox="1"/>
          <p:nvPr/>
        </p:nvSpPr>
        <p:spPr>
          <a:xfrm>
            <a:off x="6597793" y="3009287"/>
            <a:ext cx="3371711" cy="2862322"/>
          </a:xfrm>
          <a:prstGeom prst="rect">
            <a:avLst/>
          </a:prstGeom>
          <a:noFill/>
        </p:spPr>
        <p:txBody>
          <a:bodyPr wrap="square" rtlCol="0">
            <a:spAutoFit/>
          </a:bodyPr>
          <a:lstStyle/>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Inflation is not likely.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then reacts with expansionary monetary policy.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interest rates cancel out, resulting in little crowding out of private investment.</a:t>
            </a:r>
            <a:endParaRPr lang="en-US"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997794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Monetary Policy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oogle Shape;154;p18">
            <a:extLst>
              <a:ext uri="{FF2B5EF4-FFF2-40B4-BE49-F238E27FC236}">
                <a16:creationId xmlns:a16="http://schemas.microsoft.com/office/drawing/2014/main" id="{C37A557C-5CCA-44CB-B371-9F8AA674CCAF}"/>
              </a:ext>
            </a:extLst>
          </p:cNvPr>
          <p:cNvGrpSpPr/>
          <p:nvPr/>
        </p:nvGrpSpPr>
        <p:grpSpPr>
          <a:xfrm>
            <a:off x="2062839" y="1381304"/>
            <a:ext cx="8058300" cy="2047696"/>
            <a:chOff x="542923" y="1736761"/>
            <a:chExt cx="8058300" cy="807000"/>
          </a:xfrm>
        </p:grpSpPr>
        <p:sp>
          <p:nvSpPr>
            <p:cNvPr id="14" name="Google Shape;155;p18">
              <a:extLst>
                <a:ext uri="{FF2B5EF4-FFF2-40B4-BE49-F238E27FC236}">
                  <a16:creationId xmlns:a16="http://schemas.microsoft.com/office/drawing/2014/main" id="{C1E3718A-A4EB-45CC-89DA-71BD42D8BC29}"/>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5" name="Google Shape;156;p18">
              <a:extLst>
                <a:ext uri="{FF2B5EF4-FFF2-40B4-BE49-F238E27FC236}">
                  <a16:creationId xmlns:a16="http://schemas.microsoft.com/office/drawing/2014/main" id="{5C93BDBF-418D-4C8E-A498-B3B1975CF8D2}"/>
                </a:ext>
              </a:extLst>
            </p:cNvPr>
            <p:cNvSpPr txBox="1"/>
            <p:nvPr/>
          </p:nvSpPr>
          <p:spPr>
            <a:xfrm>
              <a:off x="542923" y="1765455"/>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In 2020, the economy experienced an abrupt downturn in response to the COVID-19 pandemic. The U.S. government responded swiftly, and the bipartisan CARES Act provided over $2 trillion in aid. The Federal Reserve also responded with expansionary monetary policy. Do you think these policies led to the crowding out of private investment? Why or why not?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8" name="Picture 7" descr="A closeup of a COVID-19 virus particle">
            <a:extLst>
              <a:ext uri="{FF2B5EF4-FFF2-40B4-BE49-F238E27FC236}">
                <a16:creationId xmlns:a16="http://schemas.microsoft.com/office/drawing/2014/main" id="{67C0598B-8060-4F0B-BD5F-C886BD886B6F}"/>
              </a:ext>
            </a:extLst>
          </p:cNvPr>
          <p:cNvPicPr>
            <a:picLocks noChangeAspect="1"/>
          </p:cNvPicPr>
          <p:nvPr/>
        </p:nvPicPr>
        <p:blipFill>
          <a:blip r:embed="rId3"/>
          <a:stretch>
            <a:fillRect/>
          </a:stretch>
        </p:blipFill>
        <p:spPr>
          <a:xfrm>
            <a:off x="3432609" y="3580518"/>
            <a:ext cx="5318760" cy="2991803"/>
          </a:xfrm>
          <a:prstGeom prst="rect">
            <a:avLst/>
          </a:prstGeom>
        </p:spPr>
      </p:pic>
    </p:spTree>
    <p:extLst>
      <p:ext uri="{BB962C8B-B14F-4D97-AF65-F5344CB8AC3E}">
        <p14:creationId xmlns:p14="http://schemas.microsoft.com/office/powerpoint/2010/main" val="40576793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Public Investment in Physical Capital</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108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The government will invest in physical capital directly. </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1564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Public physical capital investment can increase an economy's output and productivity.</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7823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9237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It is hard to determine how much government investment in physical capital will benefit the economy.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D2677579-C37F-49EA-A538-F856A95F51B9}"/>
              </a:ext>
            </a:extLst>
          </p:cNvPr>
          <p:cNvGrpSpPr/>
          <p:nvPr/>
        </p:nvGrpSpPr>
        <p:grpSpPr>
          <a:xfrm>
            <a:off x="2066764" y="4935241"/>
            <a:ext cx="8058385" cy="1047325"/>
            <a:chOff x="542838" y="1736761"/>
            <a:chExt cx="8058385"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38" y="194016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Governments respond to both political and economic incentives. </a:t>
              </a:r>
            </a:p>
          </p:txBody>
        </p:sp>
      </p:grpSp>
    </p:spTree>
    <p:extLst>
      <p:ext uri="{BB962C8B-B14F-4D97-AF65-F5344CB8AC3E}">
        <p14:creationId xmlns:p14="http://schemas.microsoft.com/office/powerpoint/2010/main" val="927793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The National Saving and Investment Identity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0"/>
            <a:ext cx="8058467" cy="1128113"/>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70423"/>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provides a framework for showing the relationships between the sources of demand and supply in financial capital markets.</a:t>
              </a:r>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64" y="2784421"/>
            <a:ext cx="8058472" cy="901846"/>
            <a:chOff x="542751" y="1736761"/>
            <a:chExt cx="8058472"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542751" y="1827610"/>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quantity of financial capital supplied in the market must equal the quantity of financial capital demanded.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37988449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Problems with Investment in Physical Capital</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43"/>
            <a:ext cx="8058467" cy="1164301"/>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8563"/>
              <a:ext cx="796306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Lawmakers focused on spending money in key politicians' districts may spend public money on investment in physical capital that is not economically justified.</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77443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4672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Decisions to spend on infrastructure need to make both economic and political sense.</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8" y="3922212"/>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projects are funded by higher taxes, consumers may bear the burden.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D2677579-C37F-49EA-A538-F856A95F51B9}"/>
              </a:ext>
            </a:extLst>
          </p:cNvPr>
          <p:cNvGrpSpPr/>
          <p:nvPr/>
        </p:nvGrpSpPr>
        <p:grpSpPr>
          <a:xfrm>
            <a:off x="2066792" y="5080485"/>
            <a:ext cx="8058357" cy="1203618"/>
            <a:chOff x="542866" y="1736761"/>
            <a:chExt cx="8058357"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66" y="177588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government finances an investment with borrowed money, it may increase interest rates and cause crowding out of productive private investment.</a:t>
              </a:r>
            </a:p>
          </p:txBody>
        </p:sp>
      </p:grpSp>
    </p:spTree>
    <p:extLst>
      <p:ext uri="{BB962C8B-B14F-4D97-AF65-F5344CB8AC3E}">
        <p14:creationId xmlns:p14="http://schemas.microsoft.com/office/powerpoint/2010/main" val="35089047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Public Investment in Human Capital</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787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The government plays a large role in society's investment in human capital through the education system.</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263354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low-income nations, additional investment in human capital seems likely to increase productivity and growth.</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77" y="3810375"/>
            <a:ext cx="8058386" cy="1047325"/>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64002"/>
              <a:ext cx="798209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U.S., there is a question as to how much additional government spending on education will improve the actual level of education. </a:t>
              </a:r>
              <a:endParaRPr sz="2000" dirty="0">
                <a:solidFill>
                  <a:schemeClr val="lt1"/>
                </a:solidFill>
                <a:latin typeface="Calibri"/>
                <a:ea typeface="Calibri"/>
                <a:cs typeface="Calibri"/>
                <a:sym typeface="Calibri"/>
              </a:endParaRPr>
            </a:p>
          </p:txBody>
        </p:sp>
      </p:grpSp>
      <p:grpSp>
        <p:nvGrpSpPr>
          <p:cNvPr id="23" name="Google Shape;157;p18">
            <a:extLst>
              <a:ext uri="{FF2B5EF4-FFF2-40B4-BE49-F238E27FC236}">
                <a16:creationId xmlns:a16="http://schemas.microsoft.com/office/drawing/2014/main" id="{D2677579-C37F-49EA-A538-F856A95F51B9}"/>
              </a:ext>
            </a:extLst>
          </p:cNvPr>
          <p:cNvGrpSpPr/>
          <p:nvPr/>
        </p:nvGrpSpPr>
        <p:grpSpPr>
          <a:xfrm>
            <a:off x="2066764" y="4987204"/>
            <a:ext cx="8058385" cy="1164015"/>
            <a:chOff x="542838" y="1736761"/>
            <a:chExt cx="8058385"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38" y="178494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the U.S., the current focus is on how to get a bigger return from existing spending on education rather than dramatic increases in education spending.</a:t>
              </a:r>
            </a:p>
          </p:txBody>
        </p:sp>
      </p:grpSp>
    </p:spTree>
    <p:extLst>
      <p:ext uri="{BB962C8B-B14F-4D97-AF65-F5344CB8AC3E}">
        <p14:creationId xmlns:p14="http://schemas.microsoft.com/office/powerpoint/2010/main" val="26209540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How Fiscal Policy Can Improve Technology</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787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Research and development, or R&amp;D, is the key to creating new technology.</a:t>
              </a: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92" y="261388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Fiscal policy can encourage R&amp;D through either direct spending or tax policy.</a:t>
              </a:r>
            </a:p>
          </p:txBody>
        </p:sp>
      </p:grpSp>
      <p:grpSp>
        <p:nvGrpSpPr>
          <p:cNvPr id="20" name="Google Shape;157;p18">
            <a:extLst>
              <a:ext uri="{FF2B5EF4-FFF2-40B4-BE49-F238E27FC236}">
                <a16:creationId xmlns:a16="http://schemas.microsoft.com/office/drawing/2014/main" id="{22D14B2A-682C-497B-B318-ED33E60AA45F}"/>
              </a:ext>
            </a:extLst>
          </p:cNvPr>
          <p:cNvGrpSpPr/>
          <p:nvPr/>
        </p:nvGrpSpPr>
        <p:grpSpPr>
          <a:xfrm>
            <a:off x="2066708" y="3754573"/>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640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government could expand federal R&amp;D grants to universities and colleges, nonprofit organizations, and the private sector.</a:t>
              </a:r>
            </a:p>
          </p:txBody>
        </p:sp>
      </p:grpSp>
      <p:grpSp>
        <p:nvGrpSpPr>
          <p:cNvPr id="23" name="Google Shape;157;p18">
            <a:extLst>
              <a:ext uri="{FF2B5EF4-FFF2-40B4-BE49-F238E27FC236}">
                <a16:creationId xmlns:a16="http://schemas.microsoft.com/office/drawing/2014/main" id="{D2677579-C37F-49EA-A538-F856A95F51B9}"/>
              </a:ext>
            </a:extLst>
          </p:cNvPr>
          <p:cNvGrpSpPr/>
          <p:nvPr/>
        </p:nvGrpSpPr>
        <p:grpSpPr>
          <a:xfrm>
            <a:off x="2066736" y="4895260"/>
            <a:ext cx="8058357" cy="1047325"/>
            <a:chOff x="542866" y="1736761"/>
            <a:chExt cx="8058357"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66" y="185082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Fiscal policy could support R&amp;D through tax incentives, which allow firms to reduce their tax bill as they increase spending on R&amp;D.</a:t>
              </a:r>
            </a:p>
          </p:txBody>
        </p:sp>
      </p:grpSp>
    </p:spTree>
    <p:extLst>
      <p:ext uri="{BB962C8B-B14F-4D97-AF65-F5344CB8AC3E}">
        <p14:creationId xmlns:p14="http://schemas.microsoft.com/office/powerpoint/2010/main" val="13909175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lang="en-US" sz="3200"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Both substitution bias and quality/new goods bias tend to overstate the negative impact of inflation on consumers. </a:t>
            </a:r>
            <a:endParaRPr lang="en-US"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7876"/>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sym typeface="Calibri"/>
                </a:rPr>
                <a:t>Which do you think is more effective in producing economic growth, public or private investment? Explain your reasoning.</a:t>
              </a:r>
            </a:p>
          </p:txBody>
        </p:sp>
      </p:grpSp>
      <p:pic>
        <p:nvPicPr>
          <p:cNvPr id="3" name="Picture 2" descr="A tablet displaying a graph of data exhibiting growth">
            <a:extLst>
              <a:ext uri="{FF2B5EF4-FFF2-40B4-BE49-F238E27FC236}">
                <a16:creationId xmlns:a16="http://schemas.microsoft.com/office/drawing/2014/main" id="{B6681D14-763E-40FF-8F6D-463B49FCEECF}"/>
              </a:ext>
            </a:extLst>
          </p:cNvPr>
          <p:cNvPicPr>
            <a:picLocks noChangeAspect="1"/>
          </p:cNvPicPr>
          <p:nvPr/>
        </p:nvPicPr>
        <p:blipFill>
          <a:blip r:embed="rId3"/>
          <a:stretch>
            <a:fillRect/>
          </a:stretch>
        </p:blipFill>
        <p:spPr>
          <a:xfrm>
            <a:off x="3478774" y="3049063"/>
            <a:ext cx="4983479" cy="3322319"/>
          </a:xfrm>
          <a:prstGeom prst="rect">
            <a:avLst/>
          </a:prstGeom>
        </p:spPr>
      </p:pic>
    </p:spTree>
    <p:extLst>
      <p:ext uri="{BB962C8B-B14F-4D97-AF65-F5344CB8AC3E}">
        <p14:creationId xmlns:p14="http://schemas.microsoft.com/office/powerpoint/2010/main" val="12336475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Economic growth comes from a combination of investment in physical capital, human capital, and technology.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borrowing can crowd out private investment, but fiscal policy can increase investment in publicly owned physical capital, human capital (education), and R&amp;D.</a:t>
            </a:r>
          </a:p>
          <a:p>
            <a:pPr marL="444500" indent="-342900">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Methods for improving society's investment in human capital include spending more money on education resources and reorganizing the education system to provide greater incentives for success.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Methods for increasing R&amp;D spending include direct government spending and tax incentives.</a:t>
            </a: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911629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p:nvPr/>
        </p:nvSpPr>
        <p:spPr>
          <a:xfrm>
            <a:off x="1569719" y="1410227"/>
            <a:ext cx="9052562" cy="12090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FFFFFF"/>
              </a:buClr>
              <a:buSzPts val="7200"/>
              <a:buFont typeface="Century Gothic"/>
              <a:buNone/>
            </a:pPr>
            <a:r>
              <a:rPr lang="en-US" sz="7200" b="1" i="0" u="none" strike="noStrike" cap="none">
                <a:solidFill>
                  <a:srgbClr val="FFFFFF"/>
                </a:solidFill>
                <a:latin typeface="Century Gothic"/>
                <a:ea typeface="Century Gothic"/>
                <a:cs typeface="Century Gothic"/>
                <a:sym typeface="Century Gothic"/>
              </a:rPr>
              <a:t>HAWKES</a:t>
            </a:r>
            <a:r>
              <a:rPr lang="en-US" sz="7200" b="0" i="0" u="none" strike="noStrike" cap="none">
                <a:solidFill>
                  <a:srgbClr val="FFFFFF"/>
                </a:solidFill>
                <a:latin typeface="Century Gothic"/>
                <a:ea typeface="Century Gothic"/>
                <a:cs typeface="Century Gothic"/>
                <a:sym typeface="Century Gothic"/>
              </a:rPr>
              <a:t> LEARNING</a:t>
            </a:r>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07712" y="240350"/>
            <a:ext cx="9376518" cy="6324690"/>
            <a:chOff x="-162009" y="15282"/>
            <a:chExt cx="9376517" cy="6324689"/>
          </a:xfrm>
        </p:grpSpPr>
        <p:sp>
          <p:nvSpPr>
            <p:cNvPr id="68" name="Google Shape;68;p3"/>
            <p:cNvSpPr txBox="1"/>
            <p:nvPr/>
          </p:nvSpPr>
          <p:spPr>
            <a:xfrm>
              <a:off x="-162009" y="15282"/>
              <a:ext cx="9376517"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National Saving and Investment Identity Variables</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a:solidFill>
                  <a:srgbClr val="FFFFFF"/>
                </a:solidFill>
                <a:latin typeface="Calibri"/>
                <a:ea typeface="Calibri"/>
                <a:cs typeface="Calibri"/>
                <a:sym typeface="Calibri"/>
              </a:rPr>
              <a:t>The CPI is subject to two types of bias: substitution bias and quality/new goods bias. </a:t>
            </a:r>
            <a:endParaRPr/>
          </a:p>
        </p:txBody>
      </p:sp>
      <p:sp>
        <p:nvSpPr>
          <p:cNvPr id="75" name="Google Shape;75;p3"/>
          <p:cNvSpPr txBox="1"/>
          <p:nvPr/>
        </p:nvSpPr>
        <p:spPr>
          <a:xfrm>
            <a:off x="2257990" y="5157249"/>
            <a:ext cx="8469288" cy="11290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Both substitution bias and quality/new goods bias tend to overstate the negative impact of inflation on consumers.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2066763" y="1515231"/>
            <a:ext cx="8058468" cy="994870"/>
            <a:chOff x="542755" y="1736761"/>
            <a:chExt cx="8058468"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5" y="1736761"/>
              <a:ext cx="8058127"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U.S. economy has two main sources of saving: private saving from inside the U.S. economy and public saving if tax revenues are greater than government spending.</a:t>
              </a:r>
            </a:p>
          </p:txBody>
        </p:sp>
      </p:grpSp>
      <p:grpSp>
        <p:nvGrpSpPr>
          <p:cNvPr id="14" name="Google Shape;157;p18">
            <a:extLst>
              <a:ext uri="{FF2B5EF4-FFF2-40B4-BE49-F238E27FC236}">
                <a16:creationId xmlns:a16="http://schemas.microsoft.com/office/drawing/2014/main" id="{7A3B278D-1DB9-44E2-A22C-92B7FAA02B7D}"/>
              </a:ext>
            </a:extLst>
          </p:cNvPr>
          <p:cNvGrpSpPr/>
          <p:nvPr/>
        </p:nvGrpSpPr>
        <p:grpSpPr>
          <a:xfrm>
            <a:off x="2066764" y="2643344"/>
            <a:ext cx="8058300" cy="1047325"/>
            <a:chOff x="542751" y="1736761"/>
            <a:chExt cx="8058472"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542751" y="1862834"/>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a:extLst>
              <a:ext uri="{FF2B5EF4-FFF2-40B4-BE49-F238E27FC236}">
                <a16:creationId xmlns:a16="http://schemas.microsoft.com/office/drawing/2014/main" id="{9539C497-B2E0-4BDD-84E8-45AFD211ECCD}"/>
              </a:ext>
            </a:extLst>
          </p:cNvPr>
          <p:cNvGrpSpPr/>
          <p:nvPr/>
        </p:nvGrpSpPr>
        <p:grpSpPr>
          <a:xfrm>
            <a:off x="2066764" y="3823912"/>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71245"/>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Two sources of supply of financial capital: savings by individuals and firms (</a:t>
              </a:r>
              <a:r>
                <a:rPr lang="en-US" sz="2000" i="1" dirty="0">
                  <a:solidFill>
                    <a:schemeClr val="lt1"/>
                  </a:solidFill>
                  <a:latin typeface="Calibri"/>
                  <a:ea typeface="Calibri"/>
                  <a:cs typeface="Calibri"/>
                  <a:sym typeface="Calibri"/>
                </a:rPr>
                <a:t>S</a:t>
              </a:r>
              <a:r>
                <a:rPr lang="en-US" sz="2000" dirty="0">
                  <a:solidFill>
                    <a:schemeClr val="lt1"/>
                  </a:solidFill>
                  <a:latin typeface="Calibri"/>
                  <a:ea typeface="Calibri"/>
                  <a:cs typeface="Calibri"/>
                  <a:sym typeface="Calibri"/>
                </a:rPr>
                <a:t>) and the inflow from foreign investors (</a:t>
              </a:r>
              <a:r>
                <a:rPr lang="en-US" sz="2000" i="1" dirty="0">
                  <a:solidFill>
                    <a:schemeClr val="lt1"/>
                  </a:solidFill>
                  <a:latin typeface="Calibri"/>
                  <a:ea typeface="Calibri"/>
                  <a:cs typeface="Calibri"/>
                  <a:sym typeface="Calibri"/>
                </a:rPr>
                <a:t>M</a:t>
              </a:r>
              <a:r>
                <a:rPr lang="en-US" sz="2000" dirty="0">
                  <a:solidFill>
                    <a:schemeClr val="lt1"/>
                  </a:solidFill>
                  <a:latin typeface="Calibri"/>
                  <a:ea typeface="Calibri"/>
                  <a:cs typeface="Calibri"/>
                  <a:sym typeface="Calibri"/>
                </a:rPr>
                <a:t>−</a:t>
              </a:r>
              <a:r>
                <a:rPr lang="en-US" sz="2000" i="1" dirty="0">
                  <a:solidFill>
                    <a:schemeClr val="lt1"/>
                  </a:solidFill>
                  <a:latin typeface="Calibri"/>
                  <a:ea typeface="Calibri"/>
                  <a:cs typeface="Calibri"/>
                  <a:sym typeface="Calibri"/>
                </a:rPr>
                <a:t>X</a:t>
              </a:r>
              <a:r>
                <a:rPr lang="en-US" sz="2000" dirty="0">
                  <a:solidFill>
                    <a:schemeClr val="lt1"/>
                  </a:solidFill>
                  <a:latin typeface="Calibri"/>
                  <a:ea typeface="Calibri"/>
                  <a:cs typeface="Calibri"/>
                  <a:sym typeface="Calibri"/>
                </a:rPr>
                <a:t>)</a:t>
              </a:r>
              <a:endParaRPr sz="2000" dirty="0">
                <a:solidFill>
                  <a:schemeClr val="lt1"/>
                </a:solidFill>
                <a:latin typeface="Calibri"/>
                <a:ea typeface="Calibri"/>
                <a:cs typeface="Calibri"/>
                <a:sym typeface="Calibri"/>
              </a:endParaRPr>
            </a:p>
          </p:txBody>
        </p:sp>
      </p:grpSp>
      <mc:AlternateContent xmlns:mc="http://schemas.openxmlformats.org/markup-compatibility/2006" xmlns:a14="http://schemas.microsoft.com/office/drawing/2010/main">
        <mc:Choice Requires="a14">
          <p:sp>
            <p:nvSpPr>
              <p:cNvPr id="2" name="Object 1">
                <a:extLst>
                  <a:ext uri="{FF2B5EF4-FFF2-40B4-BE49-F238E27FC236}">
                    <a16:creationId xmlns:a16="http://schemas.microsoft.com/office/drawing/2014/main" id="{F2CB57A9-FABE-48E7-A22A-590992A96DD0}"/>
                  </a:ext>
                </a:extLst>
              </p:cNvPr>
              <p:cNvSpPr txBox="1"/>
              <p:nvPr/>
            </p:nvSpPr>
            <p:spPr>
              <a:xfrm>
                <a:off x="2584450" y="2971800"/>
                <a:ext cx="6757988" cy="419100"/>
              </a:xfrm>
              <a:prstGeom prst="rect">
                <a:avLst/>
              </a:prstGeom>
            </p:spPr>
            <p:txBody>
              <a:bodyPr>
                <a:normAutofit/>
              </a:bodyPr>
              <a:lstStyle/>
              <a:p>
                <a:pP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total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a:rPr lang="en-US" sz="2000" i="1">
                          <a:solidFill>
                            <a:srgbClr val="FFFFFF"/>
                          </a:solidFill>
                          <a:latin typeface="Cambria Math" panose="02040503050406030204" pitchFamily="18" charset="0"/>
                        </a:rPr>
                        <m:t>𝑆</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public</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2" name="Object 1">
                <a:extLst>
                  <a:ext uri="{FF2B5EF4-FFF2-40B4-BE49-F238E27FC236}">
                    <a16:creationId xmlns:a16="http://schemas.microsoft.com/office/drawing/2014/main" id="{F2CB57A9-FABE-48E7-A22A-590992A96DD0}"/>
                  </a:ext>
                </a:extLst>
              </p:cNvPr>
              <p:cNvSpPr txBox="1">
                <a:spLocks noRot="1" noChangeAspect="1" noMove="1" noResize="1" noEditPoints="1" noAdjustHandles="1" noChangeArrowheads="1" noChangeShapeType="1" noTextEdit="1"/>
              </p:cNvSpPr>
              <p:nvPr/>
            </p:nvSpPr>
            <p:spPr>
              <a:xfrm>
                <a:off x="2584450" y="2971800"/>
                <a:ext cx="6757988" cy="419100"/>
              </a:xfrm>
              <a:prstGeom prst="rect">
                <a:avLst/>
              </a:prstGeom>
              <a:blipFill>
                <a:blip r:embed="rId3"/>
                <a:stretch>
                  <a:fillRect b="-10294"/>
                </a:stretch>
              </a:blipFill>
            </p:spPr>
            <p:txBody>
              <a:bodyPr/>
              <a:lstStyle/>
              <a:p>
                <a:r>
                  <a:rPr lang="en-US">
                    <a:noFill/>
                  </a:rPr>
                  <a:t> </a:t>
                </a:r>
              </a:p>
            </p:txBody>
          </p:sp>
        </mc:Fallback>
      </mc:AlternateContent>
      <p:grpSp>
        <p:nvGrpSpPr>
          <p:cNvPr id="23" name="Google Shape;157;p18">
            <a:extLst>
              <a:ext uri="{FF2B5EF4-FFF2-40B4-BE49-F238E27FC236}">
                <a16:creationId xmlns:a16="http://schemas.microsoft.com/office/drawing/2014/main" id="{A363284D-EEB1-4E37-8636-B0E11125647A}"/>
              </a:ext>
            </a:extLst>
          </p:cNvPr>
          <p:cNvGrpSpPr/>
          <p:nvPr/>
        </p:nvGrpSpPr>
        <p:grpSpPr>
          <a:xfrm>
            <a:off x="2066764" y="5056812"/>
            <a:ext cx="8058384" cy="1047325"/>
            <a:chOff x="542839" y="1736761"/>
            <a:chExt cx="8058384" cy="807000"/>
          </a:xfrm>
        </p:grpSpPr>
        <p:sp>
          <p:nvSpPr>
            <p:cNvPr id="24" name="Google Shape;158;p18">
              <a:extLst>
                <a:ext uri="{FF2B5EF4-FFF2-40B4-BE49-F238E27FC236}">
                  <a16:creationId xmlns:a16="http://schemas.microsoft.com/office/drawing/2014/main" id="{0418983C-6F19-4DDB-B7E8-57E66C1F21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9B423B2-0A4C-4567-8A19-10DA1948546E}"/>
                </a:ext>
              </a:extLst>
            </p:cNvPr>
            <p:cNvSpPr txBox="1"/>
            <p:nvPr/>
          </p:nvSpPr>
          <p:spPr>
            <a:xfrm>
              <a:off x="542839" y="1757001"/>
              <a:ext cx="80583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Two sources of demand for financial capital: private-sector investment (</a:t>
              </a:r>
              <a:r>
                <a:rPr lang="en-US" sz="2000" i="1" dirty="0">
                  <a:solidFill>
                    <a:schemeClr val="lt1"/>
                  </a:solidFill>
                  <a:latin typeface="Calibri"/>
                  <a:ea typeface="Calibri"/>
                  <a:cs typeface="Calibri"/>
                  <a:sym typeface="Calibri"/>
                </a:rPr>
                <a:t>I</a:t>
              </a:r>
              <a:r>
                <a:rPr lang="en-US" sz="2000" dirty="0">
                  <a:solidFill>
                    <a:schemeClr val="lt1"/>
                  </a:solidFill>
                  <a:latin typeface="Calibri"/>
                  <a:ea typeface="Calibri"/>
                  <a:cs typeface="Calibri"/>
                  <a:sym typeface="Calibri"/>
                </a:rPr>
                <a:t>) and government borrowing, which occurs when government spending (</a:t>
              </a:r>
              <a:r>
                <a:rPr lang="en-US" sz="2000" i="1" dirty="0">
                  <a:solidFill>
                    <a:schemeClr val="lt1"/>
                  </a:solidFill>
                  <a:latin typeface="Calibri"/>
                  <a:ea typeface="Calibri"/>
                  <a:cs typeface="Calibri"/>
                  <a:sym typeface="Calibri"/>
                </a:rPr>
                <a:t>G</a:t>
              </a:r>
              <a:r>
                <a:rPr lang="en-US" sz="2000" dirty="0">
                  <a:solidFill>
                    <a:schemeClr val="lt1"/>
                  </a:solidFill>
                  <a:latin typeface="Calibri"/>
                  <a:ea typeface="Calibri"/>
                  <a:cs typeface="Calibri"/>
                  <a:sym typeface="Calibri"/>
                </a:rPr>
                <a:t>) is higher than taxes collected (</a:t>
              </a:r>
              <a:r>
                <a:rPr lang="en-US" sz="2000" i="1" dirty="0">
                  <a:solidFill>
                    <a:schemeClr val="lt1"/>
                  </a:solidFill>
                  <a:latin typeface="Calibri"/>
                  <a:ea typeface="Calibri"/>
                  <a:cs typeface="Calibri"/>
                  <a:sym typeface="Calibri"/>
                </a:rPr>
                <a:t>T</a:t>
              </a:r>
              <a:r>
                <a:rPr lang="en-US" sz="2000" dirty="0">
                  <a:solidFill>
                    <a:schemeClr val="lt1"/>
                  </a:solidFill>
                  <a:latin typeface="Calibri"/>
                  <a:ea typeface="Calibri"/>
                  <a:cs typeface="Calibri"/>
                  <a:sym typeface="Calibri"/>
                </a:rPr>
                <a: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721005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Lst>
          </p:cNvPr>
          <p:cNvSpPr/>
          <p:nvPr/>
        </p:nvSpPr>
        <p:spPr>
          <a:xfrm>
            <a:off x="1906300" y="1391478"/>
            <a:ext cx="8429625" cy="268890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2" y="122245"/>
            <a:ext cx="9144000" cy="6498951"/>
            <a:chOff x="0" y="296809"/>
            <a:chExt cx="9144000" cy="6498951"/>
          </a:xfrm>
        </p:grpSpPr>
        <p:sp>
          <p:nvSpPr>
            <p:cNvPr id="26" name="TextBox 25"/>
            <p:cNvSpPr txBox="1"/>
            <p:nvPr/>
          </p:nvSpPr>
          <p:spPr>
            <a:xfrm>
              <a:off x="0" y="296809"/>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National Saving and Investment Identity Equation 1</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611400"/>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Expressing this identity in algebraic terms gives us the following:</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33847" y="2276332"/>
                <a:ext cx="8302078" cy="1514503"/>
              </a:xfrm>
              <a:prstGeom prst="rect">
                <a:avLst/>
              </a:prstGeom>
            </p:spPr>
            <p:txBody>
              <a:bodyPr>
                <a:noAutofit/>
              </a:bodyPr>
              <a:lstStyle/>
              <a:p>
                <a:pPr algn="ctr"/>
                <a14:m>
                  <m:oMathPara xmlns:m="http://schemas.openxmlformats.org/officeDocument/2006/math">
                    <m:oMathParaPr>
                      <m:jc m:val="center"/>
                    </m:oMathParaPr>
                    <m:oMath xmlns:m="http://schemas.openxmlformats.org/officeDocument/2006/math">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supplied</m:t>
                      </m:r>
                      <m:r>
                        <m:rPr>
                          <m:nor/>
                        </m:rPr>
                        <a:rPr lang="en-US" sz="2000" i="0" smtClean="0">
                          <a:solidFill>
                            <a:srgbClr val="FFFFFF"/>
                          </a:solidFill>
                          <a:latin typeface="Calibri" panose="020F0502020204030204" pitchFamily="34" charset="0"/>
                          <a:cs typeface="Calibri" panose="020F0502020204030204" pitchFamily="34" charset="0"/>
                        </a:rPr>
                        <m:t> =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lgn="ctr"/>
                <a:br>
                  <a:rPr lang="en-US" sz="2000" i="0" dirty="0">
                    <a:solidFill>
                      <a:srgbClr val="FFFFFF"/>
                    </a:solidFill>
                    <a:latin typeface="Cambria Math" panose="02040503050406030204" pitchFamily="18" charset="0"/>
                    <a:cs typeface="Calibri" panose="020F0502020204030204" pitchFamily="34" charset="0"/>
                  </a:rPr>
                </a:b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lgn="ctr"/>
                <a:br>
                  <a:rPr lang="en-US" sz="2000" i="0" dirty="0">
                    <a:solidFill>
                      <a:srgbClr val="FFFFFF"/>
                    </a:solidFill>
                    <a:latin typeface="Cambria Math" panose="02040503050406030204" pitchFamily="18" charset="0"/>
                    <a:cs typeface="Calibri" panose="020F0502020204030204" pitchFamily="34" charset="0"/>
                  </a:rPr>
                </a:br>
                <a:r>
                  <a:rPr lang="en-US" sz="2000" i="0" dirty="0">
                    <a:solidFill>
                      <a:srgbClr val="FFFFFF"/>
                    </a:solidFill>
                    <a:latin typeface="Cambria Math" panose="02040503050406030204" pitchFamily="18" charset="0"/>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d>
                      <m:dPr>
                        <m:ctrlPr>
                          <a:rPr lang="en-US" sz="2000" i="1">
                            <a:solidFill>
                              <a:srgbClr val="FFFFFF"/>
                            </a:solidFill>
                            <a:latin typeface="Cambria Math" panose="02040503050406030204" pitchFamily="18" charset="0"/>
                            <a:cs typeface="Calibri" panose="020F0502020204030204" pitchFamily="34" charset="0"/>
                          </a:rPr>
                        </m:ctrlPr>
                      </m:dPr>
                      <m:e>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e>
                    </m:d>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d>
                      <m:dPr>
                        <m:ctrlPr>
                          <a:rPr lang="en-US" sz="2000" i="1">
                            <a:solidFill>
                              <a:srgbClr val="FFFFFF"/>
                            </a:solidFill>
                            <a:latin typeface="Cambria Math" panose="02040503050406030204" pitchFamily="18" charset="0"/>
                            <a:cs typeface="Calibri" panose="020F0502020204030204" pitchFamily="34" charset="0"/>
                          </a:rPr>
                        </m:ctrlPr>
                      </m:dPr>
                      <m:e>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e>
                    </m:d>
                    <m:r>
                      <a:rPr lang="en-US" sz="2000" b="0" i="1" smtClean="0">
                        <a:solidFill>
                          <a:srgbClr val="FFFFFF"/>
                        </a:solidFill>
                        <a:latin typeface="Cambria Math" panose="02040503050406030204" pitchFamily="18" charset="0"/>
                        <a:cs typeface="Calibri" panose="020F0502020204030204" pitchFamily="34" charset="0"/>
                      </a:rPr>
                      <m:t>     </m:t>
                    </m:r>
                  </m:oMath>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33847" y="2276332"/>
                <a:ext cx="8302078" cy="1514503"/>
              </a:xfrm>
              <a:prstGeom prst="rect">
                <a:avLst/>
              </a:prstGeom>
              <a:blipFill>
                <a:blip r:embed="rId3"/>
                <a:stretch>
                  <a:fillRect b="-5221"/>
                </a:stretch>
              </a:blipFill>
            </p:spPr>
            <p:txBody>
              <a:bodyPr/>
              <a:lstStyle/>
              <a:p>
                <a:r>
                  <a:rPr lang="en-US">
                    <a:noFill/>
                  </a:rPr>
                  <a:t> </a:t>
                </a:r>
              </a:p>
            </p:txBody>
          </p:sp>
        </mc:Fallback>
      </mc:AlternateContent>
    </p:spTree>
    <p:extLst>
      <p:ext uri="{BB962C8B-B14F-4D97-AF65-F5344CB8AC3E}">
        <p14:creationId xmlns:p14="http://schemas.microsoft.com/office/powerpoint/2010/main" val="1150987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Lst>
          </p:cNvPr>
          <p:cNvSpPr/>
          <p:nvPr/>
        </p:nvSpPr>
        <p:spPr>
          <a:xfrm>
            <a:off x="1881189" y="3910643"/>
            <a:ext cx="8429624" cy="269663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2" y="122245"/>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National Saving and Investment Identity Equation 2</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172191" y="4097377"/>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09632" y="4926304"/>
                <a:ext cx="8172735" cy="1146175"/>
              </a:xfrm>
              <a:prstGeom prst="rect">
                <a:avLst/>
              </a:prstGeom>
            </p:spPr>
            <p:txBody>
              <a:bodyPr>
                <a:noAutofit/>
              </a:bodyPr>
              <a:lstStyle/>
              <a:p>
                <a:pPr algn="ct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libri" panose="020F0502020204030204" pitchFamily="34" charset="0"/>
                  <a:cs typeface="Calibri" panose="020F0502020204030204" pitchFamily="34" charset="0"/>
                </a:endParaRPr>
              </a:p>
              <a:p>
                <a:pPr algn="ctr"/>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public</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oMath>
                </a14:m>
                <a:r>
                  <a:rPr lang="en-US" sz="2000" i="0" dirty="0">
                    <a:solidFill>
                      <a:srgbClr val="FFFFFF"/>
                    </a:solidFill>
                    <a:latin typeface="Calibri" panose="020F0502020204030204" pitchFamily="34" charset="0"/>
                    <a:cs typeface="Calibri" panose="020F0502020204030204" pitchFamily="34" charset="0"/>
                  </a:rPr>
                  <a:t> + trade deficit</a:t>
                </a:r>
              </a:p>
              <a:p>
                <a:pPr algn="ctr"/>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oMath>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09632" y="4926304"/>
                <a:ext cx="8172735" cy="1146175"/>
              </a:xfrm>
              <a:prstGeom prst="rect">
                <a:avLst/>
              </a:prstGeom>
              <a:blipFill>
                <a:blip r:embed="rId3"/>
                <a:stretch>
                  <a:fillRect l="-448" b="-46809"/>
                </a:stretch>
              </a:blipFill>
            </p:spPr>
            <p:txBody>
              <a:bodyPr/>
              <a:lstStyle/>
              <a:p>
                <a:r>
                  <a:rPr lang="en-US">
                    <a:noFill/>
                  </a:rPr>
                  <a:t> </a:t>
                </a:r>
              </a:p>
            </p:txBody>
          </p:sp>
        </mc:Fallback>
      </mc:AlternateContent>
      <p:grpSp>
        <p:nvGrpSpPr>
          <p:cNvPr id="9" name="Google Shape;154;p18">
            <a:extLst>
              <a:ext uri="{FF2B5EF4-FFF2-40B4-BE49-F238E27FC236}">
                <a16:creationId xmlns:a16="http://schemas.microsoft.com/office/drawing/2014/main" id="{F9733BB2-B16E-478A-BE2C-A6521495B392}"/>
              </a:ext>
            </a:extLst>
          </p:cNvPr>
          <p:cNvGrpSpPr/>
          <p:nvPr/>
        </p:nvGrpSpPr>
        <p:grpSpPr>
          <a:xfrm>
            <a:off x="2066764" y="1515231"/>
            <a:ext cx="8058467" cy="994870"/>
            <a:chOff x="542756" y="1736761"/>
            <a:chExt cx="8058467" cy="807000"/>
          </a:xfrm>
        </p:grpSpPr>
        <p:sp>
          <p:nvSpPr>
            <p:cNvPr id="10" name="Google Shape;155;p18">
              <a:extLst>
                <a:ext uri="{FF2B5EF4-FFF2-40B4-BE49-F238E27FC236}">
                  <a16:creationId xmlns:a16="http://schemas.microsoft.com/office/drawing/2014/main" id="{01AC3949-A759-4370-9CF1-F2CFF76548FD}"/>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1" name="Google Shape;156;p18">
              <a:extLst>
                <a:ext uri="{FF2B5EF4-FFF2-40B4-BE49-F238E27FC236}">
                  <a16:creationId xmlns:a16="http://schemas.microsoft.com/office/drawing/2014/main" id="{E02EC3CA-1728-4B68-83E1-85D44257A22B}"/>
                </a:ext>
              </a:extLst>
            </p:cNvPr>
            <p:cNvSpPr txBox="1"/>
            <p:nvPr/>
          </p:nvSpPr>
          <p:spPr>
            <a:xfrm>
              <a:off x="542756" y="1854357"/>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Governments often spend more than they receive in taxes; therefore, public saving (</a:t>
              </a:r>
              <a:r>
                <a:rPr lang="en-US" sz="2000" i="1" dirty="0">
                  <a:solidFill>
                    <a:schemeClr val="bg1"/>
                  </a:solidFill>
                  <a:latin typeface="Calibri" panose="020F0502020204030204" pitchFamily="34" charset="0"/>
                  <a:cs typeface="Times New Roman" panose="02020603050405020304" pitchFamily="18" charset="0"/>
                </a:rPr>
                <a:t>T</a:t>
              </a:r>
              <a:r>
                <a:rPr lang="en-US" sz="2000" dirty="0">
                  <a:solidFill>
                    <a:schemeClr val="bg1"/>
                  </a:solidFill>
                  <a:latin typeface="Calibri" panose="020F0502020204030204" pitchFamily="34" charset="0"/>
                  <a:cs typeface="Times New Roman" panose="02020603050405020304" pitchFamily="18" charset="0"/>
                </a:rPr>
                <a:t>−</a:t>
              </a:r>
              <a:r>
                <a:rPr lang="en-US" sz="2000" i="1" dirty="0">
                  <a:solidFill>
                    <a:schemeClr val="bg1"/>
                  </a:solidFill>
                  <a:latin typeface="Calibri" panose="020F0502020204030204" pitchFamily="34" charset="0"/>
                  <a:cs typeface="Times New Roman" panose="02020603050405020304" pitchFamily="18" charset="0"/>
                </a:rPr>
                <a:t>G</a:t>
              </a:r>
              <a:r>
                <a:rPr lang="en-US" sz="2000" dirty="0">
                  <a:solidFill>
                    <a:schemeClr val="bg1"/>
                  </a:solidFill>
                  <a:latin typeface="Calibri" panose="020F0502020204030204" pitchFamily="34" charset="0"/>
                  <a:cs typeface="Times New Roman" panose="02020603050405020304" pitchFamily="18" charset="0"/>
                </a:rPr>
                <a:t>) is negative.</a:t>
              </a:r>
            </a:p>
          </p:txBody>
        </p:sp>
      </p:grpSp>
      <p:grpSp>
        <p:nvGrpSpPr>
          <p:cNvPr id="12" name="Google Shape;157;p18">
            <a:extLst>
              <a:ext uri="{FF2B5EF4-FFF2-40B4-BE49-F238E27FC236}">
                <a16:creationId xmlns:a16="http://schemas.microsoft.com/office/drawing/2014/main" id="{99A3D883-E8C9-4006-BF3C-BBC4997B4CEE}"/>
              </a:ext>
            </a:extLst>
          </p:cNvPr>
          <p:cNvGrpSpPr/>
          <p:nvPr/>
        </p:nvGrpSpPr>
        <p:grpSpPr>
          <a:xfrm>
            <a:off x="2066764" y="2643344"/>
            <a:ext cx="8058472" cy="1047325"/>
            <a:chOff x="542751" y="1736761"/>
            <a:chExt cx="8058472" cy="807000"/>
          </a:xfrm>
        </p:grpSpPr>
        <p:sp>
          <p:nvSpPr>
            <p:cNvPr id="13" name="Google Shape;158;p18">
              <a:extLst>
                <a:ext uri="{FF2B5EF4-FFF2-40B4-BE49-F238E27FC236}">
                  <a16:creationId xmlns:a16="http://schemas.microsoft.com/office/drawing/2014/main" id="{430436C5-7C5C-4AA3-A085-9800190593D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1C62E2D9-C39B-4287-98C7-DE2884D2072C}"/>
                </a:ext>
              </a:extLst>
            </p:cNvPr>
            <p:cNvSpPr txBox="1"/>
            <p:nvPr/>
          </p:nvSpPr>
          <p:spPr>
            <a:xfrm>
              <a:off x="542751" y="1862834"/>
              <a:ext cx="78075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This causes a need to borrow money in the amount of </a:t>
              </a:r>
              <a:r>
                <a:rPr lang="en-US" sz="2000" i="1" dirty="0">
                  <a:solidFill>
                    <a:schemeClr val="bg1"/>
                  </a:solidFill>
                  <a:latin typeface="Calibri" panose="020F0502020204030204" pitchFamily="34" charset="0"/>
                  <a:cs typeface="Times New Roman" panose="02020603050405020304" pitchFamily="18" charset="0"/>
                </a:rPr>
                <a:t>G</a:t>
              </a:r>
              <a:r>
                <a:rPr lang="en-US" sz="2000" dirty="0">
                  <a:solidFill>
                    <a:schemeClr val="bg1"/>
                  </a:solidFill>
                  <a:latin typeface="Calibri" panose="020F0502020204030204" pitchFamily="34" charset="0"/>
                  <a:cs typeface="Times New Roman" panose="02020603050405020304" pitchFamily="18" charset="0"/>
                </a:rPr>
                <a:t>−</a:t>
              </a:r>
              <a:r>
                <a:rPr lang="en-US" sz="2000" i="1" dirty="0">
                  <a:solidFill>
                    <a:schemeClr val="bg1"/>
                  </a:solidFill>
                  <a:latin typeface="Calibri" panose="020F0502020204030204" pitchFamily="34" charset="0"/>
                  <a:cs typeface="Times New Roman" panose="02020603050405020304" pitchFamily="18" charset="0"/>
                </a:rPr>
                <a:t>T</a:t>
              </a:r>
              <a:r>
                <a:rPr lang="en-US" sz="2000" dirty="0">
                  <a:solidFill>
                    <a:schemeClr val="bg1"/>
                  </a:solidFill>
                  <a:latin typeface="Calibri" panose="020F0502020204030204" pitchFamily="34" charset="0"/>
                  <a:cs typeface="Times New Roman" panose="02020603050405020304" pitchFamily="18" charset="0"/>
                </a:rPr>
                <a:t> instead of adding to the nation's savings.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1388978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569721" y="225068"/>
            <a:ext cx="9052563" cy="6339972"/>
            <a:chOff x="0" y="0"/>
            <a:chExt cx="9052562" cy="6339971"/>
          </a:xfrm>
        </p:grpSpPr>
        <p:sp>
          <p:nvSpPr>
            <p:cNvPr id="68" name="Google Shape;68;p3"/>
            <p:cNvSpPr txBox="1"/>
            <p:nvPr/>
          </p:nvSpPr>
          <p:spPr>
            <a:xfrm>
              <a:off x="0" y="0"/>
              <a:ext cx="9052500"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Offsetting Changes in the Identity</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5" name="Rectangle 4">
            <a:extLst>
              <a:ext uri="{FF2B5EF4-FFF2-40B4-BE49-F238E27FC236}">
                <a16:creationId xmlns:a16="http://schemas.microsoft.com/office/drawing/2014/main" id="{0CEB262A-DD9E-4FD7-A369-69C768805D40}"/>
              </a:ext>
            </a:extLst>
          </p:cNvPr>
          <p:cNvSpPr/>
          <p:nvPr/>
        </p:nvSpPr>
        <p:spPr>
          <a:xfrm>
            <a:off x="966477" y="3089168"/>
            <a:ext cx="1802916" cy="101561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Budget deficit rises (or budget surplus falls)</a:t>
            </a:r>
          </a:p>
        </p:txBody>
      </p:sp>
      <p:sp>
        <p:nvSpPr>
          <p:cNvPr id="10" name="Rectangle 9">
            <a:extLst>
              <a:ext uri="{FF2B5EF4-FFF2-40B4-BE49-F238E27FC236}">
                <a16:creationId xmlns:a16="http://schemas.microsoft.com/office/drawing/2014/main" id="{00C009D9-7FF4-4AEE-8A80-4A5B9C6D6320}"/>
              </a:ext>
            </a:extLst>
          </p:cNvPr>
          <p:cNvSpPr/>
          <p:nvPr/>
        </p:nvSpPr>
        <p:spPr>
          <a:xfrm>
            <a:off x="3776351" y="2087659"/>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Domestic private investment falls</a:t>
            </a:r>
          </a:p>
        </p:txBody>
      </p:sp>
      <p:sp>
        <p:nvSpPr>
          <p:cNvPr id="16" name="Rectangle 15">
            <a:extLst>
              <a:ext uri="{FF2B5EF4-FFF2-40B4-BE49-F238E27FC236}">
                <a16:creationId xmlns:a16="http://schemas.microsoft.com/office/drawing/2014/main" id="{DC396BF6-9D22-49C3-B590-83C50C5E8E18}"/>
              </a:ext>
            </a:extLst>
          </p:cNvPr>
          <p:cNvSpPr/>
          <p:nvPr/>
        </p:nvSpPr>
        <p:spPr>
          <a:xfrm>
            <a:off x="3776351" y="4466096"/>
            <a:ext cx="1802916" cy="8311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Trade deficit rises (or trade surplus falls)</a:t>
            </a:r>
          </a:p>
        </p:txBody>
      </p:sp>
      <p:sp>
        <p:nvSpPr>
          <p:cNvPr id="17" name="Rectangle 16">
            <a:extLst>
              <a:ext uri="{FF2B5EF4-FFF2-40B4-BE49-F238E27FC236}">
                <a16:creationId xmlns:a16="http://schemas.microsoft.com/office/drawing/2014/main" id="{C95AAE45-E4A1-4BE7-AE95-395A4CEBEDA4}"/>
              </a:ext>
            </a:extLst>
          </p:cNvPr>
          <p:cNvSpPr/>
          <p:nvPr/>
        </p:nvSpPr>
        <p:spPr>
          <a:xfrm>
            <a:off x="3776351" y="3276878"/>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Private savings rise</a:t>
            </a:r>
          </a:p>
        </p:txBody>
      </p:sp>
      <p:sp>
        <p:nvSpPr>
          <p:cNvPr id="18" name="Rectangle 17">
            <a:extLst>
              <a:ext uri="{FF2B5EF4-FFF2-40B4-BE49-F238E27FC236}">
                <a16:creationId xmlns:a16="http://schemas.microsoft.com/office/drawing/2014/main" id="{5D7201C7-6722-47DF-B963-E5C40312D504}"/>
              </a:ext>
            </a:extLst>
          </p:cNvPr>
          <p:cNvSpPr/>
          <p:nvPr/>
        </p:nvSpPr>
        <p:spPr>
          <a:xfrm>
            <a:off x="6586225" y="3084344"/>
            <a:ext cx="1802916" cy="101561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Budget deficit falls (or budget surplus rises)</a:t>
            </a:r>
          </a:p>
        </p:txBody>
      </p:sp>
      <p:sp>
        <p:nvSpPr>
          <p:cNvPr id="19" name="Rectangle 18">
            <a:extLst>
              <a:ext uri="{FF2B5EF4-FFF2-40B4-BE49-F238E27FC236}">
                <a16:creationId xmlns:a16="http://schemas.microsoft.com/office/drawing/2014/main" id="{FE848B8E-D2F7-4936-A5C8-0CFB5EA48CC1}"/>
              </a:ext>
            </a:extLst>
          </p:cNvPr>
          <p:cNvSpPr/>
          <p:nvPr/>
        </p:nvSpPr>
        <p:spPr>
          <a:xfrm>
            <a:off x="9396099" y="2087659"/>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Domestic private investment rises</a:t>
            </a:r>
          </a:p>
        </p:txBody>
      </p:sp>
      <p:sp>
        <p:nvSpPr>
          <p:cNvPr id="21" name="Rectangle 20">
            <a:extLst>
              <a:ext uri="{FF2B5EF4-FFF2-40B4-BE49-F238E27FC236}">
                <a16:creationId xmlns:a16="http://schemas.microsoft.com/office/drawing/2014/main" id="{ED5D9630-ACC3-4E6C-9131-5595A4F78C9E}"/>
              </a:ext>
            </a:extLst>
          </p:cNvPr>
          <p:cNvSpPr/>
          <p:nvPr/>
        </p:nvSpPr>
        <p:spPr>
          <a:xfrm>
            <a:off x="9396099" y="3276878"/>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Private savings fall</a:t>
            </a:r>
          </a:p>
        </p:txBody>
      </p:sp>
      <p:sp>
        <p:nvSpPr>
          <p:cNvPr id="23" name="Rectangle 22">
            <a:extLst>
              <a:ext uri="{FF2B5EF4-FFF2-40B4-BE49-F238E27FC236}">
                <a16:creationId xmlns:a16="http://schemas.microsoft.com/office/drawing/2014/main" id="{E3AB9FFC-7AC4-4047-9F24-5A89190A277C}"/>
              </a:ext>
            </a:extLst>
          </p:cNvPr>
          <p:cNvSpPr/>
          <p:nvPr/>
        </p:nvSpPr>
        <p:spPr>
          <a:xfrm>
            <a:off x="9396099" y="4466097"/>
            <a:ext cx="1802916" cy="83111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Trade deficit falls  (or trade surplus rises)</a:t>
            </a:r>
          </a:p>
        </p:txBody>
      </p:sp>
      <p:cxnSp>
        <p:nvCxnSpPr>
          <p:cNvPr id="35" name="Straight Arrow Connector 34">
            <a:extLst>
              <a:ext uri="{FF2B5EF4-FFF2-40B4-BE49-F238E27FC236}">
                <a16:creationId xmlns:a16="http://schemas.microsoft.com/office/drawing/2014/main" id="{9769102D-C8BB-4EB5-8041-F104946604E2}"/>
              </a:ext>
            </a:extLst>
          </p:cNvPr>
          <p:cNvCxnSpPr>
            <a:cxnSpLocks/>
          </p:cNvCxnSpPr>
          <p:nvPr/>
        </p:nvCxnSpPr>
        <p:spPr>
          <a:xfrm flipV="1">
            <a:off x="2769393" y="2721892"/>
            <a:ext cx="1006958" cy="431381"/>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FC8AE550-500A-469C-85D5-73C4243BDD29}"/>
              </a:ext>
            </a:extLst>
          </p:cNvPr>
          <p:cNvCxnSpPr>
            <a:cxnSpLocks/>
            <a:endCxn id="17" idx="1"/>
          </p:cNvCxnSpPr>
          <p:nvPr/>
        </p:nvCxnSpPr>
        <p:spPr>
          <a:xfrm flipV="1">
            <a:off x="2769393" y="3593994"/>
            <a:ext cx="1006958" cy="104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6FA015EA-B0E4-4A35-BFA1-24D88170A65E}"/>
              </a:ext>
            </a:extLst>
          </p:cNvPr>
          <p:cNvCxnSpPr>
            <a:cxnSpLocks/>
          </p:cNvCxnSpPr>
          <p:nvPr/>
        </p:nvCxnSpPr>
        <p:spPr>
          <a:xfrm>
            <a:off x="2769393" y="4033291"/>
            <a:ext cx="1006958" cy="4328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C5B7D314-15FE-466E-8E66-FE8EAA0E3BE5}"/>
              </a:ext>
            </a:extLst>
          </p:cNvPr>
          <p:cNvSpPr txBox="1"/>
          <p:nvPr/>
        </p:nvSpPr>
        <p:spPr>
          <a:xfrm>
            <a:off x="4227443" y="2845496"/>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41" name="TextBox 40">
            <a:extLst>
              <a:ext uri="{FF2B5EF4-FFF2-40B4-BE49-F238E27FC236}">
                <a16:creationId xmlns:a16="http://schemas.microsoft.com/office/drawing/2014/main" id="{15976FEE-0F94-4414-A611-6B9B4425E098}"/>
              </a:ext>
            </a:extLst>
          </p:cNvPr>
          <p:cNvSpPr txBox="1"/>
          <p:nvPr/>
        </p:nvSpPr>
        <p:spPr>
          <a:xfrm>
            <a:off x="4227443" y="4034715"/>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43" name="TextBox 42">
            <a:extLst>
              <a:ext uri="{FF2B5EF4-FFF2-40B4-BE49-F238E27FC236}">
                <a16:creationId xmlns:a16="http://schemas.microsoft.com/office/drawing/2014/main" id="{E07717E5-4320-44F9-86CA-AFE97B3E33C6}"/>
              </a:ext>
            </a:extLst>
          </p:cNvPr>
          <p:cNvSpPr txBox="1"/>
          <p:nvPr/>
        </p:nvSpPr>
        <p:spPr>
          <a:xfrm>
            <a:off x="9794078" y="2845496"/>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45" name="TextBox 44">
            <a:extLst>
              <a:ext uri="{FF2B5EF4-FFF2-40B4-BE49-F238E27FC236}">
                <a16:creationId xmlns:a16="http://schemas.microsoft.com/office/drawing/2014/main" id="{1BB89F24-C570-4E4A-9714-815617D85B20}"/>
              </a:ext>
            </a:extLst>
          </p:cNvPr>
          <p:cNvSpPr txBox="1"/>
          <p:nvPr/>
        </p:nvSpPr>
        <p:spPr>
          <a:xfrm>
            <a:off x="9794078" y="4033291"/>
            <a:ext cx="1006958" cy="307777"/>
          </a:xfrm>
          <a:prstGeom prst="rect">
            <a:avLst/>
          </a:prstGeom>
          <a:noFill/>
          <a:ln>
            <a:noFill/>
          </a:ln>
        </p:spPr>
        <p:txBody>
          <a:bodyPr wrap="square" rtlCol="0">
            <a:spAutoFit/>
          </a:bodyPr>
          <a:lstStyle/>
          <a:p>
            <a:pPr algn="ctr"/>
            <a:r>
              <a:rPr lang="en-US" dirty="0">
                <a:solidFill>
                  <a:srgbClr val="627981"/>
                </a:solidFill>
              </a:rPr>
              <a:t>OR</a:t>
            </a:r>
          </a:p>
        </p:txBody>
      </p:sp>
      <p:cxnSp>
        <p:nvCxnSpPr>
          <p:cNvPr id="53" name="Straight Arrow Connector 52">
            <a:extLst>
              <a:ext uri="{FF2B5EF4-FFF2-40B4-BE49-F238E27FC236}">
                <a16:creationId xmlns:a16="http://schemas.microsoft.com/office/drawing/2014/main" id="{02B528D7-F1CC-446D-9C30-CD86B6BA4087}"/>
              </a:ext>
            </a:extLst>
          </p:cNvPr>
          <p:cNvCxnSpPr>
            <a:cxnSpLocks/>
          </p:cNvCxnSpPr>
          <p:nvPr/>
        </p:nvCxnSpPr>
        <p:spPr>
          <a:xfrm flipV="1">
            <a:off x="8389141" y="2716689"/>
            <a:ext cx="1006958" cy="436584"/>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14A0B872-EB0F-4243-9E51-CD53C72CEF48}"/>
              </a:ext>
            </a:extLst>
          </p:cNvPr>
          <p:cNvCxnSpPr>
            <a:cxnSpLocks/>
          </p:cNvCxnSpPr>
          <p:nvPr/>
        </p:nvCxnSpPr>
        <p:spPr>
          <a:xfrm flipV="1">
            <a:off x="8389141" y="3588791"/>
            <a:ext cx="1006958" cy="104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AF4B290F-506B-4F68-8192-59A3FB031385}"/>
              </a:ext>
            </a:extLst>
          </p:cNvPr>
          <p:cNvCxnSpPr>
            <a:cxnSpLocks/>
          </p:cNvCxnSpPr>
          <p:nvPr/>
        </p:nvCxnSpPr>
        <p:spPr>
          <a:xfrm>
            <a:off x="8389141" y="4033291"/>
            <a:ext cx="1006958" cy="427603"/>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6260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grpSp>
        <p:nvGrpSpPr>
          <p:cNvPr id="67" name="Google Shape;67;p3"/>
          <p:cNvGrpSpPr/>
          <p:nvPr/>
        </p:nvGrpSpPr>
        <p:grpSpPr>
          <a:xfrm>
            <a:off x="1407712" y="240350"/>
            <a:ext cx="9376518" cy="6324690"/>
            <a:chOff x="-162009" y="15282"/>
            <a:chExt cx="9376517" cy="6324689"/>
          </a:xfrm>
        </p:grpSpPr>
        <p:sp>
          <p:nvSpPr>
            <p:cNvPr id="68" name="Google Shape;68;p3"/>
            <p:cNvSpPr txBox="1"/>
            <p:nvPr/>
          </p:nvSpPr>
          <p:spPr>
            <a:xfrm>
              <a:off x="-162009" y="15282"/>
              <a:ext cx="9376517" cy="55395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3000"/>
                <a:buFont typeface="Century Gothic"/>
                <a:buNone/>
              </a:pPr>
              <a:r>
                <a:rPr lang="en-US" sz="3000" dirty="0">
                  <a:latin typeface="Century Gothic"/>
                  <a:sym typeface="Century Gothic"/>
                </a:rPr>
                <a:t>On Your Own</a:t>
              </a:r>
              <a:endParaRPr dirty="0"/>
            </a:p>
          </p:txBody>
        </p:sp>
        <p:sp>
          <p:nvSpPr>
            <p:cNvPr id="69" name="Google Shape;69;p3"/>
            <p:cNvSpPr txBox="1"/>
            <p:nvPr/>
          </p:nvSpPr>
          <p:spPr>
            <a:xfrm>
              <a:off x="5477039" y="5778630"/>
              <a:ext cx="3575523" cy="561341"/>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a:solidFill>
                    <a:srgbClr val="FFFFFF"/>
                  </a:solidFill>
                  <a:latin typeface="Century Gothic"/>
                  <a:ea typeface="Century Gothic"/>
                  <a:cs typeface="Century Gothic"/>
                  <a:sym typeface="Century Gothic"/>
                </a:rPr>
                <a:t>HAWKES</a:t>
              </a:r>
              <a:r>
                <a:rPr lang="en-US" sz="2800" b="0" i="0" u="none" strike="noStrike" cap="none">
                  <a:solidFill>
                    <a:srgbClr val="FFFFFF"/>
                  </a:solidFill>
                  <a:latin typeface="Century Gothic"/>
                  <a:ea typeface="Century Gothic"/>
                  <a:cs typeface="Century Gothic"/>
                  <a:sym typeface="Century Gothic"/>
                </a:rPr>
                <a:t> LEARNING</a:t>
              </a:r>
              <a:endParaRPr/>
            </a:p>
          </p:txBody>
        </p:sp>
      </p:grpSp>
      <p:cxnSp>
        <p:nvCxnSpPr>
          <p:cNvPr id="70" name="Google Shape;70;p3"/>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74" name="Google Shape;74;p3"/>
          <p:cNvSpPr txBox="1"/>
          <p:nvPr/>
        </p:nvSpPr>
        <p:spPr>
          <a:xfrm>
            <a:off x="2277821" y="4166432"/>
            <a:ext cx="8429626" cy="760770"/>
          </a:xfrm>
          <a:prstGeom prst="rect">
            <a:avLst/>
          </a:prstGeom>
          <a:noFill/>
          <a:ln>
            <a:noFill/>
          </a:ln>
        </p:spPr>
        <p:txBody>
          <a:bodyPr spcFirstLastPara="1" wrap="square" lIns="45700" tIns="45700" rIns="45700" bIns="45700" anchor="t" anchorCtr="0">
            <a:spAutoFit/>
          </a:bodyPr>
          <a:lstStyle/>
          <a:p>
            <a:pPr marL="457200" marR="0" lvl="0" indent="-381000" algn="l" rtl="0">
              <a:lnSpc>
                <a:spcPct val="100000"/>
              </a:lnSpc>
              <a:spcBef>
                <a:spcPts val="0"/>
              </a:spcBef>
              <a:spcAft>
                <a:spcPts val="0"/>
              </a:spcAft>
              <a:buClr>
                <a:srgbClr val="FFFFFF"/>
              </a:buClr>
              <a:buSzPts val="2400"/>
              <a:buFont typeface="Calibri"/>
              <a:buChar char="●"/>
            </a:pPr>
            <a:r>
              <a:rPr lang="en-US" sz="2400" b="0" i="0" u="none" strike="noStrike" cap="none" dirty="0">
                <a:solidFill>
                  <a:srgbClr val="FFFFFF"/>
                </a:solidFill>
                <a:latin typeface="Calibri"/>
                <a:ea typeface="Calibri"/>
                <a:cs typeface="Calibri"/>
                <a:sym typeface="Calibri"/>
              </a:rPr>
              <a:t>The CPI is subject to two types of bias: substitution bias and quality/new goods bias. </a:t>
            </a:r>
            <a:endParaRPr dirty="0"/>
          </a:p>
        </p:txBody>
      </p:sp>
      <p:grpSp>
        <p:nvGrpSpPr>
          <p:cNvPr id="11" name="Google Shape;154;p18">
            <a:extLst>
              <a:ext uri="{FF2B5EF4-FFF2-40B4-BE49-F238E27FC236}">
                <a16:creationId xmlns:a16="http://schemas.microsoft.com/office/drawing/2014/main" id="{8F4E44DC-A241-4411-96F1-1C705D4D565F}"/>
              </a:ext>
            </a:extLst>
          </p:cNvPr>
          <p:cNvGrpSpPr/>
          <p:nvPr/>
        </p:nvGrpSpPr>
        <p:grpSpPr>
          <a:xfrm>
            <a:off x="1161364" y="1357468"/>
            <a:ext cx="9869016" cy="1732466"/>
            <a:chOff x="542761" y="1678982"/>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761" y="1678982"/>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64100"/>
              <a:ext cx="805812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p:txBody>
        </p:sp>
      </p:grpSp>
    </p:spTree>
    <p:extLst>
      <p:ext uri="{BB962C8B-B14F-4D97-AF65-F5344CB8AC3E}">
        <p14:creationId xmlns:p14="http://schemas.microsoft.com/office/powerpoint/2010/main" val="36651087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1811</TotalTime>
  <Words>6739</Words>
  <Application>Microsoft Office PowerPoint</Application>
  <PresentationFormat>Widescreen</PresentationFormat>
  <Paragraphs>418</Paragraphs>
  <Slides>45</Slides>
  <Notes>41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Cambria Math</vt:lpstr>
      <vt:lpstr>Century Gothic</vt:lpstr>
      <vt:lpstr>Times New Roman</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Nathan Mirmow</dc:creator>
  <cp:lastModifiedBy>Sarah Claus</cp:lastModifiedBy>
  <cp:revision>77</cp:revision>
  <dcterms:modified xsi:type="dcterms:W3CDTF">2022-01-18T14:05:16Z</dcterms:modified>
</cp:coreProperties>
</file>