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371" r:id="rId3"/>
    <p:sldId id="386" r:id="rId4"/>
    <p:sldId id="382" r:id="rId5"/>
    <p:sldId id="388" r:id="rId6"/>
    <p:sldId id="387" r:id="rId7"/>
    <p:sldId id="377" r:id="rId8"/>
    <p:sldId id="389" r:id="rId9"/>
    <p:sldId id="364" r:id="rId10"/>
    <p:sldId id="275"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mbria Math" panose="02040503050406030204" pitchFamily="18" charset="0"/>
      <p:regular r:id="rId17"/>
    </p:embeddedFont>
    <p:embeddedFont>
      <p:font typeface="Century Gothic" panose="020B050202020202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 id="3" name="Caitlin Coleman" initials="CC" lastIdx="2"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271" autoAdjust="0"/>
  </p:normalViewPr>
  <p:slideViewPr>
    <p:cSldViewPr snapToGrid="0">
      <p:cViewPr varScale="1">
        <p:scale>
          <a:sx n="109" d="100"/>
          <a:sy n="109" d="100"/>
        </p:scale>
        <p:origin x="63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 change in government budgets may impact private saving. If consumers watch government budgets in order to adjust their own budgets, they will likely have different reactions depending on if the government is running a deficit or surplus. A higher government budget deficit could lead consumers to believe they will owe more taxes in the future in order to pay for the government borrowing, incentivizing increased savings. A budget surplus could lead consumers to believe that since interest rates are falling, saving is less attractive.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9846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theory that rational private households might shift their saving to offset government saving or borrowing is known as Ricardian equivalence. The national saving and investment identity would hold that any change in budget deficits or surpluses would be completely offset by a corresponding change in private saving. Changes in government borrowing would have no effect on either physical capital investment or trade balances.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9829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 reality, the private sector only partially adjusts its saving behavior to offset government budget deficits and surpluses. Since 1980, there has been no sustained and obvious connection between the U.S. government budget deficit or surplus level and the rate of private saving. In the mid 1980s, there were large government budget deficits with no surges in private saving, while in 2008 and 2009, there were large budget deficits and signs of high corresponding levels of saving. Some studies suggest that when U.S. government borrowing increases by $1, private saving rises by about $0.30.</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4072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theory of Ricardian equivalence suggests that additional private saving will offset any increase in government borrowing, while reduced private saving will offset any decrease in government borrowing. Sometimes this theory holds true, and sometimes it does not.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1658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To some extent, private saving does rise when governments run large budget deficits and fall when governments reduce deficits. The offsetting effects of private saving compared to government borrowing are much less than one to one. This effect can vary a great deal from country to country, from time to time, and over the short run and long run.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6212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Consider the national saving and investment identity: </a:t>
            </a:r>
          </a:p>
          <a:p>
            <a:pPr marL="0" indent="0" algn="ctr"/>
            <a:r>
              <a:rPr lang="en-US" dirty="0"/>
              <a:t>"quantity of financial capital supplied = quantity of financial capital demanded"</a:t>
            </a:r>
            <a:br>
              <a:rPr lang="en-US" dirty="0"/>
            </a:br>
            <a:r>
              <a:rPr lang="en-US" dirty="0"/>
              <a:t>"         private saving + trade deficit = private investment + budget deficit"</a:t>
            </a:r>
            <a:br>
              <a:rPr lang="en-US" dirty="0"/>
            </a:br>
            <a:r>
              <a:rPr lang="en-US" dirty="0"/>
              <a:t>“S + "("M−X")" = I + "("G−T")</a:t>
            </a:r>
          </a:p>
          <a:p>
            <a:pPr marL="0" indent="0"/>
            <a:r>
              <a:rPr lang="en-US" dirty="0"/>
              <a:t>If the Ricardian equivalence was a one-to-one relationship, changes in the budget deficit would be exactly offset by changes in private saving while trade deficit and private investment would not change. Empirical evidence shows that the relationship is not one-to-one and that changes in the government deficit will also impact trade deficit and private investment.</a:t>
            </a:r>
          </a:p>
          <a:p>
            <a:pPr marL="0" indent="0"/>
            <a:endParaRPr lang="en-US" dirty="0"/>
          </a:p>
          <a:p>
            <a:pPr marL="0" indent="0"/>
            <a:endParaRPr lang="en-US" dirty="0"/>
          </a:p>
        </p:txBody>
      </p:sp>
    </p:spTree>
    <p:extLst>
      <p:ext uri="{BB962C8B-B14F-4D97-AF65-F5344CB8AC3E}">
        <p14:creationId xmlns:p14="http://schemas.microsoft.com/office/powerpoint/2010/main" val="1326660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Think about your saving habits now. Do you think the amount you save shifts with movements in the economy? Suppose the government mentions that all prices are going to increase by 1% next year. Will this affect your current saving habits? What if prices increase by 50%? Do you think you will start saving more now?</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2467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1" name="Google Shape;11;p22"/>
          <p:cNvSpPr txBox="1">
            <a:spLocks noGrp="1"/>
          </p:cNvSpPr>
          <p:nvPr>
            <p:ph type="body" idx="1"/>
          </p:nvPr>
        </p:nvSpPr>
        <p:spPr>
          <a:xfrm>
            <a:off x="1524000" y="3602037"/>
            <a:ext cx="9144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2" name="Google Shape;12;p22"/>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Google Shape;14;p23"/>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5" name="Google Shape;15;p23"/>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6" name="Google Shape;16;p23"/>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9" name="Google Shape;19;p24"/>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Calibri"/>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Calibri"/>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Calibri"/>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Calibri"/>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Calibri"/>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0" name="Google Shape;20;p24"/>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3" name="Google Shape;23;p25"/>
          <p:cNvSpPr txBox="1">
            <a:spLocks noGrp="1"/>
          </p:cNvSpPr>
          <p:nvPr>
            <p:ph type="body" idx="1"/>
          </p:nvPr>
        </p:nvSpPr>
        <p:spPr>
          <a:xfrm>
            <a:off x="838200" y="1825625"/>
            <a:ext cx="5181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4" name="Google Shape;24;p25"/>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9787" y="365125"/>
            <a:ext cx="10515601"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7" name="Google Shape;27;p26"/>
          <p:cNvSpPr txBox="1">
            <a:spLocks noGrp="1"/>
          </p:cNvSpPr>
          <p:nvPr>
            <p:ph type="body" idx="1"/>
          </p:nvPr>
        </p:nvSpPr>
        <p:spPr>
          <a:xfrm>
            <a:off x="839787" y="1681163"/>
            <a:ext cx="5157789"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Calibri"/>
              <a:buNone/>
              <a:defRPr sz="2400" b="1"/>
            </a:lvl1pPr>
            <a:lvl2pPr marL="914400" lvl="1" indent="-228600" algn="l">
              <a:lnSpc>
                <a:spcPct val="90000"/>
              </a:lnSpc>
              <a:spcBef>
                <a:spcPts val="1000"/>
              </a:spcBef>
              <a:spcAft>
                <a:spcPts val="0"/>
              </a:spcAft>
              <a:buClr>
                <a:srgbClr val="000000"/>
              </a:buClr>
              <a:buSzPts val="2400"/>
              <a:buFont typeface="Calibri"/>
              <a:buNone/>
              <a:defRPr sz="2400" b="1"/>
            </a:lvl2pPr>
            <a:lvl3pPr marL="1371600" lvl="2" indent="-228600" algn="l">
              <a:lnSpc>
                <a:spcPct val="90000"/>
              </a:lnSpc>
              <a:spcBef>
                <a:spcPts val="1000"/>
              </a:spcBef>
              <a:spcAft>
                <a:spcPts val="0"/>
              </a:spcAft>
              <a:buClr>
                <a:srgbClr val="000000"/>
              </a:buClr>
              <a:buSzPts val="2400"/>
              <a:buFont typeface="Calibri"/>
              <a:buNone/>
              <a:defRPr sz="2400" b="1"/>
            </a:lvl3pPr>
            <a:lvl4pPr marL="1828800" lvl="3" indent="-228600" algn="l">
              <a:lnSpc>
                <a:spcPct val="90000"/>
              </a:lnSpc>
              <a:spcBef>
                <a:spcPts val="1000"/>
              </a:spcBef>
              <a:spcAft>
                <a:spcPts val="0"/>
              </a:spcAft>
              <a:buClr>
                <a:srgbClr val="000000"/>
              </a:buClr>
              <a:buSzPts val="2400"/>
              <a:buFont typeface="Calibri"/>
              <a:buNone/>
              <a:defRPr sz="2400" b="1"/>
            </a:lvl4pPr>
            <a:lvl5pPr marL="2286000" lvl="4" indent="-228600" algn="l">
              <a:lnSpc>
                <a:spcPct val="90000"/>
              </a:lnSpc>
              <a:spcBef>
                <a:spcPts val="1000"/>
              </a:spcBef>
              <a:spcAft>
                <a:spcPts val="0"/>
              </a:spcAft>
              <a:buClr>
                <a:srgbClr val="000000"/>
              </a:buClr>
              <a:buSzPts val="2400"/>
              <a:buFont typeface="Calibri"/>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8" name="Google Shape;28;p26"/>
          <p:cNvSpPr txBox="1">
            <a:spLocks noGrp="1"/>
          </p:cNvSpPr>
          <p:nvPr>
            <p:ph type="body" idx="2"/>
          </p:nvPr>
        </p:nvSpPr>
        <p:spPr>
          <a:xfrm>
            <a:off x="6172200" y="1681163"/>
            <a:ext cx="5183188"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 name="Google Shape;29;p26"/>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2" name="Google Shape;32;p27"/>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3"/>
        <p:cNvGrpSpPr/>
        <p:nvPr/>
      </p:nvGrpSpPr>
      <p:grpSpPr>
        <a:xfrm>
          <a:off x="0" y="0"/>
          <a:ext cx="0" cy="0"/>
          <a:chOff x="0" y="0"/>
          <a:chExt cx="0" cy="0"/>
        </a:xfrm>
      </p:grpSpPr>
      <p:sp>
        <p:nvSpPr>
          <p:cNvPr id="34" name="Google Shape;34;p28"/>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7" name="Google Shape;37;p29"/>
          <p:cNvSpPr txBox="1">
            <a:spLocks noGrp="1"/>
          </p:cNvSpPr>
          <p:nvPr>
            <p:ph type="body" idx="1"/>
          </p:nvPr>
        </p:nvSpPr>
        <p:spPr>
          <a:xfrm>
            <a:off x="5183187" y="987425"/>
            <a:ext cx="6172201" cy="4873625"/>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8" name="Google Shape;38;p29"/>
          <p:cNvSpPr txBox="1">
            <a:spLocks noGrp="1"/>
          </p:cNvSpPr>
          <p:nvPr>
            <p:ph type="body" idx="2"/>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9" name="Google Shape;39;p29"/>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 name="Google Shape;42;p30"/>
          <p:cNvSpPr>
            <a:spLocks noGrp="1"/>
          </p:cNvSpPr>
          <p:nvPr>
            <p:ph type="pic" idx="2"/>
          </p:nvPr>
        </p:nvSpPr>
        <p:spPr>
          <a:xfrm>
            <a:off x="5183187" y="987425"/>
            <a:ext cx="6172201"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43" name="Google Shape;43;p30"/>
          <p:cNvSpPr txBox="1">
            <a:spLocks noGrp="1"/>
          </p:cNvSpPr>
          <p:nvPr>
            <p:ph type="body" idx="1"/>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Calibri"/>
              <a:buNone/>
              <a:defRPr sz="1600"/>
            </a:lvl1pPr>
            <a:lvl2pPr marL="914400" lvl="1" indent="-228600" algn="l">
              <a:lnSpc>
                <a:spcPct val="90000"/>
              </a:lnSpc>
              <a:spcBef>
                <a:spcPts val="1000"/>
              </a:spcBef>
              <a:spcAft>
                <a:spcPts val="0"/>
              </a:spcAft>
              <a:buClr>
                <a:srgbClr val="000000"/>
              </a:buClr>
              <a:buSzPts val="1600"/>
              <a:buFont typeface="Calibri"/>
              <a:buNone/>
              <a:defRPr sz="1600"/>
            </a:lvl2pPr>
            <a:lvl3pPr marL="1371600" lvl="2" indent="-228600" algn="l">
              <a:lnSpc>
                <a:spcPct val="90000"/>
              </a:lnSpc>
              <a:spcBef>
                <a:spcPts val="1000"/>
              </a:spcBef>
              <a:spcAft>
                <a:spcPts val="0"/>
              </a:spcAft>
              <a:buClr>
                <a:srgbClr val="000000"/>
              </a:buClr>
              <a:buSzPts val="1600"/>
              <a:buFont typeface="Calibri"/>
              <a:buNone/>
              <a:defRPr sz="1600"/>
            </a:lvl3pPr>
            <a:lvl4pPr marL="1828800" lvl="3" indent="-228600" algn="l">
              <a:lnSpc>
                <a:spcPct val="90000"/>
              </a:lnSpc>
              <a:spcBef>
                <a:spcPts val="1000"/>
              </a:spcBef>
              <a:spcAft>
                <a:spcPts val="0"/>
              </a:spcAft>
              <a:buClr>
                <a:srgbClr val="000000"/>
              </a:buClr>
              <a:buSzPts val="1600"/>
              <a:buFont typeface="Calibri"/>
              <a:buNone/>
              <a:defRPr sz="1600"/>
            </a:lvl4pPr>
            <a:lvl5pPr marL="2286000" lvl="4" indent="-228600" algn="l">
              <a:lnSpc>
                <a:spcPct val="90000"/>
              </a:lnSpc>
              <a:spcBef>
                <a:spcPts val="1000"/>
              </a:spcBef>
              <a:spcAft>
                <a:spcPts val="0"/>
              </a:spcAft>
              <a:buClr>
                <a:srgbClr val="000000"/>
              </a:buClr>
              <a:buSzPts val="1600"/>
              <a:buFont typeface="Calibri"/>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4" name="Google Shape;44;p30"/>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 name="Google Shape;8;p21"/>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8" y="2209531"/>
            <a:ext cx="9052562" cy="286228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How Government Borrowing Affects Private Saving</a:t>
            </a:r>
            <a:endParaRPr lang="en-US" dirty="0"/>
          </a:p>
        </p:txBody>
      </p:sp>
      <p:cxnSp>
        <p:nvCxnSpPr>
          <p:cNvPr id="51" name="Google Shape;51;p1"/>
          <p:cNvCxnSpPr/>
          <p:nvPr/>
        </p:nvCxnSpPr>
        <p:spPr>
          <a:xfrm>
            <a:off x="3130059" y="5071812"/>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130060" y="2209530"/>
            <a:ext cx="5931879" cy="1"/>
          </a:xfrm>
          <a:prstGeom prst="straightConnector1">
            <a:avLst/>
          </a:prstGeom>
          <a:noFill/>
          <a:ln w="9525" cap="flat" cmpd="sng">
            <a:solidFill>
              <a:srgbClr val="000000"/>
            </a:solidFill>
            <a:prstDash val="solid"/>
            <a:miter lim="8000"/>
            <a:headEnd type="none" w="sm" len="sm"/>
            <a:tailEnd type="none" w="sm" len="sm"/>
          </a:ln>
        </p:spPr>
      </p:cxnSp>
      <p:sp>
        <p:nvSpPr>
          <p:cNvPr id="7" name="TextBox 6">
            <a:extLst>
              <a:ext uri="{FF2B5EF4-FFF2-40B4-BE49-F238E27FC236}">
                <a16:creationId xmlns:a16="http://schemas.microsoft.com/office/drawing/2014/main" id="{3EF6BADD-C272-4E49-B83A-157E5F3350A2}"/>
              </a:ext>
            </a:extLst>
          </p:cNvPr>
          <p:cNvSpPr txBox="1"/>
          <p:nvPr/>
        </p:nvSpPr>
        <p:spPr>
          <a:xfrm>
            <a:off x="6829058" y="5071813"/>
            <a:ext cx="234974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dirty="0">
                <a:latin typeface="Calibri" panose="020F0502020204030204" pitchFamily="34" charset="0"/>
                <a:cs typeface="Calibri" panose="020F0502020204030204" pitchFamily="34" charset="0"/>
              </a:rPr>
              <a:t>Principles of Economics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Reaction to Government Budget Changes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87552"/>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946257"/>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A change in government budgets may impact private saving.</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27639"/>
            <a:ext cx="8058357" cy="1115568"/>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76834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If consumers watch government budgets in order to adjust their own budgets, they will likely have different reactions depending on if the government is running a deficit or surplus.</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868063"/>
            <a:ext cx="8058385" cy="1115568"/>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783843"/>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A higher government budget deficit could lead consumers to believe they will owe more taxes in the future in order to pay for the government borrowing, incentivizing increased savings.</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4C1B760-C371-46B4-9F29-0AE3F79868C9}"/>
              </a:ext>
            </a:extLst>
          </p:cNvPr>
          <p:cNvGrpSpPr/>
          <p:nvPr/>
        </p:nvGrpSpPr>
        <p:grpSpPr>
          <a:xfrm>
            <a:off x="2066764" y="5100820"/>
            <a:ext cx="8058357" cy="987552"/>
            <a:chOff x="542866" y="1736761"/>
            <a:chExt cx="8058357" cy="807000"/>
          </a:xfrm>
        </p:grpSpPr>
        <p:sp>
          <p:nvSpPr>
            <p:cNvPr id="24" name="Google Shape;158;p18">
              <a:extLst>
                <a:ext uri="{FF2B5EF4-FFF2-40B4-BE49-F238E27FC236}">
                  <a16:creationId xmlns:a16="http://schemas.microsoft.com/office/drawing/2014/main" id="{4FC53407-8B83-4D78-BBAB-36C7F4770F7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F51165E-1A78-4FBF-A503-54F4B4330AFB}"/>
                </a:ext>
              </a:extLst>
            </p:cNvPr>
            <p:cNvSpPr txBox="1"/>
            <p:nvPr/>
          </p:nvSpPr>
          <p:spPr>
            <a:xfrm>
              <a:off x="542866" y="185133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A budget surplus could lead consumers to believe that since interest rates are falling, saving is less attractive.</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798844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Ricardian Equivalence</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6628"/>
            <a:ext cx="8058467" cy="1101078"/>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90535"/>
              <a:ext cx="7923542"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theory that rational private households might shift their saving to offset government saving or borrowing is known as </a:t>
              </a:r>
              <a:r>
                <a:rPr lang="en-US" sz="2000" b="1" dirty="0">
                  <a:solidFill>
                    <a:schemeClr val="bg1"/>
                  </a:solidFill>
                  <a:latin typeface="Calibri" panose="020F0502020204030204" pitchFamily="34" charset="0"/>
                  <a:cs typeface="Times New Roman" panose="02020603050405020304" pitchFamily="18" charset="0"/>
                </a:rPr>
                <a:t>Ricardian equivalence. </a:t>
              </a:r>
              <a:endParaRPr lang="en-US" sz="2000" b="1"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737730"/>
            <a:ext cx="8058357" cy="1115568"/>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775500"/>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national saving and investment identity would hold that any change in budget deficits or surpluses would be completely offset by a corresponding change in private saving.</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966542"/>
            <a:ext cx="8058385" cy="987552"/>
            <a:chOff x="542838" y="1736761"/>
            <a:chExt cx="8058385" cy="760943"/>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760943"/>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31457"/>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Changes in government borrowing would have no effect on either physical capital investment or trade balances.</a:t>
              </a:r>
            </a:p>
          </p:txBody>
        </p:sp>
      </p:grpSp>
    </p:spTree>
    <p:extLst>
      <p:ext uri="{BB962C8B-B14F-4D97-AF65-F5344CB8AC3E}">
        <p14:creationId xmlns:p14="http://schemas.microsoft.com/office/powerpoint/2010/main" val="1470849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Ricardian Equivalence in Practice</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3" y="1515231"/>
            <a:ext cx="8058468" cy="987552"/>
            <a:chOff x="542755" y="1736761"/>
            <a:chExt cx="8058468"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5" y="1828727"/>
              <a:ext cx="7952725"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sym typeface="Calibri"/>
                </a:rPr>
                <a:t>In reality, the private sector only partially adjusts its saving behavior to offset government budget deficits and surpluses.</a:t>
              </a: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23077"/>
            <a:ext cx="8058357" cy="1115568"/>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758798"/>
              <a:ext cx="7952724"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Since 1980, there has been no sustained and obvious connection between the U.S. government budget deficit or surplus level and the rate of private saving. </a:t>
              </a: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867100"/>
            <a:ext cx="8058385" cy="1115568"/>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75289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In the mid 1980s, there were large government budget deficits with no surges in private saving, while in 2008 and 2009, there were large budget deficits and signs of high corresponding levels of saving.</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4C1B760-C371-46B4-9F29-0AE3F79868C9}"/>
              </a:ext>
            </a:extLst>
          </p:cNvPr>
          <p:cNvGrpSpPr/>
          <p:nvPr/>
        </p:nvGrpSpPr>
        <p:grpSpPr>
          <a:xfrm>
            <a:off x="2066764" y="5101783"/>
            <a:ext cx="8058357" cy="987552"/>
            <a:chOff x="542866" y="1736761"/>
            <a:chExt cx="8058357" cy="807000"/>
          </a:xfrm>
        </p:grpSpPr>
        <p:sp>
          <p:nvSpPr>
            <p:cNvPr id="24" name="Google Shape;158;p18">
              <a:extLst>
                <a:ext uri="{FF2B5EF4-FFF2-40B4-BE49-F238E27FC236}">
                  <a16:creationId xmlns:a16="http://schemas.microsoft.com/office/drawing/2014/main" id="{4FC53407-8B83-4D78-BBAB-36C7F4770F7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F51165E-1A78-4FBF-A503-54F4B4330AFB}"/>
                </a:ext>
              </a:extLst>
            </p:cNvPr>
            <p:cNvSpPr txBox="1"/>
            <p:nvPr/>
          </p:nvSpPr>
          <p:spPr>
            <a:xfrm>
              <a:off x="542866" y="1841826"/>
              <a:ext cx="80583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Some studies suggest that when U.S. government borrowing increases by $1, private saving rises by about $0.30.</a:t>
              </a:r>
            </a:p>
          </p:txBody>
        </p:sp>
      </p:grpSp>
    </p:spTree>
    <p:extLst>
      <p:ext uri="{BB962C8B-B14F-4D97-AF65-F5344CB8AC3E}">
        <p14:creationId xmlns:p14="http://schemas.microsoft.com/office/powerpoint/2010/main" val="2163239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Ricardian Equivalence</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a:extLst>
              <a:ext uri="{FF2B5EF4-FFF2-40B4-BE49-F238E27FC236}">
                <a16:creationId xmlns:a16="http://schemas.microsoft.com/office/drawing/2014/main" id="{8F4E44DC-A241-4411-96F1-1C705D4D565F}"/>
              </a:ext>
            </a:extLst>
          </p:cNvPr>
          <p:cNvGrpSpPr/>
          <p:nvPr/>
        </p:nvGrpSpPr>
        <p:grpSpPr>
          <a:xfrm>
            <a:off x="1166284" y="5531689"/>
            <a:ext cx="9859374" cy="1095357"/>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36761"/>
              <a:ext cx="7807500" cy="38958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The theory of Ricardian equivalence suggests that additional private saving will offset any increase in government borrowing, while reduced private saving will offset any decrease in government borrowing. Sometimes this theory holds true, and sometimes it does not.</a:t>
              </a:r>
              <a:endParaRPr lang="en-US" sz="2000" b="1" dirty="0">
                <a:solidFill>
                  <a:schemeClr val="bg1"/>
                </a:solidFill>
                <a:latin typeface="Calibri" panose="020F0502020204030204" pitchFamily="34" charset="0"/>
                <a:cs typeface="Times New Roman" panose="02020603050405020304" pitchFamily="18" charset="0"/>
                <a:sym typeface="Calibri"/>
              </a:endParaRPr>
            </a:p>
          </p:txBody>
        </p:sp>
      </p:grpSp>
      <p:pic>
        <p:nvPicPr>
          <p:cNvPr id="4" name="Picture 3" descr="A line graph that shows U.S. government budget deficits and surpluses and private saving over time.">
            <a:extLst>
              <a:ext uri="{FF2B5EF4-FFF2-40B4-BE49-F238E27FC236}">
                <a16:creationId xmlns:a16="http://schemas.microsoft.com/office/drawing/2014/main" id="{95AA7F35-1F48-4E55-8433-F231E9891444}"/>
              </a:ext>
            </a:extLst>
          </p:cNvPr>
          <p:cNvPicPr>
            <a:picLocks noChangeAspect="1"/>
          </p:cNvPicPr>
          <p:nvPr/>
        </p:nvPicPr>
        <p:blipFill>
          <a:blip r:embed="rId3"/>
          <a:stretch>
            <a:fillRect/>
          </a:stretch>
        </p:blipFill>
        <p:spPr>
          <a:xfrm>
            <a:off x="2803663" y="1238819"/>
            <a:ext cx="6584674" cy="4148281"/>
          </a:xfrm>
          <a:prstGeom prst="rect">
            <a:avLst/>
          </a:prstGeom>
        </p:spPr>
      </p:pic>
    </p:spTree>
    <p:extLst>
      <p:ext uri="{BB962C8B-B14F-4D97-AF65-F5344CB8AC3E}">
        <p14:creationId xmlns:p14="http://schemas.microsoft.com/office/powerpoint/2010/main" val="2884431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Ricardian Equivalence in Practice</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87552"/>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4115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sym typeface="Calibri"/>
                </a:rPr>
                <a:t>To some extent, private saving does rise when governments run large budget deficits and fall when governments reduce deficits.</a:t>
              </a: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26574"/>
            <a:ext cx="8058357" cy="987552"/>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37640"/>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offsetting effects of private saving compared to government borrowing are much less than one to one. </a:t>
              </a: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737917"/>
            <a:ext cx="8058385" cy="987552"/>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3906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This effect can vary a great deal from country to country, from time to time, and over the short run and long run.</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956015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1621D0-014B-43C5-B6BB-8F296BFA1DAD}"/>
              </a:ext>
            </a:extLst>
          </p:cNvPr>
          <p:cNvSpPr/>
          <p:nvPr/>
        </p:nvSpPr>
        <p:spPr>
          <a:xfrm>
            <a:off x="1881188" y="1391483"/>
            <a:ext cx="8429625" cy="2037517"/>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0" y="180126"/>
            <a:ext cx="9144002" cy="6441070"/>
            <a:chOff x="-2" y="354690"/>
            <a:chExt cx="9144002" cy="6441070"/>
          </a:xfrm>
        </p:grpSpPr>
        <p:sp>
          <p:nvSpPr>
            <p:cNvPr id="26" name="TextBox 25"/>
            <p:cNvSpPr txBox="1"/>
            <p:nvPr/>
          </p:nvSpPr>
          <p:spPr>
            <a:xfrm>
              <a:off x="-2" y="354690"/>
              <a:ext cx="9144000" cy="553998"/>
            </a:xfrm>
            <a:prstGeom prst="rect">
              <a:avLst/>
            </a:prstGeom>
            <a:noFill/>
          </p:spPr>
          <p:txBody>
            <a:bodyPr wrap="square" rtlCol="0">
              <a:spAutoFit/>
            </a:bodyPr>
            <a:lstStyle/>
            <a:p>
              <a:pPr algn="ctr"/>
              <a:r>
                <a:rPr lang="en-US" sz="3000" dirty="0">
                  <a:latin typeface="Century Gothic" panose="020B0502020202020204" pitchFamily="34" charset="0"/>
                </a:rPr>
                <a:t>National Saving and Investment Identity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297678" y="1611400"/>
            <a:ext cx="7596645" cy="493367"/>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Consider the national saving and investment identity:</a:t>
            </a:r>
          </a:p>
          <a:p>
            <a:pPr marL="101600" marR="0" lvl="0" algn="ctr" rtl="0">
              <a:spcBef>
                <a:spcPts val="0"/>
              </a:spcBef>
              <a:spcAft>
                <a:spcPts val="0"/>
              </a:spcAft>
              <a:buClr>
                <a:schemeClr val="lt1"/>
              </a:buClr>
              <a:buSzPts val="2000"/>
            </a:pPr>
            <a:endParaRPr lang="en-US" sz="2000" dirty="0">
              <a:solidFill>
                <a:schemeClr val="bg1"/>
              </a:solidFill>
              <a:latin typeface="Calibri" panose="020F0502020204030204" pitchFamily="34" charset="0"/>
              <a:cs typeface="Times New Roman" panose="02020603050405020304" pitchFamily="18" charset="0"/>
            </a:endParaRPr>
          </a:p>
          <a:p>
            <a:pPr marL="101600" marR="0" lvl="0" algn="ctr" rtl="0">
              <a:spcBef>
                <a:spcPts val="0"/>
              </a:spcBef>
              <a:spcAft>
                <a:spcPts val="0"/>
              </a:spcAft>
              <a:buClr>
                <a:schemeClr val="lt1"/>
              </a:buClr>
              <a:buSzPts val="2000"/>
            </a:pPr>
            <a:endParaRPr lang="en-US" sz="2000" dirty="0">
              <a:solidFill>
                <a:schemeClr val="bg1"/>
              </a:solidFill>
              <a:latin typeface="Calibri" panose="020F0502020204030204" pitchFamily="34" charset="0"/>
              <a:cs typeface="Times New Roman" panose="02020603050405020304" pitchFamily="18" charset="0"/>
            </a:endParaRPr>
          </a:p>
          <a:p>
            <a:pPr marL="101600" marR="0" lvl="0" algn="ctr" rtl="0">
              <a:spcBef>
                <a:spcPts val="0"/>
              </a:spcBef>
              <a:spcAft>
                <a:spcPts val="0"/>
              </a:spcAft>
              <a:buClr>
                <a:schemeClr val="lt1"/>
              </a:buClr>
              <a:buSzPts val="2000"/>
            </a:pPr>
            <a:endParaRPr lang="en-US" sz="2000" dirty="0">
              <a:solidFill>
                <a:schemeClr val="bg1"/>
              </a:solidFill>
              <a:latin typeface="Calibri" panose="020F0502020204030204" pitchFamily="34" charset="0"/>
              <a:cs typeface="Times New Roman" panose="02020603050405020304" pitchFamily="18" charset="0"/>
            </a:endParaRPr>
          </a:p>
          <a:p>
            <a:pPr marL="101600" marR="0" lvl="0" algn="ctr" rtl="0">
              <a:spcBef>
                <a:spcPts val="0"/>
              </a:spcBef>
              <a:spcAft>
                <a:spcPts val="0"/>
              </a:spcAft>
              <a:buClr>
                <a:schemeClr val="lt1"/>
              </a:buClr>
              <a:buSzPts val="2000"/>
            </a:pPr>
            <a:endParaRPr lang="en-US" sz="2000" dirty="0">
              <a:solidFill>
                <a:schemeClr val="bg1"/>
              </a:solidFill>
              <a:latin typeface="Calibri" panose="020F0502020204030204" pitchFamily="34" charset="0"/>
              <a:cs typeface="Times New Roman" panose="02020603050405020304" pitchFamily="18" charset="0"/>
            </a:endParaRPr>
          </a:p>
          <a:p>
            <a:pPr marL="101600" marR="0" lvl="0" algn="ctr" rtl="0">
              <a:spcBef>
                <a:spcPts val="0"/>
              </a:spcBef>
              <a:spcAft>
                <a:spcPts val="0"/>
              </a:spcAft>
              <a:buClr>
                <a:schemeClr val="lt1"/>
              </a:buClr>
              <a:buSzPts val="2000"/>
            </a:pPr>
            <a:endParaRPr lang="en-US" sz="2000" dirty="0">
              <a:solidFill>
                <a:schemeClr val="bg1"/>
              </a:solidFill>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Object 6">
                <a:extLst>
                  <a:ext uri="{FF2B5EF4-FFF2-40B4-BE49-F238E27FC236}">
                    <a16:creationId xmlns:a16="http://schemas.microsoft.com/office/drawing/2014/main" id="{61CA4E81-40FB-4363-BD70-C240C3BAA973}"/>
                  </a:ext>
                </a:extLst>
              </p:cNvPr>
              <p:cNvSpPr txBox="1"/>
              <p:nvPr/>
            </p:nvSpPr>
            <p:spPr>
              <a:xfrm>
                <a:off x="2009775" y="2104767"/>
                <a:ext cx="8172450" cy="1144588"/>
              </a:xfrm>
              <a:prstGeom prst="rect">
                <a:avLst/>
              </a:prstGeom>
            </p:spPr>
            <p:txBody>
              <a:bodyPr>
                <a:noAutofit/>
              </a:bodyPr>
              <a:lstStyle/>
              <a:p>
                <a:pPr algn="ctr"/>
                <a14:m>
                  <m:oMathPara xmlns:m="http://schemas.openxmlformats.org/officeDocument/2006/math">
                    <m:oMathParaPr>
                      <m:jc m:val="left"/>
                    </m:oMathParaPr>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quantity</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of</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financial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capital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supplied</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quantity</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of</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financial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capital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demanded</m:t>
                      </m:r>
                    </m:oMath>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trade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deficit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investment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budget</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deficit</m:t>
                      </m:r>
                    </m:oMath>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i="1">
                          <a:solidFill>
                            <a:srgbClr val="FFFFFF"/>
                          </a:solidFill>
                          <a:latin typeface="Calibri" panose="020F0502020204030204" pitchFamily="34" charset="0"/>
                          <a:cs typeface="Calibri" panose="020F0502020204030204" pitchFamily="34" charset="0"/>
                        </a:rPr>
                        <m:t>S</m:t>
                      </m:r>
                      <m:r>
                        <m:rPr>
                          <m:nor/>
                        </m:rPr>
                        <a:rPr lang="en-US" sz="2000" i="0">
                          <a:solidFill>
                            <a:srgbClr val="FFFFFF"/>
                          </a:solidFill>
                          <a:latin typeface="Calibri" panose="020F0502020204030204" pitchFamily="34" charset="0"/>
                          <a:cs typeface="Calibri" panose="020F0502020204030204" pitchFamily="34" charset="0"/>
                        </a:rPr>
                        <m:t> + </m:t>
                      </m:r>
                      <m:r>
                        <a:rPr lang="en-US" sz="2000" i="1">
                          <a:solidFill>
                            <a:srgbClr val="FFFFFF"/>
                          </a:solidFill>
                          <a:latin typeface="Cambria Math" panose="02040503050406030204" pitchFamily="18" charset="0"/>
                        </a:rPr>
                        <m:t>(</m:t>
                      </m:r>
                      <m:r>
                        <m:rPr>
                          <m:nor/>
                        </m:rPr>
                        <a:rPr lang="en-US" sz="2000" i="1">
                          <a:solidFill>
                            <a:srgbClr val="FFFFFF"/>
                          </a:solidFill>
                          <a:latin typeface="Calibri" panose="020F0502020204030204" pitchFamily="34" charset="0"/>
                          <a:cs typeface="Calibri" panose="020F0502020204030204" pitchFamily="34" charset="0"/>
                        </a:rPr>
                        <m:t>M</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X</m:t>
                      </m:r>
                      <m:r>
                        <a:rPr lang="en-US" sz="2000" i="1">
                          <a:solidFill>
                            <a:srgbClr val="FFFFFF"/>
                          </a:solidFill>
                          <a:latin typeface="Cambria Math" panose="02040503050406030204" pitchFamily="18" charset="0"/>
                        </a:rPr>
                        <m: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1">
                          <a:solidFill>
                            <a:srgbClr val="FFFFFF"/>
                          </a:solidFill>
                          <a:latin typeface="Calibri" panose="020F0502020204030204" pitchFamily="34" charset="0"/>
                          <a:cs typeface="Calibri" panose="020F0502020204030204" pitchFamily="34" charset="0"/>
                        </a:rPr>
                        <m:t>I</m:t>
                      </m:r>
                      <m:r>
                        <m:rPr>
                          <m:nor/>
                        </m:rPr>
                        <a:rPr lang="en-US" sz="2000" i="0">
                          <a:solidFill>
                            <a:srgbClr val="FFFFFF"/>
                          </a:solidFill>
                          <a:latin typeface="Calibri" panose="020F0502020204030204" pitchFamily="34" charset="0"/>
                          <a:cs typeface="Calibri" panose="020F0502020204030204" pitchFamily="34" charset="0"/>
                        </a:rPr>
                        <m:t> + </m:t>
                      </m:r>
                      <m:r>
                        <a:rPr lang="en-US" sz="2000" i="1">
                          <a:solidFill>
                            <a:srgbClr val="FFFFFF"/>
                          </a:solidFill>
                          <a:latin typeface="Cambria Math" panose="02040503050406030204" pitchFamily="18" charset="0"/>
                        </a:rPr>
                        <m:t>(</m:t>
                      </m:r>
                      <m:r>
                        <m:rPr>
                          <m:nor/>
                        </m:rPr>
                        <a:rPr lang="en-US" sz="2000" i="1">
                          <a:solidFill>
                            <a:srgbClr val="FFFFFF"/>
                          </a:solidFill>
                          <a:latin typeface="Calibri" panose="020F0502020204030204" pitchFamily="34" charset="0"/>
                          <a:cs typeface="Calibri" panose="020F0502020204030204" pitchFamily="34" charset="0"/>
                        </a:rPr>
                        <m:t>G</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T</m:t>
                      </m:r>
                      <m:r>
                        <a:rPr lang="en-US" sz="2000" i="1">
                          <a:solidFill>
                            <a:srgbClr val="FFFFFF"/>
                          </a:solidFill>
                          <a:latin typeface="Cambria Math" panose="02040503050406030204" pitchFamily="18" charset="0"/>
                        </a:rPr>
                        <m:t>)</m:t>
                      </m:r>
                    </m:oMath>
                  </m:oMathPara>
                </a14:m>
                <a:endParaRPr lang="en-US" sz="2000" dirty="0">
                  <a:latin typeface="Calibri" panose="020F0502020204030204" pitchFamily="34" charset="0"/>
                  <a:cs typeface="Calibri" panose="020F0502020204030204" pitchFamily="34" charset="0"/>
                </a:endParaRPr>
              </a:p>
            </p:txBody>
          </p:sp>
        </mc:Choice>
        <mc:Fallback xmlns="">
          <p:sp>
            <p:nvSpPr>
              <p:cNvPr id="7" name="Object 6">
                <a:extLst>
                  <a:ext uri="{FF2B5EF4-FFF2-40B4-BE49-F238E27FC236}">
                    <a16:creationId xmlns:a16="http://schemas.microsoft.com/office/drawing/2014/main" id="{61CA4E81-40FB-4363-BD70-C240C3BAA973}"/>
                  </a:ext>
                </a:extLst>
              </p:cNvPr>
              <p:cNvSpPr txBox="1">
                <a:spLocks noRot="1" noChangeAspect="1" noMove="1" noResize="1" noEditPoints="1" noAdjustHandles="1" noChangeArrowheads="1" noChangeShapeType="1" noTextEdit="1"/>
              </p:cNvSpPr>
              <p:nvPr/>
            </p:nvSpPr>
            <p:spPr>
              <a:xfrm>
                <a:off x="2009775" y="2104767"/>
                <a:ext cx="8172450" cy="1144588"/>
              </a:xfrm>
              <a:prstGeom prst="rect">
                <a:avLst/>
              </a:prstGeom>
              <a:blipFill>
                <a:blip r:embed="rId3"/>
                <a:stretch>
                  <a:fillRect l="-299"/>
                </a:stretch>
              </a:blipFill>
            </p:spPr>
            <p:txBody>
              <a:bodyPr/>
              <a:lstStyle/>
              <a:p>
                <a:r>
                  <a:rPr lang="en-US">
                    <a:noFill/>
                  </a:rPr>
                  <a:t> </a:t>
                </a:r>
              </a:p>
            </p:txBody>
          </p:sp>
        </mc:Fallback>
      </mc:AlternateContent>
      <p:grpSp>
        <p:nvGrpSpPr>
          <p:cNvPr id="12" name="Google Shape;157;p18">
            <a:extLst>
              <a:ext uri="{FF2B5EF4-FFF2-40B4-BE49-F238E27FC236}">
                <a16:creationId xmlns:a16="http://schemas.microsoft.com/office/drawing/2014/main" id="{083A2601-0C50-4837-AD57-49465B5731AD}"/>
              </a:ext>
            </a:extLst>
          </p:cNvPr>
          <p:cNvGrpSpPr/>
          <p:nvPr/>
        </p:nvGrpSpPr>
        <p:grpSpPr>
          <a:xfrm>
            <a:off x="1881187" y="3695643"/>
            <a:ext cx="8454738" cy="1115568"/>
            <a:chOff x="542866" y="1736761"/>
            <a:chExt cx="8058357" cy="807000"/>
          </a:xfrm>
        </p:grpSpPr>
        <p:sp>
          <p:nvSpPr>
            <p:cNvPr id="13" name="Google Shape;158;p18">
              <a:extLst>
                <a:ext uri="{FF2B5EF4-FFF2-40B4-BE49-F238E27FC236}">
                  <a16:creationId xmlns:a16="http://schemas.microsoft.com/office/drawing/2014/main" id="{78CAFF60-D94A-4E5E-8953-3DEFDEBCF278}"/>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4" name="Google Shape;159;p18">
              <a:extLst>
                <a:ext uri="{FF2B5EF4-FFF2-40B4-BE49-F238E27FC236}">
                  <a16:creationId xmlns:a16="http://schemas.microsoft.com/office/drawing/2014/main" id="{B79B2D3A-0A78-4B6F-B6CC-74DE1E213EE5}"/>
                </a:ext>
              </a:extLst>
            </p:cNvPr>
            <p:cNvSpPr txBox="1"/>
            <p:nvPr/>
          </p:nvSpPr>
          <p:spPr>
            <a:xfrm>
              <a:off x="542866" y="1779133"/>
              <a:ext cx="7911862"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If the Ricardian equivalence was a one-to-one relationship, changes in the budget deficit would be exactly offset by changes in private saving while trade deficit and private investment would not change.</a:t>
              </a:r>
              <a:endParaRPr lang="en-US" sz="2000" dirty="0">
                <a:solidFill>
                  <a:schemeClr val="lt1"/>
                </a:solidFill>
                <a:latin typeface="Calibri"/>
                <a:ea typeface="Calibri"/>
                <a:cs typeface="Calibri"/>
                <a:sym typeface="Calibri"/>
              </a:endParaRPr>
            </a:p>
          </p:txBody>
        </p:sp>
      </p:grpSp>
      <p:grpSp>
        <p:nvGrpSpPr>
          <p:cNvPr id="15" name="Google Shape;157;p18">
            <a:extLst>
              <a:ext uri="{FF2B5EF4-FFF2-40B4-BE49-F238E27FC236}">
                <a16:creationId xmlns:a16="http://schemas.microsoft.com/office/drawing/2014/main" id="{63247FDF-EC4D-4021-8076-B74B42D5A0E8}"/>
              </a:ext>
            </a:extLst>
          </p:cNvPr>
          <p:cNvGrpSpPr/>
          <p:nvPr/>
        </p:nvGrpSpPr>
        <p:grpSpPr>
          <a:xfrm>
            <a:off x="1881188" y="4951630"/>
            <a:ext cx="8454678" cy="1115568"/>
            <a:chOff x="542866" y="1736761"/>
            <a:chExt cx="8058357" cy="807000"/>
          </a:xfrm>
        </p:grpSpPr>
        <p:sp>
          <p:nvSpPr>
            <p:cNvPr id="16" name="Google Shape;158;p18">
              <a:extLst>
                <a:ext uri="{FF2B5EF4-FFF2-40B4-BE49-F238E27FC236}">
                  <a16:creationId xmlns:a16="http://schemas.microsoft.com/office/drawing/2014/main" id="{1D021D57-C20B-41FE-A65A-8E97CDFAAF93}"/>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7" name="Google Shape;159;p18">
              <a:extLst>
                <a:ext uri="{FF2B5EF4-FFF2-40B4-BE49-F238E27FC236}">
                  <a16:creationId xmlns:a16="http://schemas.microsoft.com/office/drawing/2014/main" id="{BA6958AE-C8D8-4C76-80AB-71CD3549DBFF}"/>
                </a:ext>
              </a:extLst>
            </p:cNvPr>
            <p:cNvSpPr txBox="1"/>
            <p:nvPr/>
          </p:nvSpPr>
          <p:spPr>
            <a:xfrm>
              <a:off x="542866" y="1768462"/>
              <a:ext cx="7911917"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Empirical evidence shows that the relationship is not one-to-one and that changes in the government deficit will also impact the trade deficit and private investment.</a:t>
              </a:r>
              <a:endParaRPr lang="en-US"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150987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Ricardian Equivalence in Practice</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6" y="1442056"/>
            <a:ext cx="8058300" cy="1949305"/>
            <a:chOff x="542756" y="1801106"/>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756" y="1801106"/>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50627"/>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sym typeface="Calibri"/>
                </a:rPr>
                <a:t>Think about your saving habits now. Do you think the amount you save shifts with movements in the economy? Suppose the government mentions that all prices are going to increase by 1% next year. Will this affect your current saving habits? What if prices increase by 50%? Do you think you will start saving more now?</a:t>
              </a:r>
            </a:p>
          </p:txBody>
        </p:sp>
      </p:grpSp>
      <p:pic>
        <p:nvPicPr>
          <p:cNvPr id="3" name="Picture 2" descr="A picture of someone putting money in a piggy bank">
            <a:extLst>
              <a:ext uri="{FF2B5EF4-FFF2-40B4-BE49-F238E27FC236}">
                <a16:creationId xmlns:a16="http://schemas.microsoft.com/office/drawing/2014/main" id="{E1F7D663-83CB-4F88-AA75-0DB765F373EA}"/>
              </a:ext>
            </a:extLst>
          </p:cNvPr>
          <p:cNvPicPr>
            <a:picLocks noChangeAspect="1"/>
          </p:cNvPicPr>
          <p:nvPr/>
        </p:nvPicPr>
        <p:blipFill>
          <a:blip r:embed="rId3"/>
          <a:stretch>
            <a:fillRect/>
          </a:stretch>
        </p:blipFill>
        <p:spPr>
          <a:xfrm>
            <a:off x="4088969" y="3622064"/>
            <a:ext cx="4014061" cy="3010868"/>
          </a:xfrm>
          <a:prstGeom prst="rect">
            <a:avLst/>
          </a:prstGeom>
        </p:spPr>
      </p:pic>
    </p:spTree>
    <p:extLst>
      <p:ext uri="{BB962C8B-B14F-4D97-AF65-F5344CB8AC3E}">
        <p14:creationId xmlns:p14="http://schemas.microsoft.com/office/powerpoint/2010/main" val="3892070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6E9BCE-F8DF-4D43-9451-DE1D45B86F57}"/>
              </a:ext>
            </a:extLst>
          </p:cNvPr>
          <p:cNvSpPr/>
          <p:nvPr/>
        </p:nvSpPr>
        <p:spPr>
          <a:xfrm>
            <a:off x="1881188" y="1433251"/>
            <a:ext cx="8429625" cy="4079653"/>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066769" y="1607520"/>
            <a:ext cx="7807500" cy="493367"/>
          </a:xfrm>
          <a:prstGeom prst="rect">
            <a:avLst/>
          </a:prstGeom>
          <a:solidFill>
            <a:srgbClr val="627981"/>
          </a:solidFill>
          <a:ln>
            <a:solidFill>
              <a:srgbClr val="627981"/>
            </a:solid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theory of Ricardian equivalence holds that changes in private saving will offset changes in government borrowing or saving.</a:t>
            </a:r>
          </a:p>
          <a:p>
            <a:pPr marL="101600" marR="0" lvl="0" algn="l" rtl="0">
              <a:spcBef>
                <a:spcPts val="0"/>
              </a:spcBef>
              <a:spcAft>
                <a:spcPts val="0"/>
              </a:spcAft>
              <a:buClr>
                <a:schemeClr val="lt1"/>
              </a:buClr>
              <a:buSzPts val="2000"/>
            </a:pPr>
            <a:endParaRPr lang="en-US" sz="2000" dirty="0">
              <a:solidFill>
                <a:schemeClr val="bg1"/>
              </a:solidFill>
              <a:latin typeface="Calibri" panose="020F0502020204030204" pitchFamily="34" charset="0"/>
              <a:cs typeface="Times New Roman" panose="02020603050405020304" pitchFamily="18" charset="0"/>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Increased private saving will offset higher budget deficits, while increased private borrowing will offset higher budget surpluses.</a:t>
            </a:r>
          </a:p>
          <a:p>
            <a:pPr marL="101600">
              <a:buClr>
                <a:schemeClr val="lt1"/>
              </a:buClr>
              <a:buSzPts val="2000"/>
            </a:pPr>
            <a:endParaRPr lang="en-US" sz="2000" dirty="0">
              <a:solidFill>
                <a:schemeClr val="lt1"/>
              </a:solidFill>
              <a:latin typeface="Calibri"/>
              <a:ea typeface="Calibri"/>
              <a:cs typeface="Calibri"/>
              <a:sym typeface="Calibri"/>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If the theory holds true, changes in government borrowing or saving would not impact private investment in physical capital or the trade balance.</a:t>
            </a:r>
          </a:p>
          <a:p>
            <a:pPr marL="101600">
              <a:buClr>
                <a:schemeClr val="lt1"/>
              </a:buClr>
              <a:buSzPts val="2000"/>
            </a:pPr>
            <a:endParaRPr lang="en-US" sz="2000" dirty="0">
              <a:solidFill>
                <a:schemeClr val="bg1"/>
              </a:solidFill>
              <a:latin typeface="Calibri" panose="020F0502020204030204" pitchFamily="34" charset="0"/>
              <a:cs typeface="Times New Roman" panose="02020603050405020304" pitchFamily="18" charset="0"/>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Empirical evidence shows that Ricardian equivalence is only partially true.</a:t>
            </a:r>
          </a:p>
          <a:p>
            <a:pPr marL="457200" marR="0" lvl="0" indent="-355600" algn="l" rtl="0">
              <a:spcBef>
                <a:spcPts val="0"/>
              </a:spcBef>
              <a:spcAft>
                <a:spcPts val="0"/>
              </a:spcAft>
              <a:buClr>
                <a:schemeClr val="lt1"/>
              </a:buClr>
              <a:buSzPts val="2000"/>
              <a:buFont typeface="Calibri"/>
              <a:buChar char="●"/>
            </a:pPr>
            <a:endParaRPr lang="en-US" sz="2000" dirty="0">
              <a:solidFill>
                <a:schemeClr val="bg1"/>
              </a:solidFill>
              <a:latin typeface="Calibri" panose="020F0502020204030204" pitchFamily="34" charset="0"/>
              <a:cs typeface="Times New Roman" panose="02020603050405020304" pitchFamily="18" charset="0"/>
            </a:endParaRPr>
          </a:p>
          <a:p>
            <a:pPr marL="457200" marR="0" lvl="0" indent="-355600" algn="l" rtl="0">
              <a:spcBef>
                <a:spcPts val="0"/>
              </a:spcBef>
              <a:spcAft>
                <a:spcPts val="0"/>
              </a:spcAft>
              <a:buClr>
                <a:schemeClr val="lt1"/>
              </a:buClr>
              <a:buSzPts val="2000"/>
              <a:buFont typeface="Calibri"/>
              <a:buChar char="●"/>
            </a:pPr>
            <a:endParaRPr lang="en-US" sz="2000" dirty="0">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4979055"/>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1533</TotalTime>
  <Words>1387</Words>
  <Application>Microsoft Office PowerPoint</Application>
  <PresentationFormat>Widescreen</PresentationFormat>
  <Paragraphs>75</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Cambria Math</vt:lpstr>
      <vt:lpstr>Century Gothic</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Sarah Claus</cp:lastModifiedBy>
  <cp:revision>93</cp:revision>
  <dcterms:modified xsi:type="dcterms:W3CDTF">2022-01-18T14:10:19Z</dcterms:modified>
</cp:coreProperties>
</file>