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371" r:id="rId3"/>
    <p:sldId id="386" r:id="rId4"/>
    <p:sldId id="258" r:id="rId5"/>
    <p:sldId id="329" r:id="rId6"/>
    <p:sldId id="391" r:id="rId7"/>
    <p:sldId id="387" r:id="rId8"/>
    <p:sldId id="388" r:id="rId9"/>
    <p:sldId id="389" r:id="rId10"/>
    <p:sldId id="390" r:id="rId11"/>
    <p:sldId id="392" r:id="rId12"/>
    <p:sldId id="364" r:id="rId13"/>
    <p:sldId id="275"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Century Gothic" panose="020B050202020202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gpqKudZmLSWKrr7AFFTErfzhMQc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Edahl" initials="CE" lastIdx="15" clrIdx="0">
    <p:extLst>
      <p:ext uri="{19B8F6BF-5375-455C-9EA6-DF929625EA0E}">
        <p15:presenceInfo xmlns:p15="http://schemas.microsoft.com/office/powerpoint/2012/main" userId="S::cedahl@hawkeslearning.com::f9c8dab7-bc9e-4aed-a3a5-891b49192fba" providerId="AD"/>
      </p:ext>
    </p:extLst>
  </p:cmAuthor>
  <p:cmAuthor id="2" name="Nathan Mirmow" initials="NM" lastIdx="7" clrIdx="1">
    <p:extLst>
      <p:ext uri="{19B8F6BF-5375-455C-9EA6-DF929625EA0E}">
        <p15:presenceInfo xmlns:p15="http://schemas.microsoft.com/office/powerpoint/2012/main" userId="Nathan Mirmow" providerId="None"/>
      </p:ext>
    </p:extLst>
  </p:cmAuthor>
  <p:cmAuthor id="3" name="Caitlin Coleman" initials="CC" lastIdx="2" clrIdx="2">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941" autoAdjust="0"/>
  </p:normalViewPr>
  <p:slideViewPr>
    <p:cSldViewPr snapToGrid="0">
      <p:cViewPr varScale="1">
        <p:scale>
          <a:sx n="111" d="100"/>
          <a:sy n="111" d="100"/>
        </p:scale>
        <p:origin x="55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 name="Google Shape;4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Research and development, or R&amp;D, is the key to creating new technology. Fiscal policy can encourage R&amp;D through either direct spending or tax policy. The government could expand federal R&amp;D grants to universities and colleges, nonprofit organizations, and the private sector. Fiscal policy could support R&amp;D through tax incentives, which allow firms to reduce their tax bill as they increase spending on R&amp;D.</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0865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Which do you think is more effective in producing economic growth, public or private investment? Explain your reasoning.</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6517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Economic growth requires investment in physical capital, human capital, and technology. The economic environment must provide well-functioning markets and flexible prices. Government borrowing can reduce the total amount of financial capital available for private firms to invest in physical capital. Government spending encourages certain elements of long-term growth, like education and research and development that creates new technology.</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9846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Larger budget deficits will increase demand for financial capital. If private saving and the trade balance remain the same, less financial capital will be available for private investment. When government borrowing soaks up available financial capital and leaves less for private investment, economists call the result crowding out.</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9829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If the government budget deficit increases, the demand for financial capital increases. The interest rate will then increase, which has the potential to crowd out private investment. A 1% increase in the budget deficit will lead to around a 0.5% to 1% rise in the interest rate, all else equal.</a:t>
            </a:r>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chemeClr val="bg1"/>
                </a:solidFill>
                <a:latin typeface="Calibri" panose="020F0502020204030204" pitchFamily="34" charset="0"/>
                <a:cs typeface="Times New Roman" panose="02020603050405020304" pitchFamily="18" charset="0"/>
              </a:rPr>
              <a:t>Why can’t the Federal Reserve just use expansionary monetary policy to reduce interest rates or prevent interest rates from rising?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chemeClr val="bg1"/>
                </a:solidFill>
                <a:latin typeface="Calibri" panose="020F0502020204030204" pitchFamily="34" charset="0"/>
                <a:cs typeface="Times New Roman" panose="02020603050405020304" pitchFamily="18" charset="0"/>
                <a:sym typeface="Calibri"/>
              </a:rPr>
              <a:t>If the economy is near potential GDP:</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solidFill>
                <a:schemeClr val="bg1"/>
              </a:solidFill>
              <a:latin typeface="Calibri" panose="020F0502020204030204" pitchFamily="34" charset="0"/>
              <a:cs typeface="Times New Roman" panose="02020603050405020304" pitchFamily="18" charset="0"/>
              <a:sym typeface="Calibri"/>
            </a:endParaRPr>
          </a:p>
          <a:p>
            <a:pPr marL="342900" indent="-342900">
              <a:buClr>
                <a:schemeClr val="bg1"/>
              </a:buClr>
              <a:buFont typeface="+mj-lt"/>
              <a:buAutoNum type="arabicPeriod"/>
            </a:pPr>
            <a:r>
              <a:rPr lang="en-US" sz="1200" dirty="0">
                <a:solidFill>
                  <a:schemeClr val="bg1"/>
                </a:solidFill>
                <a:latin typeface="Calibri" panose="020F0502020204030204" pitchFamily="34" charset="0"/>
                <a:cs typeface="Calibri" panose="020F0502020204030204" pitchFamily="34" charset="0"/>
              </a:rPr>
              <a:t>The Fed is faced with a government running large budget deficits.</a:t>
            </a:r>
          </a:p>
          <a:p>
            <a:pPr marL="342900" indent="-342900">
              <a:buClr>
                <a:schemeClr val="bg1"/>
              </a:buClr>
              <a:buFont typeface="+mj-lt"/>
              <a:buAutoNum type="arabicPeriod"/>
            </a:pPr>
            <a:r>
              <a:rPr lang="en-US" sz="1200" dirty="0">
                <a:solidFill>
                  <a:schemeClr val="bg1"/>
                </a:solidFill>
                <a:latin typeface="Calibri" panose="020F0502020204030204" pitchFamily="34" charset="0"/>
                <a:cs typeface="Calibri" panose="020F0502020204030204" pitchFamily="34" charset="0"/>
              </a:rPr>
              <a:t>Inflation is very likely.</a:t>
            </a:r>
          </a:p>
          <a:p>
            <a:pPr marL="342900" indent="-342900">
              <a:buClr>
                <a:schemeClr val="bg1"/>
              </a:buClr>
              <a:buFont typeface="+mj-lt"/>
              <a:buAutoNum type="arabicPeriod"/>
            </a:pPr>
            <a:r>
              <a:rPr lang="en-US" sz="1200" dirty="0">
                <a:solidFill>
                  <a:schemeClr val="bg1"/>
                </a:solidFill>
                <a:latin typeface="Calibri" panose="020F0502020204030204" pitchFamily="34" charset="0"/>
                <a:cs typeface="Calibri" panose="020F0502020204030204" pitchFamily="34" charset="0"/>
              </a:rPr>
              <a:t>The Fed then reacts with contractionary monetary policy.</a:t>
            </a:r>
          </a:p>
          <a:p>
            <a:pPr marL="342900" indent="-342900">
              <a:buClr>
                <a:schemeClr val="bg1"/>
              </a:buClr>
              <a:buFont typeface="+mj-lt"/>
              <a:buAutoNum type="arabicPeriod"/>
            </a:pPr>
            <a:r>
              <a:rPr lang="en-US" sz="1200" dirty="0">
                <a:solidFill>
                  <a:schemeClr val="bg1"/>
                </a:solidFill>
                <a:latin typeface="Calibri" panose="020F0502020204030204" pitchFamily="34" charset="0"/>
                <a:cs typeface="Calibri" panose="020F0502020204030204" pitchFamily="34" charset="0"/>
              </a:rPr>
              <a:t>The higher interest rates crowd out a greater deal of private investment</a:t>
            </a:r>
          </a:p>
          <a:p>
            <a:pPr marL="342900" indent="-342900">
              <a:buClr>
                <a:schemeClr val="bg1"/>
              </a:buClr>
              <a:buFont typeface="+mj-lt"/>
              <a:buAutoNum type="arabicPeriod"/>
            </a:pPr>
            <a:endParaRPr lang="en-US" sz="1200" dirty="0">
              <a:solidFill>
                <a:schemeClr val="bg1"/>
              </a:solidFill>
              <a:latin typeface="Calibri" panose="020F0502020204030204" pitchFamily="34" charset="0"/>
              <a:cs typeface="Calibri" panose="020F0502020204030204" pitchFamily="34" charset="0"/>
            </a:endParaRPr>
          </a:p>
          <a:p>
            <a:pPr marL="0" indent="0">
              <a:buClr>
                <a:schemeClr val="bg1"/>
              </a:buClr>
              <a:buFont typeface="+mj-lt"/>
              <a:buNone/>
            </a:pPr>
            <a:r>
              <a:rPr lang="en-US" sz="1200" dirty="0">
                <a:solidFill>
                  <a:schemeClr val="bg1"/>
                </a:solidFill>
                <a:latin typeface="Calibri" panose="020F0502020204030204" pitchFamily="34" charset="0"/>
                <a:cs typeface="Calibri" panose="020F0502020204030204" pitchFamily="34" charset="0"/>
              </a:rPr>
              <a:t>If the economy is below potential GDP:</a:t>
            </a:r>
          </a:p>
          <a:p>
            <a:pPr marL="342900" indent="-342900">
              <a:buClr>
                <a:schemeClr val="bg1"/>
              </a:buClr>
              <a:buFont typeface="+mj-lt"/>
              <a:buAutoNum type="arabicPeriod"/>
            </a:pPr>
            <a:r>
              <a:rPr lang="en-US" sz="1200" dirty="0">
                <a:solidFill>
                  <a:schemeClr val="bg1"/>
                </a:solidFill>
                <a:latin typeface="Calibri" panose="020F0502020204030204" pitchFamily="34" charset="0"/>
                <a:cs typeface="Calibri" panose="020F0502020204030204" pitchFamily="34" charset="0"/>
              </a:rPr>
              <a:t>The Fed is faced with a government running large budget deficits.</a:t>
            </a:r>
          </a:p>
          <a:p>
            <a:pPr marL="342900" indent="-342900">
              <a:buClr>
                <a:schemeClr val="bg1"/>
              </a:buClr>
              <a:buFont typeface="+mj-lt"/>
              <a:buAutoNum type="arabicPeriod"/>
            </a:pPr>
            <a:r>
              <a:rPr lang="en-US" sz="1200" dirty="0">
                <a:solidFill>
                  <a:schemeClr val="bg1"/>
                </a:solidFill>
                <a:latin typeface="Calibri" panose="020F0502020204030204" pitchFamily="34" charset="0"/>
                <a:cs typeface="Calibri" panose="020F0502020204030204" pitchFamily="34" charset="0"/>
              </a:rPr>
              <a:t>Inflation is not likely.</a:t>
            </a:r>
          </a:p>
          <a:p>
            <a:pPr marL="342900" indent="-342900">
              <a:buClr>
                <a:schemeClr val="bg1"/>
              </a:buClr>
              <a:buFont typeface="+mj-lt"/>
              <a:buAutoNum type="arabicPeriod"/>
            </a:pPr>
            <a:r>
              <a:rPr lang="en-US" sz="1200" dirty="0">
                <a:solidFill>
                  <a:schemeClr val="bg1"/>
                </a:solidFill>
                <a:latin typeface="Calibri" panose="020F0502020204030204" pitchFamily="34" charset="0"/>
                <a:cs typeface="Calibri" panose="020F0502020204030204" pitchFamily="34" charset="0"/>
              </a:rPr>
              <a:t>The Fed then reacts with expansionary monetary policy.</a:t>
            </a:r>
          </a:p>
          <a:p>
            <a:pPr marL="342900" indent="-342900">
              <a:buClr>
                <a:schemeClr val="bg1"/>
              </a:buClr>
              <a:buFont typeface="+mj-lt"/>
              <a:buAutoNum type="arabicPeriod"/>
            </a:pPr>
            <a:r>
              <a:rPr lang="en-US" sz="1200" dirty="0">
                <a:solidFill>
                  <a:schemeClr val="bg1"/>
                </a:solidFill>
                <a:latin typeface="Calibri" panose="020F0502020204030204" pitchFamily="34" charset="0"/>
                <a:cs typeface="Calibri" panose="020F0502020204030204" pitchFamily="34" charset="0"/>
              </a:rPr>
              <a:t>The interest rates cancel out, resulting in little crowding out of private investment.</a:t>
            </a:r>
            <a:endParaRPr lang="en-US" sz="1200" dirty="0">
              <a:latin typeface="Calibri" panose="020F0502020204030204" pitchFamily="34" charset="0"/>
              <a:cs typeface="Calibri" panose="020F0502020204030204" pitchFamily="34" charset="0"/>
            </a:endParaRPr>
          </a:p>
          <a:p>
            <a:pPr marL="0" indent="0">
              <a:buClr>
                <a:schemeClr val="bg1"/>
              </a:buClr>
              <a:buFont typeface="+mj-lt"/>
              <a:buNone/>
            </a:pPr>
            <a:endParaRPr lang="en-US" dirty="0"/>
          </a:p>
        </p:txBody>
      </p:sp>
    </p:spTree>
    <p:extLst>
      <p:ext uri="{BB962C8B-B14F-4D97-AF65-F5344CB8AC3E}">
        <p14:creationId xmlns:p14="http://schemas.microsoft.com/office/powerpoint/2010/main" val="1179784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Clr>
                <a:schemeClr val="bg1"/>
              </a:buClr>
              <a:buFont typeface="+mj-lt"/>
              <a:buNone/>
            </a:pPr>
            <a:r>
              <a:rPr lang="en-US" dirty="0"/>
              <a:t>In 2020, the economy experienced an abrupt downturn in response to the COVID-19 pandemic. The U.S. government responded swiftly, and the bipartisan CARES Act provided over $2 trillion in aid. The Federal Reserve also responded with expansionary monetary policy. Do you think these policies led to the crowding out of private investment? Why or why not?</a:t>
            </a:r>
          </a:p>
          <a:p>
            <a:pPr marL="0" indent="0">
              <a:buClr>
                <a:schemeClr val="bg1"/>
              </a:buClr>
              <a:buFont typeface="+mj-lt"/>
              <a:buNone/>
            </a:pPr>
            <a:endParaRPr lang="en-US" dirty="0"/>
          </a:p>
        </p:txBody>
      </p:sp>
    </p:spTree>
    <p:extLst>
      <p:ext uri="{BB962C8B-B14F-4D97-AF65-F5344CB8AC3E}">
        <p14:creationId xmlns:p14="http://schemas.microsoft.com/office/powerpoint/2010/main" val="1832107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government will invest in physical capital directly. Public physical capital investment can increase an economy's output and productivity. It is hard to determine how much government investment in physical capital will benefit the economy. Governments respond to both political and economic incentives. </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6212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Lawmakers focused on spending money in key politicians' districts may spend public money on investment in physical capital that is not economically justified. Decisions to spend on infrastructure need to make both economic and political sense. When projects are funded by higher taxes, consumers may bear the burden. If the government finances an investment with borrowed money, it may increase interest rates and cause crowding out of productive private investment.</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7527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government plays a large role in society's investment in human capital through the education system. For low-income nations, additional investment in human capital seems likely to increase productivity and growth. In the U.S. there is a question as to how much additional government spending on education will improve the actual level of education. For the U.S., the current focus is on how to get a bigger return from existing spending on education rather than dramatic increases in education spending.</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217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1524000" y="1122362"/>
            <a:ext cx="9144000" cy="2387601"/>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6000"/>
              <a:buFont typeface="Calibri"/>
              <a:buNone/>
              <a:defRPr sz="6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1" name="Google Shape;11;p22"/>
          <p:cNvSpPr txBox="1">
            <a:spLocks noGrp="1"/>
          </p:cNvSpPr>
          <p:nvPr>
            <p:ph type="body" idx="1"/>
          </p:nvPr>
        </p:nvSpPr>
        <p:spPr>
          <a:xfrm>
            <a:off x="1524000" y="3602037"/>
            <a:ext cx="9144000" cy="1655763"/>
          </a:xfrm>
          <a:prstGeom prst="rect">
            <a:avLst/>
          </a:prstGeom>
          <a:noFill/>
          <a:ln>
            <a:noFill/>
          </a:ln>
        </p:spPr>
        <p:txBody>
          <a:bodyPr spcFirstLastPara="1" wrap="square" lIns="45700" tIns="45700" rIns="45700" bIns="45700" anchor="t" anchorCtr="0">
            <a:normAutofit/>
          </a:bodyPr>
          <a:lstStyle>
            <a:lvl1pPr marL="457200" lvl="0" indent="-228600" algn="ctr">
              <a:lnSpc>
                <a:spcPct val="90000"/>
              </a:lnSpc>
              <a:spcBef>
                <a:spcPts val="1000"/>
              </a:spcBef>
              <a:spcAft>
                <a:spcPts val="0"/>
              </a:spcAft>
              <a:buClr>
                <a:srgbClr val="000000"/>
              </a:buClr>
              <a:buSzPts val="2400"/>
              <a:buFont typeface="Calibri"/>
              <a:buNone/>
              <a:defRPr sz="2400"/>
            </a:lvl1pPr>
            <a:lvl2pPr marL="914400" lvl="1" indent="-228600" algn="ctr">
              <a:lnSpc>
                <a:spcPct val="90000"/>
              </a:lnSpc>
              <a:spcBef>
                <a:spcPts val="1000"/>
              </a:spcBef>
              <a:spcAft>
                <a:spcPts val="0"/>
              </a:spcAft>
              <a:buClr>
                <a:srgbClr val="000000"/>
              </a:buClr>
              <a:buSzPts val="2400"/>
              <a:buFont typeface="Calibri"/>
              <a:buNone/>
              <a:defRPr sz="2400"/>
            </a:lvl2pPr>
            <a:lvl3pPr marL="1371600" lvl="2" indent="-228600" algn="ctr">
              <a:lnSpc>
                <a:spcPct val="90000"/>
              </a:lnSpc>
              <a:spcBef>
                <a:spcPts val="1000"/>
              </a:spcBef>
              <a:spcAft>
                <a:spcPts val="0"/>
              </a:spcAft>
              <a:buClr>
                <a:srgbClr val="000000"/>
              </a:buClr>
              <a:buSzPts val="2400"/>
              <a:buFont typeface="Calibri"/>
              <a:buNone/>
              <a:defRPr sz="2400"/>
            </a:lvl3pPr>
            <a:lvl4pPr marL="1828800" lvl="3" indent="-228600" algn="ctr">
              <a:lnSpc>
                <a:spcPct val="90000"/>
              </a:lnSpc>
              <a:spcBef>
                <a:spcPts val="1000"/>
              </a:spcBef>
              <a:spcAft>
                <a:spcPts val="0"/>
              </a:spcAft>
              <a:buClr>
                <a:srgbClr val="000000"/>
              </a:buClr>
              <a:buSzPts val="2400"/>
              <a:buFont typeface="Calibri"/>
              <a:buNone/>
              <a:defRPr sz="2400"/>
            </a:lvl4pPr>
            <a:lvl5pPr marL="2286000" lvl="4" indent="-228600" algn="ctr">
              <a:lnSpc>
                <a:spcPct val="90000"/>
              </a:lnSpc>
              <a:spcBef>
                <a:spcPts val="1000"/>
              </a:spcBef>
              <a:spcAft>
                <a:spcPts val="0"/>
              </a:spcAft>
              <a:buClr>
                <a:srgbClr val="000000"/>
              </a:buClr>
              <a:buSzPts val="2400"/>
              <a:buFont typeface="Calibri"/>
              <a:buNone/>
              <a:defRPr sz="24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2" name="Google Shape;12;p22"/>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tx">
  <p:cSld name="TITLE_AND_BODY">
    <p:spTree>
      <p:nvGrpSpPr>
        <p:cNvPr id="1" name="Shape 13"/>
        <p:cNvGrpSpPr/>
        <p:nvPr/>
      </p:nvGrpSpPr>
      <p:grpSpPr>
        <a:xfrm>
          <a:off x="0" y="0"/>
          <a:ext cx="0" cy="0"/>
          <a:chOff x="0" y="0"/>
          <a:chExt cx="0" cy="0"/>
        </a:xfrm>
      </p:grpSpPr>
      <p:sp>
        <p:nvSpPr>
          <p:cNvPr id="14" name="Google Shape;14;p23"/>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5" name="Google Shape;15;p23"/>
          <p:cNvSpPr txBox="1">
            <a:spLocks noGrp="1"/>
          </p:cNvSpPr>
          <p:nvPr>
            <p:ph type="body" idx="1"/>
          </p:nvPr>
        </p:nvSpPr>
        <p:spPr>
          <a:xfrm>
            <a:off x="838200" y="1825625"/>
            <a:ext cx="10515600" cy="435133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6" name="Google Shape;16;p23"/>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7"/>
        <p:cNvGrpSpPr/>
        <p:nvPr/>
      </p:nvGrpSpPr>
      <p:grpSpPr>
        <a:xfrm>
          <a:off x="0" y="0"/>
          <a:ext cx="0" cy="0"/>
          <a:chOff x="0" y="0"/>
          <a:chExt cx="0" cy="0"/>
        </a:xfrm>
      </p:grpSpPr>
      <p:sp>
        <p:nvSpPr>
          <p:cNvPr id="18" name="Google Shape;18;p24"/>
          <p:cNvSpPr txBox="1">
            <a:spLocks noGrp="1"/>
          </p:cNvSpPr>
          <p:nvPr>
            <p:ph type="title"/>
          </p:nvPr>
        </p:nvSpPr>
        <p:spPr>
          <a:xfrm>
            <a:off x="831850" y="1709738"/>
            <a:ext cx="10515600" cy="2852737"/>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6000"/>
              <a:buFont typeface="Calibri"/>
              <a:buNone/>
              <a:defRPr sz="6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9" name="Google Shape;19;p24"/>
          <p:cNvSpPr txBox="1">
            <a:spLocks noGrp="1"/>
          </p:cNvSpPr>
          <p:nvPr>
            <p:ph type="body" idx="1"/>
          </p:nvPr>
        </p:nvSpPr>
        <p:spPr>
          <a:xfrm>
            <a:off x="831850" y="4589462"/>
            <a:ext cx="10515600" cy="15001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888888"/>
              </a:buClr>
              <a:buSzPts val="2400"/>
              <a:buFont typeface="Calibri"/>
              <a:buNone/>
              <a:defRPr sz="2400">
                <a:solidFill>
                  <a:srgbClr val="888888"/>
                </a:solidFill>
              </a:defRPr>
            </a:lvl1pPr>
            <a:lvl2pPr marL="914400" lvl="1" indent="-228600" algn="l">
              <a:lnSpc>
                <a:spcPct val="90000"/>
              </a:lnSpc>
              <a:spcBef>
                <a:spcPts val="1000"/>
              </a:spcBef>
              <a:spcAft>
                <a:spcPts val="0"/>
              </a:spcAft>
              <a:buClr>
                <a:srgbClr val="888888"/>
              </a:buClr>
              <a:buSzPts val="2400"/>
              <a:buFont typeface="Calibri"/>
              <a:buNone/>
              <a:defRPr sz="2400">
                <a:solidFill>
                  <a:srgbClr val="888888"/>
                </a:solidFill>
              </a:defRPr>
            </a:lvl2pPr>
            <a:lvl3pPr marL="1371600" lvl="2" indent="-228600" algn="l">
              <a:lnSpc>
                <a:spcPct val="90000"/>
              </a:lnSpc>
              <a:spcBef>
                <a:spcPts val="1000"/>
              </a:spcBef>
              <a:spcAft>
                <a:spcPts val="0"/>
              </a:spcAft>
              <a:buClr>
                <a:srgbClr val="888888"/>
              </a:buClr>
              <a:buSzPts val="2400"/>
              <a:buFont typeface="Calibri"/>
              <a:buNone/>
              <a:defRPr sz="2400">
                <a:solidFill>
                  <a:srgbClr val="888888"/>
                </a:solidFill>
              </a:defRPr>
            </a:lvl3pPr>
            <a:lvl4pPr marL="1828800" lvl="3" indent="-228600" algn="l">
              <a:lnSpc>
                <a:spcPct val="90000"/>
              </a:lnSpc>
              <a:spcBef>
                <a:spcPts val="1000"/>
              </a:spcBef>
              <a:spcAft>
                <a:spcPts val="0"/>
              </a:spcAft>
              <a:buClr>
                <a:srgbClr val="888888"/>
              </a:buClr>
              <a:buSzPts val="2400"/>
              <a:buFont typeface="Calibri"/>
              <a:buNone/>
              <a:defRPr sz="2400">
                <a:solidFill>
                  <a:srgbClr val="888888"/>
                </a:solidFill>
              </a:defRPr>
            </a:lvl4pPr>
            <a:lvl5pPr marL="2286000" lvl="4" indent="-228600" algn="l">
              <a:lnSpc>
                <a:spcPct val="90000"/>
              </a:lnSpc>
              <a:spcBef>
                <a:spcPts val="1000"/>
              </a:spcBef>
              <a:spcAft>
                <a:spcPts val="0"/>
              </a:spcAft>
              <a:buClr>
                <a:srgbClr val="888888"/>
              </a:buClr>
              <a:buSzPts val="2400"/>
              <a:buFont typeface="Calibri"/>
              <a:buNone/>
              <a:defRPr sz="2400">
                <a:solidFill>
                  <a:srgbClr val="888888"/>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0" name="Google Shape;20;p24"/>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1"/>
        <p:cNvGrpSpPr/>
        <p:nvPr/>
      </p:nvGrpSpPr>
      <p:grpSpPr>
        <a:xfrm>
          <a:off x="0" y="0"/>
          <a:ext cx="0" cy="0"/>
          <a:chOff x="0" y="0"/>
          <a:chExt cx="0" cy="0"/>
        </a:xfrm>
      </p:grpSpPr>
      <p:sp>
        <p:nvSpPr>
          <p:cNvPr id="22" name="Google Shape;22;p25"/>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3" name="Google Shape;23;p25"/>
          <p:cNvSpPr txBox="1">
            <a:spLocks noGrp="1"/>
          </p:cNvSpPr>
          <p:nvPr>
            <p:ph type="body" idx="1"/>
          </p:nvPr>
        </p:nvSpPr>
        <p:spPr>
          <a:xfrm>
            <a:off x="838200" y="1825625"/>
            <a:ext cx="5181600" cy="435133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4" name="Google Shape;24;p25"/>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5"/>
        <p:cNvGrpSpPr/>
        <p:nvPr/>
      </p:nvGrpSpPr>
      <p:grpSpPr>
        <a:xfrm>
          <a:off x="0" y="0"/>
          <a:ext cx="0" cy="0"/>
          <a:chOff x="0" y="0"/>
          <a:chExt cx="0" cy="0"/>
        </a:xfrm>
      </p:grpSpPr>
      <p:sp>
        <p:nvSpPr>
          <p:cNvPr id="26" name="Google Shape;26;p26"/>
          <p:cNvSpPr txBox="1">
            <a:spLocks noGrp="1"/>
          </p:cNvSpPr>
          <p:nvPr>
            <p:ph type="title"/>
          </p:nvPr>
        </p:nvSpPr>
        <p:spPr>
          <a:xfrm>
            <a:off x="839787" y="365125"/>
            <a:ext cx="10515601"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7" name="Google Shape;27;p26"/>
          <p:cNvSpPr txBox="1">
            <a:spLocks noGrp="1"/>
          </p:cNvSpPr>
          <p:nvPr>
            <p:ph type="body" idx="1"/>
          </p:nvPr>
        </p:nvSpPr>
        <p:spPr>
          <a:xfrm>
            <a:off x="839787" y="1681163"/>
            <a:ext cx="5157789" cy="823913"/>
          </a:xfrm>
          <a:prstGeom prst="rect">
            <a:avLst/>
          </a:prstGeom>
          <a:noFill/>
          <a:ln>
            <a:noFill/>
          </a:ln>
        </p:spPr>
        <p:txBody>
          <a:bodyPr spcFirstLastPara="1" wrap="square" lIns="45700" tIns="45700" rIns="45700" bIns="45700" anchor="b" anchorCtr="0">
            <a:normAutofit/>
          </a:bodyPr>
          <a:lstStyle>
            <a:lvl1pPr marL="457200" lvl="0" indent="-228600" algn="l">
              <a:lnSpc>
                <a:spcPct val="90000"/>
              </a:lnSpc>
              <a:spcBef>
                <a:spcPts val="1000"/>
              </a:spcBef>
              <a:spcAft>
                <a:spcPts val="0"/>
              </a:spcAft>
              <a:buClr>
                <a:srgbClr val="000000"/>
              </a:buClr>
              <a:buSzPts val="2400"/>
              <a:buFont typeface="Calibri"/>
              <a:buNone/>
              <a:defRPr sz="2400" b="1"/>
            </a:lvl1pPr>
            <a:lvl2pPr marL="914400" lvl="1" indent="-228600" algn="l">
              <a:lnSpc>
                <a:spcPct val="90000"/>
              </a:lnSpc>
              <a:spcBef>
                <a:spcPts val="1000"/>
              </a:spcBef>
              <a:spcAft>
                <a:spcPts val="0"/>
              </a:spcAft>
              <a:buClr>
                <a:srgbClr val="000000"/>
              </a:buClr>
              <a:buSzPts val="2400"/>
              <a:buFont typeface="Calibri"/>
              <a:buNone/>
              <a:defRPr sz="2400" b="1"/>
            </a:lvl2pPr>
            <a:lvl3pPr marL="1371600" lvl="2" indent="-228600" algn="l">
              <a:lnSpc>
                <a:spcPct val="90000"/>
              </a:lnSpc>
              <a:spcBef>
                <a:spcPts val="1000"/>
              </a:spcBef>
              <a:spcAft>
                <a:spcPts val="0"/>
              </a:spcAft>
              <a:buClr>
                <a:srgbClr val="000000"/>
              </a:buClr>
              <a:buSzPts val="2400"/>
              <a:buFont typeface="Calibri"/>
              <a:buNone/>
              <a:defRPr sz="2400" b="1"/>
            </a:lvl3pPr>
            <a:lvl4pPr marL="1828800" lvl="3" indent="-228600" algn="l">
              <a:lnSpc>
                <a:spcPct val="90000"/>
              </a:lnSpc>
              <a:spcBef>
                <a:spcPts val="1000"/>
              </a:spcBef>
              <a:spcAft>
                <a:spcPts val="0"/>
              </a:spcAft>
              <a:buClr>
                <a:srgbClr val="000000"/>
              </a:buClr>
              <a:buSzPts val="2400"/>
              <a:buFont typeface="Calibri"/>
              <a:buNone/>
              <a:defRPr sz="2400" b="1"/>
            </a:lvl4pPr>
            <a:lvl5pPr marL="2286000" lvl="4" indent="-228600" algn="l">
              <a:lnSpc>
                <a:spcPct val="90000"/>
              </a:lnSpc>
              <a:spcBef>
                <a:spcPts val="1000"/>
              </a:spcBef>
              <a:spcAft>
                <a:spcPts val="0"/>
              </a:spcAft>
              <a:buClr>
                <a:srgbClr val="000000"/>
              </a:buClr>
              <a:buSzPts val="2400"/>
              <a:buFont typeface="Calibri"/>
              <a:buNone/>
              <a:defRPr sz="2400" b="1"/>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8" name="Google Shape;28;p26"/>
          <p:cNvSpPr txBox="1">
            <a:spLocks noGrp="1"/>
          </p:cNvSpPr>
          <p:nvPr>
            <p:ph type="body" idx="2"/>
          </p:nvPr>
        </p:nvSpPr>
        <p:spPr>
          <a:xfrm>
            <a:off x="6172200" y="1681163"/>
            <a:ext cx="5183188" cy="823913"/>
          </a:xfrm>
          <a:prstGeom prst="rect">
            <a:avLst/>
          </a:prstGeom>
          <a:noFill/>
          <a:ln>
            <a:noFill/>
          </a:ln>
        </p:spPr>
        <p:txBody>
          <a:bodyPr spcFirstLastPara="1" wrap="square" lIns="45700" tIns="45700" rIns="45700" bIns="45700" anchor="b"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9" name="Google Shape;29;p26"/>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0"/>
        <p:cNvGrpSpPr/>
        <p:nvPr/>
      </p:nvGrpSpPr>
      <p:grpSpPr>
        <a:xfrm>
          <a:off x="0" y="0"/>
          <a:ext cx="0" cy="0"/>
          <a:chOff x="0" y="0"/>
          <a:chExt cx="0" cy="0"/>
        </a:xfrm>
      </p:grpSpPr>
      <p:sp>
        <p:nvSpPr>
          <p:cNvPr id="31" name="Google Shape;31;p27"/>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2" name="Google Shape;32;p27"/>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3"/>
        <p:cNvGrpSpPr/>
        <p:nvPr/>
      </p:nvGrpSpPr>
      <p:grpSpPr>
        <a:xfrm>
          <a:off x="0" y="0"/>
          <a:ext cx="0" cy="0"/>
          <a:chOff x="0" y="0"/>
          <a:chExt cx="0" cy="0"/>
        </a:xfrm>
      </p:grpSpPr>
      <p:sp>
        <p:nvSpPr>
          <p:cNvPr id="34" name="Google Shape;34;p28"/>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5"/>
        <p:cNvGrpSpPr/>
        <p:nvPr/>
      </p:nvGrpSpPr>
      <p:grpSpPr>
        <a:xfrm>
          <a:off x="0" y="0"/>
          <a:ext cx="0" cy="0"/>
          <a:chOff x="0" y="0"/>
          <a:chExt cx="0" cy="0"/>
        </a:xfrm>
      </p:grpSpPr>
      <p:sp>
        <p:nvSpPr>
          <p:cNvPr id="36" name="Google Shape;36;p29"/>
          <p:cNvSpPr txBox="1">
            <a:spLocks noGrp="1"/>
          </p:cNvSpPr>
          <p:nvPr>
            <p:ph type="title"/>
          </p:nvPr>
        </p:nvSpPr>
        <p:spPr>
          <a:xfrm>
            <a:off x="839787" y="457200"/>
            <a:ext cx="3932239" cy="1600200"/>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3200"/>
              <a:buFont typeface="Calibri"/>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7" name="Google Shape;37;p29"/>
          <p:cNvSpPr txBox="1">
            <a:spLocks noGrp="1"/>
          </p:cNvSpPr>
          <p:nvPr>
            <p:ph type="body" idx="1"/>
          </p:nvPr>
        </p:nvSpPr>
        <p:spPr>
          <a:xfrm>
            <a:off x="5183187" y="987425"/>
            <a:ext cx="6172201" cy="4873625"/>
          </a:xfrm>
          <a:prstGeom prst="rect">
            <a:avLst/>
          </a:prstGeom>
          <a:noFill/>
          <a:ln>
            <a:noFill/>
          </a:ln>
        </p:spPr>
        <p:txBody>
          <a:bodyPr spcFirstLastPara="1" wrap="square" lIns="45700" tIns="45700" rIns="45700" bIns="45700" anchor="t" anchorCtr="0">
            <a:normAutofit/>
          </a:bodyPr>
          <a:lstStyle>
            <a:lvl1pPr marL="457200" lvl="0" indent="-431800" algn="l">
              <a:lnSpc>
                <a:spcPct val="90000"/>
              </a:lnSpc>
              <a:spcBef>
                <a:spcPts val="1000"/>
              </a:spcBef>
              <a:spcAft>
                <a:spcPts val="0"/>
              </a:spcAft>
              <a:buClr>
                <a:srgbClr val="000000"/>
              </a:buClr>
              <a:buSzPts val="3200"/>
              <a:buChar char="•"/>
              <a:defRPr sz="3200"/>
            </a:lvl1pPr>
            <a:lvl2pPr marL="914400" lvl="1" indent="-431800" algn="l">
              <a:lnSpc>
                <a:spcPct val="90000"/>
              </a:lnSpc>
              <a:spcBef>
                <a:spcPts val="1000"/>
              </a:spcBef>
              <a:spcAft>
                <a:spcPts val="0"/>
              </a:spcAft>
              <a:buClr>
                <a:srgbClr val="000000"/>
              </a:buClr>
              <a:buSzPts val="3200"/>
              <a:buChar char="•"/>
              <a:defRPr sz="3200"/>
            </a:lvl2pPr>
            <a:lvl3pPr marL="1371600" lvl="2" indent="-431800" algn="l">
              <a:lnSpc>
                <a:spcPct val="90000"/>
              </a:lnSpc>
              <a:spcBef>
                <a:spcPts val="1000"/>
              </a:spcBef>
              <a:spcAft>
                <a:spcPts val="0"/>
              </a:spcAft>
              <a:buClr>
                <a:srgbClr val="000000"/>
              </a:buClr>
              <a:buSzPts val="3200"/>
              <a:buChar char="•"/>
              <a:defRPr sz="3200"/>
            </a:lvl3pPr>
            <a:lvl4pPr marL="1828800" lvl="3" indent="-431800" algn="l">
              <a:lnSpc>
                <a:spcPct val="90000"/>
              </a:lnSpc>
              <a:spcBef>
                <a:spcPts val="1000"/>
              </a:spcBef>
              <a:spcAft>
                <a:spcPts val="0"/>
              </a:spcAft>
              <a:buClr>
                <a:srgbClr val="000000"/>
              </a:buClr>
              <a:buSzPts val="3200"/>
              <a:buChar char="•"/>
              <a:defRPr sz="3200"/>
            </a:lvl4pPr>
            <a:lvl5pPr marL="2286000" lvl="4" indent="-431800" algn="l">
              <a:lnSpc>
                <a:spcPct val="90000"/>
              </a:lnSpc>
              <a:spcBef>
                <a:spcPts val="1000"/>
              </a:spcBef>
              <a:spcAft>
                <a:spcPts val="0"/>
              </a:spcAft>
              <a:buClr>
                <a:srgbClr val="000000"/>
              </a:buClr>
              <a:buSzPts val="3200"/>
              <a:buChar char="•"/>
              <a:defRPr sz="32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8" name="Google Shape;38;p29"/>
          <p:cNvSpPr txBox="1">
            <a:spLocks noGrp="1"/>
          </p:cNvSpPr>
          <p:nvPr>
            <p:ph type="body" idx="2"/>
          </p:nvPr>
        </p:nvSpPr>
        <p:spPr>
          <a:xfrm>
            <a:off x="839787" y="2057400"/>
            <a:ext cx="3932239" cy="381158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9" name="Google Shape;39;p29"/>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40"/>
        <p:cNvGrpSpPr/>
        <p:nvPr/>
      </p:nvGrpSpPr>
      <p:grpSpPr>
        <a:xfrm>
          <a:off x="0" y="0"/>
          <a:ext cx="0" cy="0"/>
          <a:chOff x="0" y="0"/>
          <a:chExt cx="0" cy="0"/>
        </a:xfrm>
      </p:grpSpPr>
      <p:sp>
        <p:nvSpPr>
          <p:cNvPr id="41" name="Google Shape;41;p30"/>
          <p:cNvSpPr txBox="1">
            <a:spLocks noGrp="1"/>
          </p:cNvSpPr>
          <p:nvPr>
            <p:ph type="title"/>
          </p:nvPr>
        </p:nvSpPr>
        <p:spPr>
          <a:xfrm>
            <a:off x="839787" y="457200"/>
            <a:ext cx="3932239" cy="1600200"/>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3200"/>
              <a:buFont typeface="Calibri"/>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42" name="Google Shape;42;p30"/>
          <p:cNvSpPr>
            <a:spLocks noGrp="1"/>
          </p:cNvSpPr>
          <p:nvPr>
            <p:ph type="pic" idx="2"/>
          </p:nvPr>
        </p:nvSpPr>
        <p:spPr>
          <a:xfrm>
            <a:off x="5183187" y="987425"/>
            <a:ext cx="6172201"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R="0" lvl="1"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R="0" lvl="2"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R="0" lvl="3"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R="0" lvl="4"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R="0" lvl="5"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R="0" lvl="6"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R="0" lvl="7"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R="0" lvl="8"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43" name="Google Shape;43;p30"/>
          <p:cNvSpPr txBox="1">
            <a:spLocks noGrp="1"/>
          </p:cNvSpPr>
          <p:nvPr>
            <p:ph type="body" idx="1"/>
          </p:nvPr>
        </p:nvSpPr>
        <p:spPr>
          <a:xfrm>
            <a:off x="839787" y="2057400"/>
            <a:ext cx="3932239" cy="38115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1600"/>
              <a:buFont typeface="Calibri"/>
              <a:buNone/>
              <a:defRPr sz="1600"/>
            </a:lvl1pPr>
            <a:lvl2pPr marL="914400" lvl="1" indent="-228600" algn="l">
              <a:lnSpc>
                <a:spcPct val="90000"/>
              </a:lnSpc>
              <a:spcBef>
                <a:spcPts val="1000"/>
              </a:spcBef>
              <a:spcAft>
                <a:spcPts val="0"/>
              </a:spcAft>
              <a:buClr>
                <a:srgbClr val="000000"/>
              </a:buClr>
              <a:buSzPts val="1600"/>
              <a:buFont typeface="Calibri"/>
              <a:buNone/>
              <a:defRPr sz="1600"/>
            </a:lvl2pPr>
            <a:lvl3pPr marL="1371600" lvl="2" indent="-228600" algn="l">
              <a:lnSpc>
                <a:spcPct val="90000"/>
              </a:lnSpc>
              <a:spcBef>
                <a:spcPts val="1000"/>
              </a:spcBef>
              <a:spcAft>
                <a:spcPts val="0"/>
              </a:spcAft>
              <a:buClr>
                <a:srgbClr val="000000"/>
              </a:buClr>
              <a:buSzPts val="1600"/>
              <a:buFont typeface="Calibri"/>
              <a:buNone/>
              <a:defRPr sz="1600"/>
            </a:lvl3pPr>
            <a:lvl4pPr marL="1828800" lvl="3" indent="-228600" algn="l">
              <a:lnSpc>
                <a:spcPct val="90000"/>
              </a:lnSpc>
              <a:spcBef>
                <a:spcPts val="1000"/>
              </a:spcBef>
              <a:spcAft>
                <a:spcPts val="0"/>
              </a:spcAft>
              <a:buClr>
                <a:srgbClr val="000000"/>
              </a:buClr>
              <a:buSzPts val="1600"/>
              <a:buFont typeface="Calibri"/>
              <a:buNone/>
              <a:defRPr sz="1600"/>
            </a:lvl4pPr>
            <a:lvl5pPr marL="2286000" lvl="4" indent="-228600" algn="l">
              <a:lnSpc>
                <a:spcPct val="90000"/>
              </a:lnSpc>
              <a:spcBef>
                <a:spcPts val="1000"/>
              </a:spcBef>
              <a:spcAft>
                <a:spcPts val="0"/>
              </a:spcAft>
              <a:buClr>
                <a:srgbClr val="000000"/>
              </a:buClr>
              <a:buSzPts val="1600"/>
              <a:buFont typeface="Calibri"/>
              <a:buNone/>
              <a:defRPr sz="16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44" name="Google Shape;44;p30"/>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21"/>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marR="0" lvl="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7" name="Google Shape;7;p21"/>
          <p:cNvSpPr txBox="1">
            <a:spLocks noGrp="1"/>
          </p:cNvSpPr>
          <p:nvPr>
            <p:ph type="body" idx="1"/>
          </p:nvPr>
        </p:nvSpPr>
        <p:spPr>
          <a:xfrm>
            <a:off x="838200" y="1825625"/>
            <a:ext cx="10515600" cy="4351338"/>
          </a:xfrm>
          <a:prstGeom prst="rect">
            <a:avLst/>
          </a:prstGeom>
          <a:noFill/>
          <a:ln>
            <a:noFill/>
          </a:ln>
        </p:spPr>
        <p:txBody>
          <a:bodyPr spcFirstLastPara="1" wrap="square" lIns="45700" tIns="45700" rIns="45700" bIns="45700" anchor="t" anchorCtr="0">
            <a:normAutofit/>
          </a:bodyPr>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L="914400" marR="0" lvl="1"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L="1371600" marR="0" lvl="2"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L="1828800" marR="0" lvl="3"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L="2286000" marR="0" lvl="4"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L="2743200" marR="0" lvl="5"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L="3200400" marR="0" lvl="6"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L="3657600" marR="0" lvl="7"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L="4114800" marR="0" lvl="8"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8" name="Google Shape;8;p21"/>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p:nvPr/>
        </p:nvSpPr>
        <p:spPr>
          <a:xfrm>
            <a:off x="0" y="0"/>
            <a:ext cx="12192000" cy="1194957"/>
          </a:xfrm>
          <a:prstGeom prst="rect">
            <a:avLst/>
          </a:prstGeom>
          <a:solidFill>
            <a:srgbClr val="5A7E8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404040"/>
              </a:buClr>
              <a:buSzPts val="1800"/>
              <a:buFont typeface="Calibri"/>
              <a:buNone/>
            </a:pPr>
            <a:endParaRPr sz="1800" b="0" i="0" u="none" strike="noStrike" cap="none">
              <a:solidFill>
                <a:srgbClr val="404040"/>
              </a:solidFill>
              <a:latin typeface="Calibri"/>
              <a:ea typeface="Calibri"/>
              <a:cs typeface="Calibri"/>
              <a:sym typeface="Calibri"/>
            </a:endParaRPr>
          </a:p>
        </p:txBody>
      </p:sp>
      <p:sp>
        <p:nvSpPr>
          <p:cNvPr id="50" name="Google Shape;50;p1"/>
          <p:cNvSpPr txBox="1"/>
          <p:nvPr/>
        </p:nvSpPr>
        <p:spPr>
          <a:xfrm>
            <a:off x="1569718" y="2209531"/>
            <a:ext cx="9052562" cy="286228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6000"/>
              <a:buFont typeface="Century Gothic"/>
              <a:buNone/>
            </a:pPr>
            <a:r>
              <a:rPr lang="en-US" sz="6000" b="0" i="0" u="none" strike="noStrike" cap="none" dirty="0">
                <a:solidFill>
                  <a:srgbClr val="000000"/>
                </a:solidFill>
                <a:latin typeface="Century Gothic"/>
                <a:ea typeface="Century Gothic"/>
                <a:cs typeface="Century Gothic"/>
                <a:sym typeface="Century Gothic"/>
              </a:rPr>
              <a:t>Fiscal Policy, Investment, and Economic Growth</a:t>
            </a:r>
            <a:endParaRPr lang="en-US" dirty="0"/>
          </a:p>
        </p:txBody>
      </p:sp>
      <p:cxnSp>
        <p:nvCxnSpPr>
          <p:cNvPr id="51" name="Google Shape;51;p1"/>
          <p:cNvCxnSpPr/>
          <p:nvPr/>
        </p:nvCxnSpPr>
        <p:spPr>
          <a:xfrm>
            <a:off x="3130059" y="5071812"/>
            <a:ext cx="5931879" cy="1"/>
          </a:xfrm>
          <a:prstGeom prst="straightConnector1">
            <a:avLst/>
          </a:prstGeom>
          <a:noFill/>
          <a:ln w="9525" cap="flat" cmpd="sng">
            <a:solidFill>
              <a:srgbClr val="000000"/>
            </a:solidFill>
            <a:prstDash val="solid"/>
            <a:miter lim="8000"/>
            <a:headEnd type="none" w="sm" len="sm"/>
            <a:tailEnd type="none" w="sm" len="sm"/>
          </a:ln>
        </p:spPr>
      </p:cxnSp>
      <p:sp>
        <p:nvSpPr>
          <p:cNvPr id="52" name="Google Shape;52;p1"/>
          <p:cNvSpPr txBox="1"/>
          <p:nvPr/>
        </p:nvSpPr>
        <p:spPr>
          <a:xfrm>
            <a:off x="481647" y="320477"/>
            <a:ext cx="3565363" cy="561341"/>
          </a:xfrm>
          <a:prstGeom prst="rect">
            <a:avLst/>
          </a:prstGeom>
          <a:solidFill>
            <a:srgbClr val="5A7E83"/>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cxnSp>
        <p:nvCxnSpPr>
          <p:cNvPr id="53" name="Google Shape;53;p1"/>
          <p:cNvCxnSpPr/>
          <p:nvPr/>
        </p:nvCxnSpPr>
        <p:spPr>
          <a:xfrm>
            <a:off x="3130060" y="2209530"/>
            <a:ext cx="5931879" cy="1"/>
          </a:xfrm>
          <a:prstGeom prst="straightConnector1">
            <a:avLst/>
          </a:prstGeom>
          <a:noFill/>
          <a:ln w="9525" cap="flat" cmpd="sng">
            <a:solidFill>
              <a:srgbClr val="000000"/>
            </a:solidFill>
            <a:prstDash val="solid"/>
            <a:miter lim="8000"/>
            <a:headEnd type="none" w="sm" len="sm"/>
            <a:tailEnd type="none" w="sm" len="sm"/>
          </a:ln>
        </p:spPr>
      </p:cxnSp>
      <p:sp>
        <p:nvSpPr>
          <p:cNvPr id="7" name="TextBox 6">
            <a:extLst>
              <a:ext uri="{FF2B5EF4-FFF2-40B4-BE49-F238E27FC236}">
                <a16:creationId xmlns:a16="http://schemas.microsoft.com/office/drawing/2014/main" id="{3EF6BADD-C272-4E49-B83A-157E5F3350A2}"/>
              </a:ext>
            </a:extLst>
          </p:cNvPr>
          <p:cNvSpPr txBox="1"/>
          <p:nvPr/>
        </p:nvSpPr>
        <p:spPr>
          <a:xfrm>
            <a:off x="6836194" y="5071812"/>
            <a:ext cx="2349746"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i="1" dirty="0">
                <a:latin typeface="Calibri" panose="020F0502020204030204" pitchFamily="34" charset="0"/>
                <a:cs typeface="Calibri" panose="020F0502020204030204" pitchFamily="34" charset="0"/>
              </a:rPr>
              <a:t>Principles of Economics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How Fiscal Policy Can Improve Technology</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867876"/>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sym typeface="Calibri"/>
                </a:rPr>
                <a:t>Research and development, or R&amp;D, is the key to creating new technology.</a:t>
              </a: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92" y="2613886"/>
            <a:ext cx="8058357" cy="1047325"/>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869207"/>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Fiscal policy can encourage R&amp;D through either direct spending or tax policy.</a:t>
              </a: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08" y="3754573"/>
            <a:ext cx="8058385" cy="1047325"/>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864002"/>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The government could expand federal R&amp;D grants to universities and colleges, nonprofit organizations, and the private sector.</a:t>
              </a:r>
            </a:p>
          </p:txBody>
        </p:sp>
      </p:grpSp>
      <p:grpSp>
        <p:nvGrpSpPr>
          <p:cNvPr id="23" name="Google Shape;157;p18">
            <a:extLst>
              <a:ext uri="{FF2B5EF4-FFF2-40B4-BE49-F238E27FC236}">
                <a16:creationId xmlns:a16="http://schemas.microsoft.com/office/drawing/2014/main" id="{D2677579-C37F-49EA-A538-F856A95F51B9}"/>
              </a:ext>
            </a:extLst>
          </p:cNvPr>
          <p:cNvGrpSpPr/>
          <p:nvPr/>
        </p:nvGrpSpPr>
        <p:grpSpPr>
          <a:xfrm>
            <a:off x="2066736" y="4895260"/>
            <a:ext cx="8058357" cy="1047325"/>
            <a:chOff x="542866" y="1736761"/>
            <a:chExt cx="8058357" cy="807000"/>
          </a:xfrm>
        </p:grpSpPr>
        <p:sp>
          <p:nvSpPr>
            <p:cNvPr id="24" name="Google Shape;158;p18">
              <a:extLst>
                <a:ext uri="{FF2B5EF4-FFF2-40B4-BE49-F238E27FC236}">
                  <a16:creationId xmlns:a16="http://schemas.microsoft.com/office/drawing/2014/main" id="{5F456904-DFD3-4939-9F26-25F30CCDD6D0}"/>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642D798E-9DD1-4C70-9F8A-314E67F6392D}"/>
                </a:ext>
              </a:extLst>
            </p:cNvPr>
            <p:cNvSpPr txBox="1"/>
            <p:nvPr/>
          </p:nvSpPr>
          <p:spPr>
            <a:xfrm>
              <a:off x="542866" y="1850824"/>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Fiscal policy could support R&amp;D through tax incentives, which allow firms to reduce their tax bill as they increase spending on R&amp;D.</a:t>
              </a:r>
            </a:p>
          </p:txBody>
        </p:sp>
      </p:grpSp>
    </p:spTree>
    <p:extLst>
      <p:ext uri="{BB962C8B-B14F-4D97-AF65-F5344CB8AC3E}">
        <p14:creationId xmlns:p14="http://schemas.microsoft.com/office/powerpoint/2010/main" val="1390917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On Your Own</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867876"/>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Times New Roman" panose="02020603050405020304" pitchFamily="18" charset="0"/>
                  <a:sym typeface="Calibri"/>
                </a:rPr>
                <a:t>Which do you think is more effective in producing economic growth, public or private investment? Explain your reasoning.</a:t>
              </a:r>
            </a:p>
          </p:txBody>
        </p:sp>
      </p:grpSp>
      <p:pic>
        <p:nvPicPr>
          <p:cNvPr id="3" name="Picture 2" descr="A tablet displaying a graph of data exhibiting growth">
            <a:extLst>
              <a:ext uri="{FF2B5EF4-FFF2-40B4-BE49-F238E27FC236}">
                <a16:creationId xmlns:a16="http://schemas.microsoft.com/office/drawing/2014/main" id="{B6681D14-763E-40FF-8F6D-463B49FCEECF}"/>
              </a:ext>
            </a:extLst>
          </p:cNvPr>
          <p:cNvPicPr>
            <a:picLocks noChangeAspect="1"/>
          </p:cNvPicPr>
          <p:nvPr/>
        </p:nvPicPr>
        <p:blipFill>
          <a:blip r:embed="rId3"/>
          <a:stretch>
            <a:fillRect/>
          </a:stretch>
        </p:blipFill>
        <p:spPr>
          <a:xfrm>
            <a:off x="3478774" y="3049063"/>
            <a:ext cx="4983479" cy="3322319"/>
          </a:xfrm>
          <a:prstGeom prst="rect">
            <a:avLst/>
          </a:prstGeom>
        </p:spPr>
      </p:pic>
    </p:spTree>
    <p:extLst>
      <p:ext uri="{BB962C8B-B14F-4D97-AF65-F5344CB8AC3E}">
        <p14:creationId xmlns:p14="http://schemas.microsoft.com/office/powerpoint/2010/main" val="1233647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56E9BCE-F8DF-4D43-9451-DE1D45B86F57}"/>
              </a:ext>
            </a:extLst>
          </p:cNvPr>
          <p:cNvSpPr/>
          <p:nvPr/>
        </p:nvSpPr>
        <p:spPr>
          <a:xfrm>
            <a:off x="1881188" y="1433251"/>
            <a:ext cx="8429625" cy="4437458"/>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3" name="Google Shape;156;p18">
            <a:extLst>
              <a:ext uri="{FF2B5EF4-FFF2-40B4-BE49-F238E27FC236}">
                <a16:creationId xmlns:a16="http://schemas.microsoft.com/office/drawing/2014/main" id="{3601E3BA-053D-463A-9A46-79AA4CDD62A6}"/>
              </a:ext>
            </a:extLst>
          </p:cNvPr>
          <p:cNvSpPr txBox="1"/>
          <p:nvPr/>
        </p:nvSpPr>
        <p:spPr>
          <a:xfrm>
            <a:off x="2066769" y="1607520"/>
            <a:ext cx="7807500" cy="493367"/>
          </a:xfrm>
          <a:prstGeom prst="rect">
            <a:avLst/>
          </a:prstGeom>
          <a:solidFill>
            <a:srgbClr val="627981"/>
          </a:solidFill>
          <a:ln>
            <a:solidFill>
              <a:srgbClr val="627981"/>
            </a:solid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Economic growth comes from a combination of investment in physical capital, human capital, and technology.</a:t>
            </a:r>
          </a:p>
          <a:p>
            <a:pPr marL="444500" marR="0" lvl="0" indent="-342900" algn="l" rtl="0">
              <a:spcBef>
                <a:spcPts val="0"/>
              </a:spcBef>
              <a:spcAft>
                <a:spcPts val="0"/>
              </a:spcAft>
              <a:buClr>
                <a:schemeClr val="lt1"/>
              </a:buClr>
              <a:buSzPts val="2000"/>
              <a:buFont typeface="Arial" panose="020B0604020202020204" pitchFamily="34" charset="0"/>
              <a:buChar char="•"/>
            </a:pPr>
            <a:endParaRPr lang="en-US" sz="2000" dirty="0">
              <a:solidFill>
                <a:schemeClr val="bg1"/>
              </a:solidFill>
              <a:latin typeface="Calibri" panose="020F0502020204030204" pitchFamily="34" charset="0"/>
              <a:cs typeface="Times New Roman" panose="02020603050405020304" pitchFamily="18" charset="0"/>
            </a:endParaRPr>
          </a:p>
          <a:p>
            <a:pPr marL="444500" indent="-342900">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Government borrowing can crowd out private investment, but fiscal policy can increase investment in publicly owned physical capital, human capital </a:t>
            </a:r>
            <a:r>
              <a:rPr lang="en-US" sz="2000">
                <a:solidFill>
                  <a:schemeClr val="lt1"/>
                </a:solidFill>
                <a:latin typeface="Calibri"/>
                <a:ea typeface="Calibri"/>
                <a:cs typeface="Calibri"/>
                <a:sym typeface="Calibri"/>
              </a:rPr>
              <a:t>(education), </a:t>
            </a:r>
            <a:r>
              <a:rPr lang="en-US" sz="2000" dirty="0">
                <a:solidFill>
                  <a:schemeClr val="lt1"/>
                </a:solidFill>
                <a:latin typeface="Calibri"/>
                <a:ea typeface="Calibri"/>
                <a:cs typeface="Calibri"/>
                <a:sym typeface="Calibri"/>
              </a:rPr>
              <a:t>and R&amp;D.</a:t>
            </a:r>
          </a:p>
          <a:p>
            <a:pPr marL="444500" indent="-342900">
              <a:buClr>
                <a:schemeClr val="lt1"/>
              </a:buClr>
              <a:buSzPts val="2000"/>
              <a:buFont typeface="Arial" panose="020B0604020202020204" pitchFamily="34" charset="0"/>
              <a:buChar char="•"/>
            </a:pPr>
            <a:endParaRPr lang="en-US" sz="2000" dirty="0">
              <a:solidFill>
                <a:schemeClr val="lt1"/>
              </a:solidFill>
              <a:latin typeface="Calibri"/>
              <a:ea typeface="Calibri"/>
              <a:cs typeface="Calibri"/>
              <a:sym typeface="Calibri"/>
            </a:endParaRPr>
          </a:p>
          <a:p>
            <a:pPr marL="444500" indent="-342900">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Methods for improving society's investment in human capital include spending more money on education resources and reorganizing the education system to provide greater incentives for success. </a:t>
            </a:r>
          </a:p>
          <a:p>
            <a:pPr marL="444500" indent="-342900">
              <a:buClr>
                <a:schemeClr val="lt1"/>
              </a:buClr>
              <a:buSzPts val="2000"/>
              <a:buFont typeface="Arial" panose="020B0604020202020204" pitchFamily="34" charset="0"/>
              <a:buChar char="•"/>
            </a:pPr>
            <a:endParaRPr lang="en-US" sz="2000" dirty="0">
              <a:solidFill>
                <a:schemeClr val="bg1"/>
              </a:solidFill>
              <a:latin typeface="Calibri" panose="020F0502020204030204" pitchFamily="34" charset="0"/>
              <a:cs typeface="Times New Roman" panose="02020603050405020304" pitchFamily="18" charset="0"/>
            </a:endParaRPr>
          </a:p>
          <a:p>
            <a:pPr marL="444500" indent="-342900">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Methods for increasing R&amp;D spending include direct government spending and tax incentives.</a:t>
            </a:r>
            <a:endParaRPr lang="en-US" sz="2000" dirty="0">
              <a:solidFill>
                <a:schemeClr val="bg1"/>
              </a:solidFill>
              <a:latin typeface="Calibri" panose="020F0502020204030204" pitchFamily="34" charset="0"/>
              <a:cs typeface="Times New Roman" panose="02020603050405020304" pitchFamily="18" charset="0"/>
            </a:endParaRPr>
          </a:p>
          <a:p>
            <a:pPr marL="457200" marR="0" lvl="0" indent="-355600" algn="l" rtl="0">
              <a:spcBef>
                <a:spcPts val="0"/>
              </a:spcBef>
              <a:spcAft>
                <a:spcPts val="0"/>
              </a:spcAft>
              <a:buClr>
                <a:schemeClr val="lt1"/>
              </a:buClr>
              <a:buSzPts val="2000"/>
              <a:buFont typeface="Calibri"/>
              <a:buChar char="●"/>
            </a:pPr>
            <a:endParaRPr lang="en-US" sz="2000" dirty="0">
              <a:solidFill>
                <a:schemeClr val="bg1"/>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4979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347"/>
        <p:cNvGrpSpPr/>
        <p:nvPr/>
      </p:nvGrpSpPr>
      <p:grpSpPr>
        <a:xfrm>
          <a:off x="0" y="0"/>
          <a:ext cx="0" cy="0"/>
          <a:chOff x="0" y="0"/>
          <a:chExt cx="0" cy="0"/>
        </a:xfrm>
      </p:grpSpPr>
      <p:cxnSp>
        <p:nvCxnSpPr>
          <p:cNvPr id="348" name="Google Shape;348;p20"/>
          <p:cNvCxnSpPr/>
          <p:nvPr/>
        </p:nvCxnSpPr>
        <p:spPr>
          <a:xfrm>
            <a:off x="1859169" y="2729726"/>
            <a:ext cx="8429626" cy="1"/>
          </a:xfrm>
          <a:prstGeom prst="straightConnector1">
            <a:avLst/>
          </a:prstGeom>
          <a:noFill/>
          <a:ln w="12700" cap="flat" cmpd="sng">
            <a:solidFill>
              <a:srgbClr val="FFFFFF"/>
            </a:solidFill>
            <a:prstDash val="solid"/>
            <a:miter lim="8000"/>
            <a:headEnd type="none" w="sm" len="sm"/>
            <a:tailEnd type="none" w="sm" len="sm"/>
          </a:ln>
        </p:spPr>
      </p:cxnSp>
      <p:sp>
        <p:nvSpPr>
          <p:cNvPr id="349" name="Google Shape;349;p20"/>
          <p:cNvSpPr txBox="1"/>
          <p:nvPr/>
        </p:nvSpPr>
        <p:spPr>
          <a:xfrm>
            <a:off x="1569719" y="1410227"/>
            <a:ext cx="9052562" cy="12090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7200"/>
              <a:buFont typeface="Century Gothic"/>
              <a:buNone/>
            </a:pPr>
            <a:r>
              <a:rPr lang="en-US" sz="7200" b="1" i="0" u="none" strike="noStrike" cap="none">
                <a:solidFill>
                  <a:srgbClr val="FFFFFF"/>
                </a:solidFill>
                <a:latin typeface="Century Gothic"/>
                <a:ea typeface="Century Gothic"/>
                <a:cs typeface="Century Gothic"/>
                <a:sym typeface="Century Gothic"/>
              </a:rPr>
              <a:t>HAWKES</a:t>
            </a:r>
            <a:r>
              <a:rPr lang="en-US" sz="7200" b="0" i="0" u="none" strike="noStrike" cap="none">
                <a:solidFill>
                  <a:srgbClr val="FFFFFF"/>
                </a:solidFill>
                <a:latin typeface="Century Gothic"/>
                <a:ea typeface="Century Gothic"/>
                <a:cs typeface="Century Gothic"/>
                <a:sym typeface="Century Gothic"/>
              </a:rPr>
              <a:t> LEARNING</a:t>
            </a:r>
            <a:endParaRPr/>
          </a:p>
        </p:txBody>
      </p:sp>
      <p:pic>
        <p:nvPicPr>
          <p:cNvPr id="350" name="Google Shape;350;p20" descr="Picture 5"/>
          <p:cNvPicPr preferRelativeResize="0"/>
          <p:nvPr/>
        </p:nvPicPr>
        <p:blipFill rotWithShape="1">
          <a:blip r:embed="rId3">
            <a:alphaModFix/>
          </a:blip>
          <a:srcRect/>
          <a:stretch/>
        </p:blipFill>
        <p:spPr>
          <a:xfrm>
            <a:off x="3281107" y="3050910"/>
            <a:ext cx="609601" cy="609601"/>
          </a:xfrm>
          <a:prstGeom prst="rect">
            <a:avLst/>
          </a:prstGeom>
          <a:noFill/>
          <a:ln>
            <a:noFill/>
          </a:ln>
        </p:spPr>
      </p:pic>
      <p:pic>
        <p:nvPicPr>
          <p:cNvPr id="351" name="Google Shape;351;p20" descr="Picture 6"/>
          <p:cNvPicPr preferRelativeResize="0"/>
          <p:nvPr/>
        </p:nvPicPr>
        <p:blipFill rotWithShape="1">
          <a:blip r:embed="rId4">
            <a:alphaModFix/>
          </a:blip>
          <a:srcRect/>
          <a:stretch/>
        </p:blipFill>
        <p:spPr>
          <a:xfrm>
            <a:off x="4666179" y="3050910"/>
            <a:ext cx="609601" cy="609601"/>
          </a:xfrm>
          <a:prstGeom prst="rect">
            <a:avLst/>
          </a:prstGeom>
          <a:noFill/>
          <a:ln>
            <a:noFill/>
          </a:ln>
        </p:spPr>
      </p:pic>
      <p:pic>
        <p:nvPicPr>
          <p:cNvPr id="352" name="Google Shape;352;p20" descr="Picture 7"/>
          <p:cNvPicPr preferRelativeResize="0"/>
          <p:nvPr/>
        </p:nvPicPr>
        <p:blipFill rotWithShape="1">
          <a:blip r:embed="rId5">
            <a:alphaModFix/>
          </a:blip>
          <a:srcRect/>
          <a:stretch/>
        </p:blipFill>
        <p:spPr>
          <a:xfrm>
            <a:off x="6217122" y="3050910"/>
            <a:ext cx="609601" cy="609601"/>
          </a:xfrm>
          <a:prstGeom prst="rect">
            <a:avLst/>
          </a:prstGeom>
          <a:noFill/>
          <a:ln>
            <a:noFill/>
          </a:ln>
        </p:spPr>
      </p:pic>
      <p:pic>
        <p:nvPicPr>
          <p:cNvPr id="353" name="Google Shape;353;p20" descr="Picture 8"/>
          <p:cNvPicPr preferRelativeResize="0"/>
          <p:nvPr/>
        </p:nvPicPr>
        <p:blipFill rotWithShape="1">
          <a:blip r:embed="rId6">
            <a:alphaModFix/>
          </a:blip>
          <a:srcRect/>
          <a:stretch/>
        </p:blipFill>
        <p:spPr>
          <a:xfrm>
            <a:off x="7768065" y="3050910"/>
            <a:ext cx="609601" cy="6096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Introduction</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864814"/>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Economic growth requires investment in physical capital, human capital, and technology.</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4" y="2642677"/>
            <a:ext cx="8058357" cy="1047325"/>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846007"/>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The economic environment must provide well-functioning markets and flexible prices.</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64" y="3813854"/>
            <a:ext cx="8058385" cy="1047325"/>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837228"/>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Government borrowing can reduce the total amount of financial capital available for private firms to invest in physical capital.</a:t>
              </a:r>
              <a:endParaRPr sz="2000" dirty="0">
                <a:solidFill>
                  <a:schemeClr val="lt1"/>
                </a:solidFill>
                <a:latin typeface="Calibri"/>
                <a:ea typeface="Calibri"/>
                <a:cs typeface="Calibri"/>
                <a:sym typeface="Calibri"/>
              </a:endParaRPr>
            </a:p>
          </p:txBody>
        </p:sp>
      </p:grpSp>
      <p:grpSp>
        <p:nvGrpSpPr>
          <p:cNvPr id="23" name="Google Shape;157;p18">
            <a:extLst>
              <a:ext uri="{FF2B5EF4-FFF2-40B4-BE49-F238E27FC236}">
                <a16:creationId xmlns:a16="http://schemas.microsoft.com/office/drawing/2014/main" id="{24C1B760-C371-46B4-9F29-0AE3F79868C9}"/>
              </a:ext>
            </a:extLst>
          </p:cNvPr>
          <p:cNvGrpSpPr/>
          <p:nvPr/>
        </p:nvGrpSpPr>
        <p:grpSpPr>
          <a:xfrm>
            <a:off x="2066764" y="4993800"/>
            <a:ext cx="8058357" cy="1129070"/>
            <a:chOff x="542866" y="1736761"/>
            <a:chExt cx="8058357" cy="807000"/>
          </a:xfrm>
        </p:grpSpPr>
        <p:sp>
          <p:nvSpPr>
            <p:cNvPr id="24" name="Google Shape;158;p18">
              <a:extLst>
                <a:ext uri="{FF2B5EF4-FFF2-40B4-BE49-F238E27FC236}">
                  <a16:creationId xmlns:a16="http://schemas.microsoft.com/office/drawing/2014/main" id="{4FC53407-8B83-4D78-BBAB-36C7F4770F75}"/>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8F51165E-1A78-4FBF-A503-54F4B4330AFB}"/>
                </a:ext>
              </a:extLst>
            </p:cNvPr>
            <p:cNvSpPr txBox="1"/>
            <p:nvPr/>
          </p:nvSpPr>
          <p:spPr>
            <a:xfrm>
              <a:off x="542866" y="1788633"/>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Government spending encourages certain elements of long-term growth, like education and research and development that creates new technology.</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3798844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Crowding Out</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949163"/>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Larger budget deficits will increase demand for financial capital.</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92" y="2632179"/>
            <a:ext cx="8058357" cy="1047325"/>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853768"/>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If private saving and the trade balance remain the same, less financial capital will be available for private investment.</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78" y="3800582"/>
            <a:ext cx="8058385" cy="1235589"/>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790819"/>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When government borrowing soaks up available financial capital and leaves less for private investment, economists call the result </a:t>
              </a:r>
              <a:r>
                <a:rPr lang="en-US" sz="2000" b="1" dirty="0">
                  <a:solidFill>
                    <a:schemeClr val="lt1"/>
                  </a:solidFill>
                  <a:latin typeface="Calibri"/>
                  <a:ea typeface="Calibri"/>
                  <a:cs typeface="Calibri"/>
                  <a:sym typeface="Calibri"/>
                </a:rPr>
                <a:t>crowding out</a:t>
              </a:r>
              <a:r>
                <a:rPr lang="en-US" sz="2000" dirty="0">
                  <a:solidFill>
                    <a:schemeClr val="lt1"/>
                  </a:solidFill>
                  <a:latin typeface="Calibri"/>
                  <a:ea typeface="Calibri"/>
                  <a:cs typeface="Calibri"/>
                  <a:sym typeface="Calibri"/>
                </a:rPr>
                <a:t>.</a:t>
              </a:r>
            </a:p>
          </p:txBody>
        </p:sp>
      </p:grpSp>
    </p:spTree>
    <p:extLst>
      <p:ext uri="{BB962C8B-B14F-4D97-AF65-F5344CB8AC3E}">
        <p14:creationId xmlns:p14="http://schemas.microsoft.com/office/powerpoint/2010/main" val="1470849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b="0" i="0" u="none" strike="noStrike" cap="none" dirty="0">
                  <a:solidFill>
                    <a:srgbClr val="000000"/>
                  </a:solidFill>
                  <a:latin typeface="Century Gothic"/>
                  <a:ea typeface="Century Gothic"/>
                  <a:cs typeface="Century Gothic"/>
                  <a:sym typeface="Century Gothic"/>
                </a:rPr>
                <a:t>The Interest Rate Connection</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4" name="Rectangle 3">
            <a:extLst>
              <a:ext uri="{FF2B5EF4-FFF2-40B4-BE49-F238E27FC236}">
                <a16:creationId xmlns:a16="http://schemas.microsoft.com/office/drawing/2014/main" id="{E13C59C3-88D4-4D8B-B927-4B4BE1412456}"/>
              </a:ext>
            </a:extLst>
          </p:cNvPr>
          <p:cNvSpPr/>
          <p:nvPr/>
        </p:nvSpPr>
        <p:spPr>
          <a:xfrm>
            <a:off x="6781800" y="1657077"/>
            <a:ext cx="3727132" cy="4346594"/>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A5A22DE-1D2D-483B-A7C2-A66EA77C9FB2}"/>
              </a:ext>
            </a:extLst>
          </p:cNvPr>
          <p:cNvSpPr txBox="1"/>
          <p:nvPr/>
        </p:nvSpPr>
        <p:spPr>
          <a:xfrm>
            <a:off x="6781800" y="1858780"/>
            <a:ext cx="3575523" cy="1323439"/>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If the government budget deficit increases, the demand for financial capital increases.</a:t>
            </a:r>
          </a:p>
        </p:txBody>
      </p:sp>
      <p:sp>
        <p:nvSpPr>
          <p:cNvPr id="9" name="TextBox 8">
            <a:extLst>
              <a:ext uri="{FF2B5EF4-FFF2-40B4-BE49-F238E27FC236}">
                <a16:creationId xmlns:a16="http://schemas.microsoft.com/office/drawing/2014/main" id="{B5E91B25-57AA-4A9F-8AE3-45B6A52573AE}"/>
              </a:ext>
            </a:extLst>
          </p:cNvPr>
          <p:cNvSpPr txBox="1"/>
          <p:nvPr/>
        </p:nvSpPr>
        <p:spPr>
          <a:xfrm>
            <a:off x="6781794" y="3193248"/>
            <a:ext cx="3575523" cy="1323439"/>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The interest rate will then increase, which has the potential to crowd out private investment.</a:t>
            </a:r>
          </a:p>
        </p:txBody>
      </p:sp>
      <p:sp>
        <p:nvSpPr>
          <p:cNvPr id="10" name="TextBox 9">
            <a:extLst>
              <a:ext uri="{FF2B5EF4-FFF2-40B4-BE49-F238E27FC236}">
                <a16:creationId xmlns:a16="http://schemas.microsoft.com/office/drawing/2014/main" id="{E3E8CAE7-E45C-478D-A30D-30561488E76F}"/>
              </a:ext>
            </a:extLst>
          </p:cNvPr>
          <p:cNvSpPr txBox="1"/>
          <p:nvPr/>
        </p:nvSpPr>
        <p:spPr>
          <a:xfrm>
            <a:off x="6781793" y="4528024"/>
            <a:ext cx="3575523" cy="1323439"/>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A 1% increase in the budget deficit will lead to around a 0.5% to 1% rise in the interest rate, all else equal.</a:t>
            </a:r>
          </a:p>
        </p:txBody>
      </p:sp>
      <p:pic>
        <p:nvPicPr>
          <p:cNvPr id="5" name="Picture 4" descr="A graph showing how interest rates increase as the demand for financial capital increases.">
            <a:extLst>
              <a:ext uri="{FF2B5EF4-FFF2-40B4-BE49-F238E27FC236}">
                <a16:creationId xmlns:a16="http://schemas.microsoft.com/office/drawing/2014/main" id="{E754154D-0F86-47A2-B79D-70CA1B0794A8}"/>
              </a:ext>
            </a:extLst>
          </p:cNvPr>
          <p:cNvPicPr>
            <a:picLocks noChangeAspect="1"/>
          </p:cNvPicPr>
          <p:nvPr/>
        </p:nvPicPr>
        <p:blipFill>
          <a:blip r:embed="rId3"/>
          <a:stretch>
            <a:fillRect/>
          </a:stretch>
        </p:blipFill>
        <p:spPr>
          <a:xfrm>
            <a:off x="1407967" y="1511678"/>
            <a:ext cx="4944165" cy="477269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Monetary Policy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2062672" y="2619569"/>
            <a:ext cx="8058300" cy="3252040"/>
            <a:chOff x="365111" y="1821206"/>
            <a:chExt cx="8443024" cy="3298655"/>
          </a:xfrm>
          <a:solidFill>
            <a:srgbClr val="627981"/>
          </a:solidFill>
        </p:grpSpPr>
        <p:sp>
          <p:nvSpPr>
            <p:cNvPr id="16" name="Rectangle 15"/>
            <p:cNvSpPr/>
            <p:nvPr/>
          </p:nvSpPr>
          <p:spPr>
            <a:xfrm>
              <a:off x="365111" y="1821206"/>
              <a:ext cx="4175761" cy="32986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632374" y="1821206"/>
              <a:ext cx="4175761" cy="32986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206109" y="3036198"/>
              <a:ext cx="751943" cy="740213"/>
            </a:xfrm>
            <a:prstGeom prst="ellipse">
              <a:avLst/>
            </a:prstGeom>
            <a:gr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rPr>
                <a:t>&amp;</a:t>
              </a:r>
              <a:endParaRPr lang="en-US" sz="4000" b="1" dirty="0">
                <a:solidFill>
                  <a:schemeClr val="bg1"/>
                </a:solidFill>
              </a:endParaRPr>
            </a:p>
          </p:txBody>
        </p:sp>
      </p:grpSp>
      <p:grpSp>
        <p:nvGrpSpPr>
          <p:cNvPr id="13" name="Google Shape;154;p18">
            <a:extLst>
              <a:ext uri="{FF2B5EF4-FFF2-40B4-BE49-F238E27FC236}">
                <a16:creationId xmlns:a16="http://schemas.microsoft.com/office/drawing/2014/main" id="{C37A557C-5CCA-44CB-B371-9F8AA674CCAF}"/>
              </a:ext>
            </a:extLst>
          </p:cNvPr>
          <p:cNvGrpSpPr/>
          <p:nvPr/>
        </p:nvGrpSpPr>
        <p:grpSpPr>
          <a:xfrm>
            <a:off x="2062672" y="1381304"/>
            <a:ext cx="8058467" cy="994870"/>
            <a:chOff x="542756" y="1736761"/>
            <a:chExt cx="8058467" cy="807000"/>
          </a:xfrm>
        </p:grpSpPr>
        <p:sp>
          <p:nvSpPr>
            <p:cNvPr id="14" name="Google Shape;155;p18">
              <a:extLst>
                <a:ext uri="{FF2B5EF4-FFF2-40B4-BE49-F238E27FC236}">
                  <a16:creationId xmlns:a16="http://schemas.microsoft.com/office/drawing/2014/main" id="{C1E3718A-A4EB-45CC-89DA-71BD42D8BC29}"/>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5" name="Google Shape;156;p18">
              <a:extLst>
                <a:ext uri="{FF2B5EF4-FFF2-40B4-BE49-F238E27FC236}">
                  <a16:creationId xmlns:a16="http://schemas.microsoft.com/office/drawing/2014/main" id="{5C93BDBF-418D-4C8E-A498-B3B1975CF8D2}"/>
                </a:ext>
              </a:extLst>
            </p:cNvPr>
            <p:cNvSpPr txBox="1"/>
            <p:nvPr/>
          </p:nvSpPr>
          <p:spPr>
            <a:xfrm>
              <a:off x="542756" y="1855180"/>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Times New Roman" panose="02020603050405020304" pitchFamily="18" charset="0"/>
                </a:rPr>
                <a:t>Why can’t the Federal Reserve just use expansionary monetary policy to reduce interest rates or prevent interest rates from rising? </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sp>
        <p:nvSpPr>
          <p:cNvPr id="3" name="TextBox 2">
            <a:extLst>
              <a:ext uri="{FF2B5EF4-FFF2-40B4-BE49-F238E27FC236}">
                <a16:creationId xmlns:a16="http://schemas.microsoft.com/office/drawing/2014/main" id="{953C6788-58A4-449B-AE44-43C5BCB8CCE9}"/>
              </a:ext>
            </a:extLst>
          </p:cNvPr>
          <p:cNvSpPr txBox="1"/>
          <p:nvPr/>
        </p:nvSpPr>
        <p:spPr>
          <a:xfrm>
            <a:off x="2508228" y="2671277"/>
            <a:ext cx="3502282" cy="369332"/>
          </a:xfrm>
          <a:prstGeom prst="rect">
            <a:avLst/>
          </a:prstGeom>
          <a:noFill/>
        </p:spPr>
        <p:txBody>
          <a:bodyPr wrap="square" rtlCol="0">
            <a:spAutoFit/>
          </a:bodyPr>
          <a:lstStyle/>
          <a:p>
            <a:r>
              <a:rPr lang="en-US" sz="1800" u="sng" dirty="0">
                <a:solidFill>
                  <a:schemeClr val="bg1"/>
                </a:solidFill>
                <a:latin typeface="Calibri" panose="020F0502020204030204" pitchFamily="34" charset="0"/>
                <a:cs typeface="Times New Roman" panose="02020603050405020304" pitchFamily="18" charset="0"/>
              </a:rPr>
              <a:t>Economy is near potential GDP</a:t>
            </a:r>
          </a:p>
        </p:txBody>
      </p:sp>
      <p:sp>
        <p:nvSpPr>
          <p:cNvPr id="5" name="TextBox 4">
            <a:extLst>
              <a:ext uri="{FF2B5EF4-FFF2-40B4-BE49-F238E27FC236}">
                <a16:creationId xmlns:a16="http://schemas.microsoft.com/office/drawing/2014/main" id="{73640BCC-FD60-4CBF-8A8F-0DD67B42F60B}"/>
              </a:ext>
            </a:extLst>
          </p:cNvPr>
          <p:cNvSpPr txBox="1"/>
          <p:nvPr/>
        </p:nvSpPr>
        <p:spPr>
          <a:xfrm>
            <a:off x="6493712" y="2671277"/>
            <a:ext cx="3502282" cy="369332"/>
          </a:xfrm>
          <a:prstGeom prst="rect">
            <a:avLst/>
          </a:prstGeom>
          <a:noFill/>
        </p:spPr>
        <p:txBody>
          <a:bodyPr wrap="square" rtlCol="0">
            <a:spAutoFit/>
          </a:bodyPr>
          <a:lstStyle/>
          <a:p>
            <a:r>
              <a:rPr lang="en-US" sz="1800" u="sng" dirty="0">
                <a:solidFill>
                  <a:schemeClr val="bg1"/>
                </a:solidFill>
                <a:latin typeface="Calibri" panose="020F0502020204030204" pitchFamily="34" charset="0"/>
                <a:cs typeface="Times New Roman" panose="02020603050405020304" pitchFamily="18" charset="0"/>
              </a:rPr>
              <a:t>Economy is below potential GDP</a:t>
            </a:r>
          </a:p>
        </p:txBody>
      </p:sp>
      <p:sp>
        <p:nvSpPr>
          <p:cNvPr id="7" name="TextBox 6">
            <a:extLst>
              <a:ext uri="{FF2B5EF4-FFF2-40B4-BE49-F238E27FC236}">
                <a16:creationId xmlns:a16="http://schemas.microsoft.com/office/drawing/2014/main" id="{BDAF5B1D-433D-4592-98C6-C77472B0F8C2}"/>
              </a:ext>
            </a:extLst>
          </p:cNvPr>
          <p:cNvSpPr txBox="1"/>
          <p:nvPr/>
        </p:nvSpPr>
        <p:spPr>
          <a:xfrm>
            <a:off x="2554123" y="3024948"/>
            <a:ext cx="3371711" cy="2862322"/>
          </a:xfrm>
          <a:prstGeom prst="rect">
            <a:avLst/>
          </a:prstGeom>
          <a:noFill/>
        </p:spPr>
        <p:txBody>
          <a:bodyPr wrap="square" rtlCol="0">
            <a:spAutoFit/>
          </a:bodyPr>
          <a:lstStyle/>
          <a:p>
            <a:pPr marL="342900" indent="-342900">
              <a:buClr>
                <a:schemeClr val="bg1"/>
              </a:buClr>
              <a:buFont typeface="+mj-lt"/>
              <a:buAutoNum type="arabicPeriod"/>
            </a:pPr>
            <a:r>
              <a:rPr lang="en-US" sz="1800" dirty="0">
                <a:solidFill>
                  <a:schemeClr val="bg1"/>
                </a:solidFill>
                <a:latin typeface="Calibri" panose="020F0502020204030204" pitchFamily="34" charset="0"/>
                <a:cs typeface="Calibri" panose="020F0502020204030204" pitchFamily="34" charset="0"/>
              </a:rPr>
              <a:t>The Fed is faced with a government running large budget deficits.</a:t>
            </a:r>
          </a:p>
          <a:p>
            <a:pPr marL="342900" indent="-342900">
              <a:buClr>
                <a:schemeClr val="bg1"/>
              </a:buClr>
              <a:buFont typeface="+mj-lt"/>
              <a:buAutoNum type="arabicPeriod"/>
            </a:pPr>
            <a:r>
              <a:rPr lang="en-US" sz="1800" dirty="0">
                <a:solidFill>
                  <a:schemeClr val="bg1"/>
                </a:solidFill>
                <a:latin typeface="Calibri" panose="020F0502020204030204" pitchFamily="34" charset="0"/>
                <a:cs typeface="Calibri" panose="020F0502020204030204" pitchFamily="34" charset="0"/>
              </a:rPr>
              <a:t>Inflation is very likely.</a:t>
            </a:r>
          </a:p>
          <a:p>
            <a:pPr marL="342900" indent="-342900">
              <a:buClr>
                <a:schemeClr val="bg1"/>
              </a:buClr>
              <a:buFont typeface="+mj-lt"/>
              <a:buAutoNum type="arabicPeriod"/>
            </a:pPr>
            <a:r>
              <a:rPr lang="en-US" sz="1800" dirty="0">
                <a:solidFill>
                  <a:schemeClr val="bg1"/>
                </a:solidFill>
                <a:latin typeface="Calibri" panose="020F0502020204030204" pitchFamily="34" charset="0"/>
                <a:cs typeface="Calibri" panose="020F0502020204030204" pitchFamily="34" charset="0"/>
              </a:rPr>
              <a:t>The Fed then reacts with contractionary monetary policy.</a:t>
            </a:r>
          </a:p>
          <a:p>
            <a:pPr marL="342900" indent="-342900">
              <a:buClr>
                <a:schemeClr val="bg1"/>
              </a:buClr>
              <a:buFont typeface="+mj-lt"/>
              <a:buAutoNum type="arabicPeriod"/>
            </a:pPr>
            <a:r>
              <a:rPr lang="en-US" sz="1800" dirty="0">
                <a:solidFill>
                  <a:schemeClr val="bg1"/>
                </a:solidFill>
                <a:latin typeface="Calibri" panose="020F0502020204030204" pitchFamily="34" charset="0"/>
                <a:cs typeface="Calibri" panose="020F0502020204030204" pitchFamily="34" charset="0"/>
              </a:rPr>
              <a:t>The higher interest rates crowd out a greater deal of private investment.</a:t>
            </a:r>
            <a:endParaRPr lang="en-US" sz="18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7AC0581D-5B6B-4E8F-9B1F-ECB525CF23E4}"/>
              </a:ext>
            </a:extLst>
          </p:cNvPr>
          <p:cNvSpPr txBox="1"/>
          <p:nvPr/>
        </p:nvSpPr>
        <p:spPr>
          <a:xfrm>
            <a:off x="6597793" y="3009287"/>
            <a:ext cx="3371711" cy="2862322"/>
          </a:xfrm>
          <a:prstGeom prst="rect">
            <a:avLst/>
          </a:prstGeom>
          <a:noFill/>
        </p:spPr>
        <p:txBody>
          <a:bodyPr wrap="square" rtlCol="0">
            <a:spAutoFit/>
          </a:bodyPr>
          <a:lstStyle/>
          <a:p>
            <a:pPr marL="342900" indent="-342900">
              <a:buClr>
                <a:schemeClr val="bg1"/>
              </a:buClr>
              <a:buFont typeface="+mj-lt"/>
              <a:buAutoNum type="arabicPeriod"/>
            </a:pPr>
            <a:r>
              <a:rPr lang="en-US" sz="1800" dirty="0">
                <a:solidFill>
                  <a:schemeClr val="bg1"/>
                </a:solidFill>
                <a:latin typeface="Calibri" panose="020F0502020204030204" pitchFamily="34" charset="0"/>
                <a:cs typeface="Calibri" panose="020F0502020204030204" pitchFamily="34" charset="0"/>
              </a:rPr>
              <a:t>The Fed is faced with a government running large budget deficits.</a:t>
            </a:r>
          </a:p>
          <a:p>
            <a:pPr marL="342900" indent="-342900">
              <a:buClr>
                <a:schemeClr val="bg1"/>
              </a:buClr>
              <a:buFont typeface="+mj-lt"/>
              <a:buAutoNum type="arabicPeriod"/>
            </a:pPr>
            <a:r>
              <a:rPr lang="en-US" sz="1800" dirty="0">
                <a:solidFill>
                  <a:schemeClr val="bg1"/>
                </a:solidFill>
                <a:latin typeface="Calibri" panose="020F0502020204030204" pitchFamily="34" charset="0"/>
                <a:cs typeface="Calibri" panose="020F0502020204030204" pitchFamily="34" charset="0"/>
              </a:rPr>
              <a:t>Inflation is not likely.</a:t>
            </a:r>
          </a:p>
          <a:p>
            <a:pPr marL="342900" indent="-342900">
              <a:buClr>
                <a:schemeClr val="bg1"/>
              </a:buClr>
              <a:buFont typeface="+mj-lt"/>
              <a:buAutoNum type="arabicPeriod"/>
            </a:pPr>
            <a:r>
              <a:rPr lang="en-US" sz="1800" dirty="0">
                <a:solidFill>
                  <a:schemeClr val="bg1"/>
                </a:solidFill>
                <a:latin typeface="Calibri" panose="020F0502020204030204" pitchFamily="34" charset="0"/>
                <a:cs typeface="Calibri" panose="020F0502020204030204" pitchFamily="34" charset="0"/>
              </a:rPr>
              <a:t>The Fed then reacts with expansionary monetary policy.</a:t>
            </a:r>
          </a:p>
          <a:p>
            <a:pPr marL="342900" indent="-342900">
              <a:buClr>
                <a:schemeClr val="bg1"/>
              </a:buClr>
              <a:buFont typeface="+mj-lt"/>
              <a:buAutoNum type="arabicPeriod"/>
            </a:pPr>
            <a:r>
              <a:rPr lang="en-US" sz="1800" dirty="0">
                <a:solidFill>
                  <a:schemeClr val="bg1"/>
                </a:solidFill>
                <a:latin typeface="Calibri" panose="020F0502020204030204" pitchFamily="34" charset="0"/>
                <a:cs typeface="Calibri" panose="020F0502020204030204" pitchFamily="34" charset="0"/>
              </a:rPr>
              <a:t>The interest rates cancel out, resulting in little crowding out of private investment.</a:t>
            </a:r>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99779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Monetary Policy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oogle Shape;154;p18">
            <a:extLst>
              <a:ext uri="{FF2B5EF4-FFF2-40B4-BE49-F238E27FC236}">
                <a16:creationId xmlns:a16="http://schemas.microsoft.com/office/drawing/2014/main" id="{C37A557C-5CCA-44CB-B371-9F8AA674CCAF}"/>
              </a:ext>
            </a:extLst>
          </p:cNvPr>
          <p:cNvGrpSpPr/>
          <p:nvPr/>
        </p:nvGrpSpPr>
        <p:grpSpPr>
          <a:xfrm>
            <a:off x="2062839" y="1381304"/>
            <a:ext cx="8058300" cy="2047696"/>
            <a:chOff x="542923" y="1736761"/>
            <a:chExt cx="8058300" cy="807000"/>
          </a:xfrm>
        </p:grpSpPr>
        <p:sp>
          <p:nvSpPr>
            <p:cNvPr id="14" name="Google Shape;155;p18">
              <a:extLst>
                <a:ext uri="{FF2B5EF4-FFF2-40B4-BE49-F238E27FC236}">
                  <a16:creationId xmlns:a16="http://schemas.microsoft.com/office/drawing/2014/main" id="{C1E3718A-A4EB-45CC-89DA-71BD42D8BC29}"/>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5" name="Google Shape;156;p18">
              <a:extLst>
                <a:ext uri="{FF2B5EF4-FFF2-40B4-BE49-F238E27FC236}">
                  <a16:creationId xmlns:a16="http://schemas.microsoft.com/office/drawing/2014/main" id="{5C93BDBF-418D-4C8E-A498-B3B1975CF8D2}"/>
                </a:ext>
              </a:extLst>
            </p:cNvPr>
            <p:cNvSpPr txBox="1"/>
            <p:nvPr/>
          </p:nvSpPr>
          <p:spPr>
            <a:xfrm>
              <a:off x="542923" y="1765455"/>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Times New Roman" panose="02020603050405020304" pitchFamily="18" charset="0"/>
                </a:rPr>
                <a:t>In 2020, the economy experienced an abrupt downturn in response to the COVID-19 pandemic. The U.S. government responded swiftly, and the bipartisan CARES Act provided over $2 trillion in aid. The Federal Reserve also responded with expansionary monetary policy. Do you think these policies led to the crowding out of private investment? Why or why not?</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pic>
        <p:nvPicPr>
          <p:cNvPr id="8" name="Picture 7" descr="A closeup of a COVID-19 virus particle">
            <a:extLst>
              <a:ext uri="{FF2B5EF4-FFF2-40B4-BE49-F238E27FC236}">
                <a16:creationId xmlns:a16="http://schemas.microsoft.com/office/drawing/2014/main" id="{67C0598B-8060-4F0B-BD5F-C886BD886B6F}"/>
              </a:ext>
            </a:extLst>
          </p:cNvPr>
          <p:cNvPicPr>
            <a:picLocks noChangeAspect="1"/>
          </p:cNvPicPr>
          <p:nvPr/>
        </p:nvPicPr>
        <p:blipFill>
          <a:blip r:embed="rId3"/>
          <a:stretch>
            <a:fillRect/>
          </a:stretch>
        </p:blipFill>
        <p:spPr>
          <a:xfrm>
            <a:off x="3432609" y="3580518"/>
            <a:ext cx="5318760" cy="2991803"/>
          </a:xfrm>
          <a:prstGeom prst="rect">
            <a:avLst/>
          </a:prstGeom>
        </p:spPr>
      </p:pic>
    </p:spTree>
    <p:extLst>
      <p:ext uri="{BB962C8B-B14F-4D97-AF65-F5344CB8AC3E}">
        <p14:creationId xmlns:p14="http://schemas.microsoft.com/office/powerpoint/2010/main" val="4057679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Public Investment in Physical Capital</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941083"/>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sym typeface="Calibri"/>
                </a:rPr>
                <a:t>The government will invest in physical capital directly. </a:t>
              </a: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92" y="2615649"/>
            <a:ext cx="8058357" cy="1047325"/>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869207"/>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Public physical capital investment can increase an economy's output and productivity.</a:t>
              </a: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78" y="3782368"/>
            <a:ext cx="8058385" cy="1047325"/>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892377"/>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It is hard to determine how much government investment in physical capital will benefit the economy. </a:t>
              </a:r>
              <a:endParaRPr sz="2000" dirty="0">
                <a:solidFill>
                  <a:schemeClr val="lt1"/>
                </a:solidFill>
                <a:latin typeface="Calibri"/>
                <a:ea typeface="Calibri"/>
                <a:cs typeface="Calibri"/>
                <a:sym typeface="Calibri"/>
              </a:endParaRPr>
            </a:p>
          </p:txBody>
        </p:sp>
      </p:grpSp>
      <p:grpSp>
        <p:nvGrpSpPr>
          <p:cNvPr id="23" name="Google Shape;157;p18">
            <a:extLst>
              <a:ext uri="{FF2B5EF4-FFF2-40B4-BE49-F238E27FC236}">
                <a16:creationId xmlns:a16="http://schemas.microsoft.com/office/drawing/2014/main" id="{D2677579-C37F-49EA-A538-F856A95F51B9}"/>
              </a:ext>
            </a:extLst>
          </p:cNvPr>
          <p:cNvGrpSpPr/>
          <p:nvPr/>
        </p:nvGrpSpPr>
        <p:grpSpPr>
          <a:xfrm>
            <a:off x="2066764" y="4935241"/>
            <a:ext cx="8058385" cy="1047325"/>
            <a:chOff x="542838" y="1736761"/>
            <a:chExt cx="8058385" cy="807000"/>
          </a:xfrm>
        </p:grpSpPr>
        <p:sp>
          <p:nvSpPr>
            <p:cNvPr id="24" name="Google Shape;158;p18">
              <a:extLst>
                <a:ext uri="{FF2B5EF4-FFF2-40B4-BE49-F238E27FC236}">
                  <a16:creationId xmlns:a16="http://schemas.microsoft.com/office/drawing/2014/main" id="{5F456904-DFD3-4939-9F26-25F30CCDD6D0}"/>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642D798E-9DD1-4C70-9F8A-314E67F6392D}"/>
                </a:ext>
              </a:extLst>
            </p:cNvPr>
            <p:cNvSpPr txBox="1"/>
            <p:nvPr/>
          </p:nvSpPr>
          <p:spPr>
            <a:xfrm>
              <a:off x="542838" y="1940161"/>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Governments respond to both political and economic incentives. </a:t>
              </a:r>
            </a:p>
          </p:txBody>
        </p:sp>
      </p:grpSp>
    </p:spTree>
    <p:extLst>
      <p:ext uri="{BB962C8B-B14F-4D97-AF65-F5344CB8AC3E}">
        <p14:creationId xmlns:p14="http://schemas.microsoft.com/office/powerpoint/2010/main" val="1956015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Problems with Investment in Physical Capital</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43"/>
            <a:ext cx="8058467" cy="1164301"/>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768563"/>
              <a:ext cx="7963061"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sym typeface="Calibri"/>
                </a:rPr>
                <a:t>Lawmakers focused on spending money in key politicians' districts may spend public money on investment in physical capital that is not economically justified.</a:t>
              </a: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4" y="2774439"/>
            <a:ext cx="8058357" cy="1047325"/>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846724"/>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Decisions to spend on infrastructure need to make both economic and political sense.</a:t>
              </a: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78" y="3922212"/>
            <a:ext cx="8058385" cy="1047325"/>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855228"/>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When projects are funded by higher taxes, consumers may bear the burden. </a:t>
              </a:r>
              <a:endParaRPr sz="2000" dirty="0">
                <a:solidFill>
                  <a:schemeClr val="lt1"/>
                </a:solidFill>
                <a:latin typeface="Calibri"/>
                <a:ea typeface="Calibri"/>
                <a:cs typeface="Calibri"/>
                <a:sym typeface="Calibri"/>
              </a:endParaRPr>
            </a:p>
          </p:txBody>
        </p:sp>
      </p:grpSp>
      <p:grpSp>
        <p:nvGrpSpPr>
          <p:cNvPr id="23" name="Google Shape;157;p18">
            <a:extLst>
              <a:ext uri="{FF2B5EF4-FFF2-40B4-BE49-F238E27FC236}">
                <a16:creationId xmlns:a16="http://schemas.microsoft.com/office/drawing/2014/main" id="{D2677579-C37F-49EA-A538-F856A95F51B9}"/>
              </a:ext>
            </a:extLst>
          </p:cNvPr>
          <p:cNvGrpSpPr/>
          <p:nvPr/>
        </p:nvGrpSpPr>
        <p:grpSpPr>
          <a:xfrm>
            <a:off x="2066792" y="5080485"/>
            <a:ext cx="8058357" cy="1203618"/>
            <a:chOff x="542866" y="1736761"/>
            <a:chExt cx="8058357" cy="807000"/>
          </a:xfrm>
        </p:grpSpPr>
        <p:sp>
          <p:nvSpPr>
            <p:cNvPr id="24" name="Google Shape;158;p18">
              <a:extLst>
                <a:ext uri="{FF2B5EF4-FFF2-40B4-BE49-F238E27FC236}">
                  <a16:creationId xmlns:a16="http://schemas.microsoft.com/office/drawing/2014/main" id="{5F456904-DFD3-4939-9F26-25F30CCDD6D0}"/>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642D798E-9DD1-4C70-9F8A-314E67F6392D}"/>
                </a:ext>
              </a:extLst>
            </p:cNvPr>
            <p:cNvSpPr txBox="1"/>
            <p:nvPr/>
          </p:nvSpPr>
          <p:spPr>
            <a:xfrm>
              <a:off x="542866" y="1775881"/>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If the government finances an investment with borrowed money, it may increase interest rates and cause crowding out of productive private investment.</a:t>
              </a:r>
            </a:p>
          </p:txBody>
        </p:sp>
      </p:grpSp>
    </p:spTree>
    <p:extLst>
      <p:ext uri="{BB962C8B-B14F-4D97-AF65-F5344CB8AC3E}">
        <p14:creationId xmlns:p14="http://schemas.microsoft.com/office/powerpoint/2010/main" val="3508904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Public Investment in Human Capital</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867876"/>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sym typeface="Calibri"/>
                </a:rPr>
                <a:t>The government plays a large role in society's investment in human capital through the education system.</a:t>
              </a: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4" y="2633546"/>
            <a:ext cx="8058357" cy="1047325"/>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869207"/>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For low-income nations, additional investment in human capital seems likely to increase productivity and growth.</a:t>
              </a: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77" y="3810375"/>
            <a:ext cx="8058386" cy="1047325"/>
            <a:chOff x="542837" y="1736761"/>
            <a:chExt cx="8058386"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7" y="1864002"/>
              <a:ext cx="7982097"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In the U.S., there is a question as to how much additional government spending on education will improve the actual level of education. </a:t>
              </a:r>
              <a:endParaRPr sz="2000" dirty="0">
                <a:solidFill>
                  <a:schemeClr val="lt1"/>
                </a:solidFill>
                <a:latin typeface="Calibri"/>
                <a:ea typeface="Calibri"/>
                <a:cs typeface="Calibri"/>
                <a:sym typeface="Calibri"/>
              </a:endParaRPr>
            </a:p>
          </p:txBody>
        </p:sp>
      </p:grpSp>
      <p:grpSp>
        <p:nvGrpSpPr>
          <p:cNvPr id="23" name="Google Shape;157;p18">
            <a:extLst>
              <a:ext uri="{FF2B5EF4-FFF2-40B4-BE49-F238E27FC236}">
                <a16:creationId xmlns:a16="http://schemas.microsoft.com/office/drawing/2014/main" id="{D2677579-C37F-49EA-A538-F856A95F51B9}"/>
              </a:ext>
            </a:extLst>
          </p:cNvPr>
          <p:cNvGrpSpPr/>
          <p:nvPr/>
        </p:nvGrpSpPr>
        <p:grpSpPr>
          <a:xfrm>
            <a:off x="2066764" y="4987204"/>
            <a:ext cx="8058385" cy="1164015"/>
            <a:chOff x="542838" y="1736761"/>
            <a:chExt cx="8058385" cy="807000"/>
          </a:xfrm>
        </p:grpSpPr>
        <p:sp>
          <p:nvSpPr>
            <p:cNvPr id="24" name="Google Shape;158;p18">
              <a:extLst>
                <a:ext uri="{FF2B5EF4-FFF2-40B4-BE49-F238E27FC236}">
                  <a16:creationId xmlns:a16="http://schemas.microsoft.com/office/drawing/2014/main" id="{5F456904-DFD3-4939-9F26-25F30CCDD6D0}"/>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642D798E-9DD1-4C70-9F8A-314E67F6392D}"/>
                </a:ext>
              </a:extLst>
            </p:cNvPr>
            <p:cNvSpPr txBox="1"/>
            <p:nvPr/>
          </p:nvSpPr>
          <p:spPr>
            <a:xfrm>
              <a:off x="542838" y="1784946"/>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For the U.S., the current focus is on how to get a bigger return from existing spending on education rather than dramatic increases in education spending.</a:t>
              </a:r>
            </a:p>
          </p:txBody>
        </p:sp>
      </p:grpSp>
    </p:spTree>
    <p:extLst>
      <p:ext uri="{BB962C8B-B14F-4D97-AF65-F5344CB8AC3E}">
        <p14:creationId xmlns:p14="http://schemas.microsoft.com/office/powerpoint/2010/main" val="2620954094"/>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1809</TotalTime>
  <Words>1750</Words>
  <Application>Microsoft Office PowerPoint</Application>
  <PresentationFormat>Widescreen</PresentationFormat>
  <Paragraphs>120</Paragraphs>
  <Slides>13</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Century Gothic</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Mirmow</dc:creator>
  <cp:lastModifiedBy>Sarah Claus</cp:lastModifiedBy>
  <cp:revision>106</cp:revision>
  <dcterms:modified xsi:type="dcterms:W3CDTF">2022-01-18T14:11:31Z</dcterms:modified>
</cp:coreProperties>
</file>