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371" r:id="rId3"/>
    <p:sldId id="391" r:id="rId4"/>
    <p:sldId id="392" r:id="rId5"/>
    <p:sldId id="393" r:id="rId6"/>
    <p:sldId id="401" r:id="rId7"/>
    <p:sldId id="386" r:id="rId8"/>
    <p:sldId id="394" r:id="rId9"/>
    <p:sldId id="395" r:id="rId10"/>
    <p:sldId id="396" r:id="rId11"/>
    <p:sldId id="397" r:id="rId12"/>
    <p:sldId id="398" r:id="rId13"/>
    <p:sldId id="399" r:id="rId14"/>
    <p:sldId id="400" r:id="rId15"/>
    <p:sldId id="364" r:id="rId16"/>
    <p:sldId id="27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3"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1" autoAdjust="0"/>
  </p:normalViewPr>
  <p:slideViewPr>
    <p:cSldViewPr snapToGrid="0">
      <p:cViewPr varScale="1">
        <p:scale>
          <a:sx n="109" d="100"/>
          <a:sy n="109"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Geographic differences create positive and negative opportunities for trade, health, and the environment. Some countries have coastlines, while others are completely landlocked. Some countries have rivers to facilitate commerce, while others have mountains that are barriers to trade. Some countries have deserts, and some countries have rainforests.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11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age distribution of the population will have considerable effects on the standard of living for both the young and the old. Many high-income countries have a large proportion of elderly citizens. Most low-income countries have a higher proportion of young workers, but the average age of these countries is expected to increase by 2050.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919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high-income countries, only 2% of GDP comes from agriculture. In middle and low-income countries, 12% of GDP on average comes from agriculture. Countries have vastly different degrees of urbanization.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559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countries are market-oriented, while others have command economies. Some economies are far more open to trade than others, with some limiting trade with tariffs and quotas. Countries have different levels of political stability and religious and social institutions.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51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48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Economies across the world are extraordinarily different in composition and performance. Differences in productivity explain the diversity of average incomes across the world. Productivity depends on physical and human capital and technology. Different economic characteristics, institutions, history, and politics impact economic performance.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goal of most economies is to maintain quality of life. Quality of life includes low unemployment, price stability, and the ability to trade. Most countries' goals are similar, but they may use different macroeconomic policies to achieve those goals.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75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GDP per capita is a useful indicator to quantify the diversity in the standard of living across countries. Purchasing power parity (PPP) must be considered in order to convert average incomes into comparable units. PPP takes into account the fact that prices of the same good may be different across countries. The primary goal for most countries is to not only increase GDP but also GDP per capita, which will raise the overall standard of living.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09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World Bank uses gross national income (GNI) per capita to classify countries as low, lower-middle, upper-middle, or high income.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Low income </a:t>
            </a: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$1,026</a:t>
            </a: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Lower-middle income $1,026–$3,995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 </a:t>
            </a: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$3,996– $12,375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bg1"/>
                </a:solidFill>
                <a:latin typeface="Calibri" panose="020F0502020204030204" pitchFamily="34" charset="0"/>
                <a:cs typeface="Times New Roman" panose="02020603050405020304" pitchFamily="18" charset="0"/>
                <a:sym typeface="Arial"/>
              </a:rPr>
              <a:t>High income &gt; $12,375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bg1"/>
              </a:solidFill>
              <a:latin typeface="Calibri" panose="020F0502020204030204" pitchFamily="34" charset="0"/>
              <a:cs typeface="Times New Roman" panose="02020603050405020304" pitchFamily="18" charset="0"/>
              <a:sym typeface="Arial"/>
            </a:endParaRP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43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world map shows an overview of GDP per capita by country in 2018. There is a clear imbalance in the GDP across the world.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41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is a clear imbalance in GDP levels across the world. North America, Australia, and western Europe have the highest GDPs. Large areas of the world, like Africa and South Asia, have much lower GDPs. North America and the European Union have about 11.5% of the world's population, but they produce close to 48% of the world's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Many of these factors are correlated with per-capita GDP, but there are exceptions. No region can claim to have a perfect standard of living; for instance, even high-income regions like Europe and North America still have malnourishment and poverty.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3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Four additional factors are significant in a wide range of statistical studies: geography, demography, industrial structure, institutions.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03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919314"/>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Diversity of Countries and Economies across the World</a:t>
            </a:r>
            <a:endParaRPr lang="en-US" dirty="0"/>
          </a:p>
        </p:txBody>
      </p:sp>
      <p:cxnSp>
        <p:nvCxnSpPr>
          <p:cNvPr id="51" name="Google Shape;51;p1"/>
          <p:cNvCxnSpPr/>
          <p:nvPr/>
        </p:nvCxnSpPr>
        <p:spPr>
          <a:xfrm>
            <a:off x="3130059" y="570492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59" y="191931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3EF6BADD-C272-4E49-B83A-157E5F3350A2}"/>
              </a:ext>
            </a:extLst>
          </p:cNvPr>
          <p:cNvSpPr txBox="1"/>
          <p:nvPr/>
        </p:nvSpPr>
        <p:spPr>
          <a:xfrm>
            <a:off x="6829057" y="5704896"/>
            <a:ext cx="234974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Geography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Geographic differences create positive and negative opportunities for trade, health, and the environment.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9478"/>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422"/>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coastlines, while others are completely landlocked.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3618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rivers to facilitate commerce, while others have mountains that are barriers to trade.</a:t>
              </a:r>
            </a:p>
          </p:txBody>
        </p:sp>
      </p:grpSp>
      <p:grpSp>
        <p:nvGrpSpPr>
          <p:cNvPr id="23" name="Google Shape;157;p18">
            <a:extLst>
              <a:ext uri="{FF2B5EF4-FFF2-40B4-BE49-F238E27FC236}">
                <a16:creationId xmlns:a16="http://schemas.microsoft.com/office/drawing/2014/main" id="{11F7696C-225A-4176-B845-029D6454DA49}"/>
              </a:ext>
            </a:extLst>
          </p:cNvPr>
          <p:cNvGrpSpPr/>
          <p:nvPr/>
        </p:nvGrpSpPr>
        <p:grpSpPr>
          <a:xfrm>
            <a:off x="2066764" y="5016745"/>
            <a:ext cx="8058357" cy="1047325"/>
            <a:chOff x="542866" y="1736761"/>
            <a:chExt cx="8058357" cy="807000"/>
          </a:xfrm>
        </p:grpSpPr>
        <p:sp>
          <p:nvSpPr>
            <p:cNvPr id="24" name="Google Shape;158;p18">
              <a:extLst>
                <a:ext uri="{FF2B5EF4-FFF2-40B4-BE49-F238E27FC236}">
                  <a16:creationId xmlns:a16="http://schemas.microsoft.com/office/drawing/2014/main" id="{8B1F8D67-26E8-49B8-9A16-7A42ADBC906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518B115-2338-4DEB-977B-56C2034AFE18}"/>
                </a:ext>
              </a:extLst>
            </p:cNvPr>
            <p:cNvSpPr txBox="1"/>
            <p:nvPr/>
          </p:nvSpPr>
          <p:spPr>
            <a:xfrm>
              <a:off x="542866" y="193859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countries have deserts, and some countries have rainforests.</a:t>
              </a:r>
            </a:p>
          </p:txBody>
        </p:sp>
      </p:grpSp>
    </p:spTree>
    <p:extLst>
      <p:ext uri="{BB962C8B-B14F-4D97-AF65-F5344CB8AC3E}">
        <p14:creationId xmlns:p14="http://schemas.microsoft.com/office/powerpoint/2010/main" val="257464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Age Distribution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age distribution of the population will have considerable effects on the standard of living for both the young and the old.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849" y="2626285"/>
            <a:ext cx="8058300" cy="996696"/>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923" y="194311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high-income countries have a large proportion of elderly citizens.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823" y="3739165"/>
            <a:ext cx="8058326" cy="1047325"/>
            <a:chOff x="542897" y="1736761"/>
            <a:chExt cx="805832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97" y="1821675"/>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low-income countries have a higher proportion of young workers, but the average age of these countries is expected to increase by 2050.</a:t>
              </a:r>
            </a:p>
          </p:txBody>
        </p:sp>
      </p:grpSp>
    </p:spTree>
    <p:extLst>
      <p:ext uri="{BB962C8B-B14F-4D97-AF65-F5344CB8AC3E}">
        <p14:creationId xmlns:p14="http://schemas.microsoft.com/office/powerpoint/2010/main" val="1773557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Industrial Structure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high-income countries, only 2% of GDP comes from agriculture.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1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middle and low-income countries, 12% of GDP on average comes from agriculture.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0144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211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vastly different degrees of urbanization.</a:t>
              </a:r>
            </a:p>
          </p:txBody>
        </p:sp>
      </p:grpSp>
    </p:spTree>
    <p:extLst>
      <p:ext uri="{BB962C8B-B14F-4D97-AF65-F5344CB8AC3E}">
        <p14:creationId xmlns:p14="http://schemas.microsoft.com/office/powerpoint/2010/main" val="28987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Economic Institutions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224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Some countries are market-oriented, while others have command economies.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1895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235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economies are far more open to trade than others, with some limiting trade with tariffs and quotas.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91820"/>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Countries have different levels of political stability and religious and social institutions.</a:t>
              </a:r>
            </a:p>
          </p:txBody>
        </p:sp>
      </p:grpSp>
    </p:spTree>
    <p:extLst>
      <p:ext uri="{BB962C8B-B14F-4D97-AF65-F5344CB8AC3E}">
        <p14:creationId xmlns:p14="http://schemas.microsoft.com/office/powerpoint/2010/main" val="88212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344753"/>
            <a:ext cx="8058462" cy="2033882"/>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5471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COVID-19 pandemic affected the entire world, but the outcomes varied widely from country to country. Consider the different factors that comprise standard of living and the data that has emerged on the impact of the pandemic. How would you measure and compare the effect of the pandemic on the standard of living in different countries? Why is that the best measure?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3" name="Picture 2" descr="A woman sitting on the ground in an impoverished area">
            <a:extLst>
              <a:ext uri="{FF2B5EF4-FFF2-40B4-BE49-F238E27FC236}">
                <a16:creationId xmlns:a16="http://schemas.microsoft.com/office/drawing/2014/main" id="{19B99567-C568-4C59-8F81-9078254AC5AF}"/>
              </a:ext>
            </a:extLst>
          </p:cNvPr>
          <p:cNvPicPr>
            <a:picLocks noChangeAspect="1"/>
          </p:cNvPicPr>
          <p:nvPr/>
        </p:nvPicPr>
        <p:blipFill>
          <a:blip r:embed="rId3"/>
          <a:stretch>
            <a:fillRect/>
          </a:stretch>
        </p:blipFill>
        <p:spPr>
          <a:xfrm>
            <a:off x="3803244" y="3582028"/>
            <a:ext cx="4585454" cy="3050904"/>
          </a:xfrm>
          <a:prstGeom prst="rect">
            <a:avLst/>
          </a:prstGeom>
        </p:spPr>
      </p:pic>
    </p:spTree>
    <p:extLst>
      <p:ext uri="{BB962C8B-B14F-4D97-AF65-F5344CB8AC3E}">
        <p14:creationId xmlns:p14="http://schemas.microsoft.com/office/powerpoint/2010/main" val="278028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371259"/>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ea typeface="Calibri"/>
                <a:cs typeface="Times New Roman" panose="02020603050405020304" pitchFamily="18" charset="0"/>
                <a:sym typeface="Calibri"/>
              </a:rPr>
              <a:t>M</a:t>
            </a:r>
            <a:r>
              <a:rPr lang="en-US" sz="2000" dirty="0">
                <a:solidFill>
                  <a:schemeClr val="lt1"/>
                </a:solidFill>
                <a:latin typeface="Calibri"/>
                <a:ea typeface="Calibri"/>
                <a:cs typeface="Calibri"/>
                <a:sym typeface="Calibri"/>
              </a:rPr>
              <a:t>acroeconomic policy strives towards low levels of unemployment and inflation, but the ways in which countries reach these goals vary.</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Economists analyze countries based on their income per person and rank them as low, lower-middle, upper-middle, or high income.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GDP per capita is a useful indicator for the differences between countries, but geography, demography, industrial structure, and institutions play a part as well.</a:t>
            </a: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Economies across the world are extraordinarily different in composition and performance.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2172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Differences in productivity explain the diversity of average incomes across the world.</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806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97361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Productivity depends on physical and human capital and technology.</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38977"/>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Different economic characteristics, institutions, history, and politics impact economic performance.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Goals of Different Countries</a:t>
            </a:r>
            <a:endParaRPr lang="en-US" sz="3200"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653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goal of most economies is to maintain quality of life.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911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Quality of life includes low unemployment, price stability, and the ability to trade.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7549"/>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8873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Most countries' goals are similar, but they may use different macroeconomic policies to achieve those goals.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1743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Quantifying Economic Diversity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GDP per capita is a useful indicator to quantify the diversity in the standard of living across countries.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533"/>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970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Purchasing power parity (PPP) must be considered in order to convert average incomes into comparable units.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7962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2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PPP takes into account the fact that prices of the same good may be different across countries.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36" y="4965435"/>
            <a:ext cx="8058357" cy="1047325"/>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9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primary goal for most countries is to not only increase GDP but also GDP per capita, which will raise the overall standard of living.</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8171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Country Classifications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World Bank uses gross national income (GNI) per capita to classify countries as low, lower-middle, upper-middle, or high income.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aphicFrame>
        <p:nvGraphicFramePr>
          <p:cNvPr id="2" name="Table 2">
            <a:extLst>
              <a:ext uri="{FF2B5EF4-FFF2-40B4-BE49-F238E27FC236}">
                <a16:creationId xmlns:a16="http://schemas.microsoft.com/office/drawing/2014/main" id="{EDAB92CC-0F3F-4CE1-A535-7B5253FD543C}"/>
              </a:ext>
            </a:extLst>
          </p:cNvPr>
          <p:cNvGraphicFramePr>
            <a:graphicFrameLocks noGrp="1"/>
          </p:cNvGraphicFramePr>
          <p:nvPr>
            <p:extLst>
              <p:ext uri="{D42A27DB-BD31-4B8C-83A1-F6EECF244321}">
                <p14:modId xmlns:p14="http://schemas.microsoft.com/office/powerpoint/2010/main" val="3983163624"/>
              </p:ext>
            </p:extLst>
          </p:nvPr>
        </p:nvGraphicFramePr>
        <p:xfrm>
          <a:off x="2066769" y="2857956"/>
          <a:ext cx="8058300" cy="2615190"/>
        </p:xfrm>
        <a:graphic>
          <a:graphicData uri="http://schemas.openxmlformats.org/drawingml/2006/table">
            <a:tbl>
              <a:tblPr firstRow="1" bandRow="1">
                <a:tableStyleId>{5C22544A-7EE6-4342-B048-85BDC9FD1C3A}</a:tableStyleId>
              </a:tblPr>
              <a:tblGrid>
                <a:gridCol w="4029150">
                  <a:extLst>
                    <a:ext uri="{9D8B030D-6E8A-4147-A177-3AD203B41FA5}">
                      <a16:colId xmlns:a16="http://schemas.microsoft.com/office/drawing/2014/main" val="486544172"/>
                    </a:ext>
                  </a:extLst>
                </a:gridCol>
                <a:gridCol w="4029150">
                  <a:extLst>
                    <a:ext uri="{9D8B030D-6E8A-4147-A177-3AD203B41FA5}">
                      <a16:colId xmlns:a16="http://schemas.microsoft.com/office/drawing/2014/main" val="1537693276"/>
                    </a:ext>
                  </a:extLst>
                </a:gridCol>
              </a:tblGrid>
              <a:tr h="523038">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Classification</a:t>
                      </a:r>
                    </a:p>
                  </a:txBody>
                  <a:tcPr>
                    <a:solidFill>
                      <a:srgbClr val="627981"/>
                    </a:solidFill>
                  </a:tcPr>
                </a:tc>
                <a:tc>
                  <a:txBody>
                    <a:bodyPr/>
                    <a:lstStyle/>
                    <a:p>
                      <a:pPr algn="ctr"/>
                      <a:r>
                        <a:rPr lang="en-US" sz="2000" b="1" i="0" u="none" strike="noStrike" cap="none" dirty="0">
                          <a:solidFill>
                            <a:schemeClr val="bg1"/>
                          </a:solidFill>
                          <a:latin typeface="Calibri" panose="020F0502020204030204" pitchFamily="34" charset="0"/>
                          <a:cs typeface="Times New Roman" panose="02020603050405020304" pitchFamily="18" charset="0"/>
                          <a:sym typeface="Arial"/>
                        </a:rPr>
                        <a:t>GNI per Capita</a:t>
                      </a:r>
                    </a:p>
                  </a:txBody>
                  <a:tcPr>
                    <a:solidFill>
                      <a:srgbClr val="627981"/>
                    </a:solidFill>
                  </a:tcPr>
                </a:tc>
                <a:extLst>
                  <a:ext uri="{0D108BD9-81ED-4DB2-BD59-A6C34878D82A}">
                    <a16:rowId xmlns:a16="http://schemas.microsoft.com/office/drawing/2014/main" val="1526461580"/>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&lt; $1,026</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extLst>
                  <a:ext uri="{0D108BD9-81ED-4DB2-BD59-A6C34878D82A}">
                    <a16:rowId xmlns:a16="http://schemas.microsoft.com/office/drawing/2014/main" val="4068243031"/>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Lower-middle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$1,026–$3,995</a:t>
                      </a:r>
                    </a:p>
                  </a:txBody>
                  <a:tcPr>
                    <a:solidFill>
                      <a:srgbClr val="627981"/>
                    </a:solidFill>
                  </a:tcPr>
                </a:tc>
                <a:extLst>
                  <a:ext uri="{0D108BD9-81ED-4DB2-BD59-A6C34878D82A}">
                    <a16:rowId xmlns:a16="http://schemas.microsoft.com/office/drawing/2014/main" val="3949744883"/>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Upper-middle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$3,996–$12,375</a:t>
                      </a:r>
                    </a:p>
                  </a:txBody>
                  <a:tcPr>
                    <a:solidFill>
                      <a:srgbClr val="627981"/>
                    </a:solidFill>
                  </a:tcPr>
                </a:tc>
                <a:extLst>
                  <a:ext uri="{0D108BD9-81ED-4DB2-BD59-A6C34878D82A}">
                    <a16:rowId xmlns:a16="http://schemas.microsoft.com/office/drawing/2014/main" val="584988685"/>
                  </a:ext>
                </a:extLst>
              </a:tr>
              <a:tr h="523038">
                <a:tc>
                  <a:txBody>
                    <a:bodyPr/>
                    <a:lstStyle/>
                    <a:p>
                      <a:pPr algn="ctr"/>
                      <a:r>
                        <a:rPr lang="en-US" sz="2000" b="0" i="0" u="none" strike="noStrike" cap="none" dirty="0">
                          <a:solidFill>
                            <a:schemeClr val="bg1"/>
                          </a:solidFill>
                          <a:latin typeface="Calibri" panose="020F0502020204030204" pitchFamily="34" charset="0"/>
                          <a:ea typeface="+mn-ea"/>
                          <a:cs typeface="Times New Roman" panose="02020603050405020304" pitchFamily="18" charset="0"/>
                          <a:sym typeface="Arial"/>
                        </a:rPr>
                        <a:t>High income</a:t>
                      </a:r>
                      <a:endParaRPr lang="en-US" sz="2000" b="0" i="0" u="none" strike="noStrike" cap="none" dirty="0">
                        <a:solidFill>
                          <a:schemeClr val="bg1"/>
                        </a:solidFill>
                        <a:latin typeface="Calibri" panose="020F0502020204030204" pitchFamily="34" charset="0"/>
                        <a:cs typeface="Times New Roman" panose="02020603050405020304" pitchFamily="18" charset="0"/>
                        <a:sym typeface="Arial"/>
                      </a:endParaRPr>
                    </a:p>
                  </a:txBody>
                  <a:tcPr>
                    <a:solidFill>
                      <a:srgbClr val="627981"/>
                    </a:solidFill>
                  </a:tcPr>
                </a:tc>
                <a:tc>
                  <a:txBody>
                    <a:bodyPr/>
                    <a:lstStyle/>
                    <a:p>
                      <a:pPr algn="ctr"/>
                      <a:r>
                        <a:rPr lang="en-US" sz="2000" b="0" i="0" u="none" strike="noStrike" cap="none" dirty="0">
                          <a:solidFill>
                            <a:schemeClr val="bg1"/>
                          </a:solidFill>
                          <a:latin typeface="Calibri" panose="020F0502020204030204" pitchFamily="34" charset="0"/>
                          <a:cs typeface="Times New Roman" panose="02020603050405020304" pitchFamily="18" charset="0"/>
                          <a:sym typeface="Arial"/>
                        </a:rPr>
                        <a:t>&gt; $12,375</a:t>
                      </a:r>
                    </a:p>
                  </a:txBody>
                  <a:tcPr>
                    <a:solidFill>
                      <a:srgbClr val="627981"/>
                    </a:solidFill>
                  </a:tcPr>
                </a:tc>
                <a:extLst>
                  <a:ext uri="{0D108BD9-81ED-4DB2-BD59-A6C34878D82A}">
                    <a16:rowId xmlns:a16="http://schemas.microsoft.com/office/drawing/2014/main" val="1115483904"/>
                  </a:ext>
                </a:extLst>
              </a:tr>
            </a:tbl>
          </a:graphicData>
        </a:graphic>
      </p:graphicFrame>
    </p:spTree>
    <p:extLst>
      <p:ext uri="{BB962C8B-B14F-4D97-AF65-F5344CB8AC3E}">
        <p14:creationId xmlns:p14="http://schemas.microsoft.com/office/powerpoint/2010/main" val="259527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830" y="5651995"/>
            <a:ext cx="8058340" cy="1047325"/>
            <a:chOff x="542883" y="1736761"/>
            <a:chExt cx="8058340"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83" y="1871313"/>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This world map shows an overview of GDP per capita by country in 2018. There is a clear imbalance in the GDP across the world.</a:t>
              </a:r>
            </a:p>
          </p:txBody>
        </p:sp>
      </p:grpSp>
      <p:pic>
        <p:nvPicPr>
          <p:cNvPr id="4" name="Picture 3" descr="A map of the world showing the different levels of GDP per capita across countries">
            <a:extLst>
              <a:ext uri="{FF2B5EF4-FFF2-40B4-BE49-F238E27FC236}">
                <a16:creationId xmlns:a16="http://schemas.microsoft.com/office/drawing/2014/main" id="{0D397B9D-E51D-4044-B4B0-EF1319DC3730}"/>
              </a:ext>
            </a:extLst>
          </p:cNvPr>
          <p:cNvPicPr>
            <a:picLocks noChangeAspect="1"/>
          </p:cNvPicPr>
          <p:nvPr/>
        </p:nvPicPr>
        <p:blipFill>
          <a:blip r:embed="rId3"/>
          <a:stretch>
            <a:fillRect/>
          </a:stretch>
        </p:blipFill>
        <p:spPr>
          <a:xfrm>
            <a:off x="1739991" y="1359715"/>
            <a:ext cx="8711960" cy="4138569"/>
          </a:xfrm>
          <a:prstGeom prst="rect">
            <a:avLst/>
          </a:prstGeom>
        </p:spPr>
      </p:pic>
    </p:spTree>
    <p:extLst>
      <p:ext uri="{BB962C8B-B14F-4D97-AF65-F5344CB8AC3E}">
        <p14:creationId xmlns:p14="http://schemas.microsoft.com/office/powerpoint/2010/main" val="5284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GDP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8037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a clear imbalance in GDP levels across the world.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416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9845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Australia, and western Europe have the highest GDPs.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36" y="3806465"/>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areas of the world, like Africa and South Asia, have much lower GDPs. </a:t>
              </a:r>
            </a:p>
          </p:txBody>
        </p:sp>
      </p:grpSp>
      <p:grpSp>
        <p:nvGrpSpPr>
          <p:cNvPr id="23" name="Google Shape;157;p18">
            <a:extLst>
              <a:ext uri="{FF2B5EF4-FFF2-40B4-BE49-F238E27FC236}">
                <a16:creationId xmlns:a16="http://schemas.microsoft.com/office/drawing/2014/main" id="{C15DE79F-D88E-47BF-B075-C5789E9B6B6E}"/>
              </a:ext>
            </a:extLst>
          </p:cNvPr>
          <p:cNvGrpSpPr/>
          <p:nvPr/>
        </p:nvGrpSpPr>
        <p:grpSpPr>
          <a:xfrm>
            <a:off x="2066722" y="4978764"/>
            <a:ext cx="8058399" cy="1047325"/>
            <a:chOff x="542824" y="1736761"/>
            <a:chExt cx="8058399" cy="807000"/>
          </a:xfrm>
        </p:grpSpPr>
        <p:sp>
          <p:nvSpPr>
            <p:cNvPr id="24" name="Google Shape;158;p18">
              <a:extLst>
                <a:ext uri="{FF2B5EF4-FFF2-40B4-BE49-F238E27FC236}">
                  <a16:creationId xmlns:a16="http://schemas.microsoft.com/office/drawing/2014/main" id="{5EE9241C-F51D-4AF0-989B-E6E4B8965F5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3B89FEC1-4610-4E7C-B212-F34E464DE6A0}"/>
                </a:ext>
              </a:extLst>
            </p:cNvPr>
            <p:cNvSpPr txBox="1"/>
            <p:nvPr/>
          </p:nvSpPr>
          <p:spPr>
            <a:xfrm>
              <a:off x="542824" y="177923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North America and the European Union have about 11.5% of the world's population, but they produce close to 48% of the world's GDP.</a:t>
              </a:r>
            </a:p>
          </p:txBody>
        </p:sp>
      </p:grpSp>
    </p:spTree>
    <p:extLst>
      <p:ext uri="{BB962C8B-B14F-4D97-AF65-F5344CB8AC3E}">
        <p14:creationId xmlns:p14="http://schemas.microsoft.com/office/powerpoint/2010/main" val="147084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3"/>
            <a:ext cx="8058467" cy="117633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82347"/>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Factors like health, education, human rights, crime and personal safety, and environmental quality are not entirely captured in a GDP per capita calculation.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822294"/>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8324"/>
              <a:ext cx="8058299"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of these factors are correlated with per-capita GDP, but there are exceptions.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4012686"/>
            <a:ext cx="8058385" cy="1176333"/>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2570"/>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No region can claim to have a perfect standard of living; for instance, even high-income regions like Europe and North America still have malnourishment and poverty.</a:t>
              </a:r>
            </a:p>
          </p:txBody>
        </p:sp>
      </p:grpSp>
    </p:spTree>
    <p:extLst>
      <p:ext uri="{BB962C8B-B14F-4D97-AF65-F5344CB8AC3E}">
        <p14:creationId xmlns:p14="http://schemas.microsoft.com/office/powerpoint/2010/main" val="396356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Standard of Living</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Four additional factors are significant in a wide range of statistical studies: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2" name="Rectangle 1">
            <a:extLst>
              <a:ext uri="{FF2B5EF4-FFF2-40B4-BE49-F238E27FC236}">
                <a16:creationId xmlns:a16="http://schemas.microsoft.com/office/drawing/2014/main" id="{46FCD0D4-31EF-4718-AC52-79229EDB5C8D}"/>
              </a:ext>
            </a:extLst>
          </p:cNvPr>
          <p:cNvSpPr/>
          <p:nvPr/>
        </p:nvSpPr>
        <p:spPr>
          <a:xfrm>
            <a:off x="3357479"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Geography</a:t>
            </a:r>
          </a:p>
        </p:txBody>
      </p:sp>
      <p:sp>
        <p:nvSpPr>
          <p:cNvPr id="3" name="Rectangle 2">
            <a:extLst>
              <a:ext uri="{FF2B5EF4-FFF2-40B4-BE49-F238E27FC236}">
                <a16:creationId xmlns:a16="http://schemas.microsoft.com/office/drawing/2014/main" id="{4148AE82-5B6B-4B68-9234-57BE657DC8B5}"/>
              </a:ext>
            </a:extLst>
          </p:cNvPr>
          <p:cNvSpPr/>
          <p:nvPr/>
        </p:nvSpPr>
        <p:spPr>
          <a:xfrm>
            <a:off x="6461808" y="2885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Age distribution</a:t>
            </a:r>
          </a:p>
        </p:txBody>
      </p:sp>
      <p:sp>
        <p:nvSpPr>
          <p:cNvPr id="4" name="Rectangle 3">
            <a:extLst>
              <a:ext uri="{FF2B5EF4-FFF2-40B4-BE49-F238E27FC236}">
                <a16:creationId xmlns:a16="http://schemas.microsoft.com/office/drawing/2014/main" id="{B623EE5E-5C4A-4AE5-BDA7-F9356A713184}"/>
              </a:ext>
            </a:extLst>
          </p:cNvPr>
          <p:cNvSpPr/>
          <p:nvPr/>
        </p:nvSpPr>
        <p:spPr>
          <a:xfrm>
            <a:off x="6461808"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Economic institutions</a:t>
            </a:r>
          </a:p>
        </p:txBody>
      </p:sp>
      <p:sp>
        <p:nvSpPr>
          <p:cNvPr id="5" name="Rectangle 4">
            <a:extLst>
              <a:ext uri="{FF2B5EF4-FFF2-40B4-BE49-F238E27FC236}">
                <a16:creationId xmlns:a16="http://schemas.microsoft.com/office/drawing/2014/main" id="{4FE07B7D-FE60-4D1E-B5EF-B0358A2296CA}"/>
              </a:ext>
            </a:extLst>
          </p:cNvPr>
          <p:cNvSpPr/>
          <p:nvPr/>
        </p:nvSpPr>
        <p:spPr>
          <a:xfrm>
            <a:off x="3357479" y="4347899"/>
            <a:ext cx="2372714" cy="9948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Times New Roman" panose="02020603050405020304" pitchFamily="18" charset="0"/>
              </a:rPr>
              <a:t>Industrial structure</a:t>
            </a:r>
          </a:p>
        </p:txBody>
      </p:sp>
    </p:spTree>
    <p:extLst>
      <p:ext uri="{BB962C8B-B14F-4D97-AF65-F5344CB8AC3E}">
        <p14:creationId xmlns:p14="http://schemas.microsoft.com/office/powerpoint/2010/main" val="4402344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1952</Words>
  <Application>Microsoft Office PowerPoint</Application>
  <PresentationFormat>Widescreen</PresentationFormat>
  <Paragraphs>144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121</cp:revision>
  <dcterms:modified xsi:type="dcterms:W3CDTF">2022-01-18T14:16:39Z</dcterms:modified>
</cp:coreProperties>
</file>