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391" r:id="rId3"/>
    <p:sldId id="404" r:id="rId4"/>
    <p:sldId id="400" r:id="rId5"/>
    <p:sldId id="405" r:id="rId6"/>
    <p:sldId id="401" r:id="rId7"/>
    <p:sldId id="402" r:id="rId8"/>
    <p:sldId id="406" r:id="rId9"/>
    <p:sldId id="407" r:id="rId10"/>
    <p:sldId id="408" r:id="rId11"/>
    <p:sldId id="409" r:id="rId12"/>
    <p:sldId id="364" r:id="rId13"/>
    <p:sldId id="275"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87" autoAdjust="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3884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 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991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mid- to late twentieth century, low- and middle-income countries often had a negative view of trade. They feared that foreign trade would lead to economic losses if   high-income trading partners exploited their economies. They also feared losing domestic political control to powerful multinational corporations. Small economies have now learned that if they do not actively participate in world trade, they are unlikely to join the success stories of converging economies.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Although most countries now claim that their goal is to participate in global trade, there are still potential negative consequences. These potential consequences can be divided into issues involving trade of goods and services and issues involving international capital flows. An economy could have a high level of trade relative to GDP, but if exports and imports are balanced, the net flow of foreign investment will be zero. An economy could have a moderate level of trade relative to GDP but a significant current account trade imbalance.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is a long list of worries about foreign trade in goods and services. The most controversial is the infant industry argument: subsidizing or protecting new industries for a time until they become established. In the world as a whole, support is often directed at long-established industries with substantial political power that are suffering losses and laying off workers. If a government intends to favor certain industries, it must do so in a way that is temporary and effective, not unending.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Trade deficits occur when a country's imports are greater than its exports. In the case of a deficit, foreign countries supply capital as loans and investments, which will be repaid when the deficit turns into a surplus. To change a deficit to a surplus, the country's exports must increase, and imports must decrease. Imports decrease and exports increase when the country's currency depreciates.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14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High-income economies will run trade surpluses, which means they will experience a net outflow of capital to foreign countries. Low- and middle-income economies will run trade deficits, which means they will experience a net inflow of foreign capital. Investors in high-income countries can receive high returns on their investments and can diversify their funds. Low-income economies that receive inflows have the potential for rapid catch-up economic growth.</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Due to its large trade deficits, the U.S. economy is soaking up savings from all over the world. While trade deficits are not immediately a bad thing, the question is whether they will be reduced gradually or hastily. In a gradual reduction scenario, U.S. exports could grow more rapidly than imports aided by dollar depreciation. If foreign investors became less willing to hold dollar assets, the dollar exchange rate could weaken, causing speculators to rush to unload their dollar assets, which would rapidly reduce the trade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Countries like Ireland, Iceland, and Greece have all experienced severe shocks when foreign leaders decided to stop extending funds. Many nations take steps to reduce the risk that their economies will be injured when losing foreign financial capital. These can include holding large amounts of reserves of foreign exchange, increasing regulations on domestic banks to avoid imprudent lending, and discouraging speculative short-term inflow.</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737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half century, the standard of living has increased dramatically for billions of people around the world. The challenge for most countries is to maintain these growth rates. The economically challenged regions of the world have stagnated and become stuck in poverty traps. Modern technology allows investment in education and human capital development in ways that would not have been possible just a few decades ago.</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89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a:solidFill>
                <a:srgbClr val="404040"/>
              </a:solidFill>
              <a:latin typeface="Calibri"/>
              <a:ea typeface="Calibri"/>
              <a:cs typeface="Calibri"/>
              <a:sym typeface="Calibri"/>
            </a:endParaRPr>
          </a:p>
        </p:txBody>
      </p:sp>
      <p:sp>
        <p:nvSpPr>
          <p:cNvPr id="50" name="Google Shape;50;p1"/>
          <p:cNvSpPr txBox="1"/>
          <p:nvPr/>
        </p:nvSpPr>
        <p:spPr>
          <a:xfrm>
            <a:off x="1569716" y="1839802"/>
            <a:ext cx="9052562" cy="1938952"/>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6000"/>
              <a:buFont typeface="Century Gothic"/>
              <a:buNone/>
            </a:pPr>
            <a:r>
              <a:rPr lang="en-US" sz="6000" b="0" i="0" u="none" strike="noStrike" cap="none" dirty="0">
                <a:solidFill>
                  <a:srgbClr val="000000"/>
                </a:solidFill>
                <a:latin typeface="Century Gothic"/>
                <a:ea typeface="Century Gothic"/>
                <a:cs typeface="Century Gothic"/>
                <a:sym typeface="Century Gothic"/>
              </a:rPr>
              <a:t>Balance of Trade Concerns</a:t>
            </a:r>
            <a:endParaRPr lang="en-US" dirty="0"/>
          </a:p>
        </p:txBody>
      </p:sp>
      <p:cxnSp>
        <p:nvCxnSpPr>
          <p:cNvPr id="51" name="Google Shape;51;p1"/>
          <p:cNvCxnSpPr/>
          <p:nvPr/>
        </p:nvCxnSpPr>
        <p:spPr>
          <a:xfrm>
            <a:off x="3130057" y="3778754"/>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cxnSp>
        <p:nvCxnSpPr>
          <p:cNvPr id="53" name="Google Shape;53;p1"/>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
        <p:nvSpPr>
          <p:cNvPr id="7" name="TextBox 6">
            <a:extLst>
              <a:ext uri="{FF2B5EF4-FFF2-40B4-BE49-F238E27FC236}">
                <a16:creationId xmlns:a16="http://schemas.microsoft.com/office/drawing/2014/main" id="{3EF6BADD-C272-4E49-B83A-157E5F3350A2}"/>
              </a:ext>
            </a:extLst>
          </p:cNvPr>
          <p:cNvSpPr txBox="1"/>
          <p:nvPr/>
        </p:nvSpPr>
        <p:spPr>
          <a:xfrm>
            <a:off x="6830611" y="3782220"/>
            <a:ext cx="2349746"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ysClr val="windowText" lastClr="000000"/>
                </a:solidFill>
                <a:effectLst/>
                <a:uLnTx/>
                <a:uFillTx/>
                <a:latin typeface="Calibri" panose="020F0502020204030204"/>
                <a:ea typeface="+mn-ea"/>
                <a:cs typeface="+mn-cs"/>
              </a:rPr>
              <a:t>Principles of Economics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0"/>
            <a:ext cx="8058467" cy="1432919"/>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p:txBody>
        </p:sp>
      </p:grpSp>
    </p:spTree>
    <p:extLst>
      <p:ext uri="{BB962C8B-B14F-4D97-AF65-F5344CB8AC3E}">
        <p14:creationId xmlns:p14="http://schemas.microsoft.com/office/powerpoint/2010/main" val="4067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9" y="1515230"/>
            <a:ext cx="8058462" cy="3411971"/>
            <a:chOff x="542761" y="1736761"/>
            <a:chExt cx="8058462"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61" y="1779568"/>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a:p>
              <a:pPr marL="101600" marR="0" lvl="0" algn="ctr" rtl="0">
                <a:spcBef>
                  <a:spcPts val="0"/>
                </a:spcBef>
                <a:spcAft>
                  <a:spcPts val="0"/>
                </a:spcAft>
                <a:buClr>
                  <a:schemeClr val="lt1"/>
                </a:buClr>
                <a:buSzPts val="2000"/>
              </a:pPr>
              <a:endParaRPr lang="en-US" sz="2000" dirty="0">
                <a:solidFill>
                  <a:schemeClr val="bg1"/>
                </a:solidFill>
                <a:latin typeface="Calibri" panose="020F0502020204030204" pitchFamily="34" charset="0"/>
                <a:cs typeface="Times New Roman" panose="02020603050405020304" pitchFamily="18" charset="0"/>
              </a:endParaRPr>
            </a:p>
            <a:p>
              <a:pPr marL="101600" marR="0" lvl="0" algn="ctr" rtl="0">
                <a:spcBef>
                  <a:spcPts val="0"/>
                </a:spcBef>
                <a:spcAft>
                  <a:spcPts val="0"/>
                </a:spcAft>
                <a:buClr>
                  <a:schemeClr val="lt1"/>
                </a:buClr>
                <a:buSzPts val="2000"/>
              </a:pPr>
              <a:r>
                <a:rPr lang="en-US" sz="2000" i="1" dirty="0">
                  <a:solidFill>
                    <a:schemeClr val="bg1"/>
                  </a:solidFill>
                  <a:latin typeface="Calibri" panose="020F0502020204030204" pitchFamily="34" charset="0"/>
                  <a:cs typeface="Times New Roman" panose="02020603050405020304" pitchFamily="18" charset="0"/>
                </a:rPr>
                <a:t>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p:txBody>
        </p:sp>
      </p:grpSp>
    </p:spTree>
    <p:extLst>
      <p:ext uri="{BB962C8B-B14F-4D97-AF65-F5344CB8AC3E}">
        <p14:creationId xmlns:p14="http://schemas.microsoft.com/office/powerpoint/2010/main" val="407029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challenge for most smaller economies is to maintain solid growth rates. </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Trade imbalances can disrupt domestic savings and domestic investment if not handled appropriately.</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a problem with U.S. trade deficits and whether they will come down gradually or hastily.</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debate on whether smaller countries around the world should take some steps to limit flows of international capital, in the hope that they will not be as vulnerable to sudden inflows and outflows of international financial capital.</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4979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p:nvPr/>
        </p:nvSpPr>
        <p:spPr>
          <a:xfrm>
            <a:off x="1569719" y="1410227"/>
            <a:ext cx="9052562" cy="1209041"/>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FFFFFF"/>
              </a:buClr>
              <a:buSzPts val="7200"/>
              <a:buFont typeface="Century Gothic"/>
              <a:buNone/>
            </a:pPr>
            <a:r>
              <a:rPr lang="en-US" sz="7200" b="1" i="0" u="none" strike="noStrike" cap="none">
                <a:solidFill>
                  <a:srgbClr val="FFFFFF"/>
                </a:solidFill>
                <a:latin typeface="Century Gothic"/>
                <a:ea typeface="Century Gothic"/>
                <a:cs typeface="Century Gothic"/>
                <a:sym typeface="Century Gothic"/>
              </a:rPr>
              <a:t>HAWKES</a:t>
            </a:r>
            <a:r>
              <a:rPr lang="en-US" sz="7200" b="0" i="0" u="none" strike="noStrike" cap="none">
                <a:solidFill>
                  <a:srgbClr val="FFFFFF"/>
                </a:solidFill>
                <a:latin typeface="Century Gothic"/>
                <a:ea typeface="Century Gothic"/>
                <a:cs typeface="Century Gothic"/>
                <a:sym typeface="Century Gothic"/>
              </a:rPr>
              <a:t> LEARNING</a:t>
            </a:r>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Viewpoints on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6927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mid- to late twentieth century, low- and middle-income countries often had a negative view of global trade.</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2"/>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2186"/>
              <a:ext cx="795230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feared that foreign trade would lead to economic losses if high-income trading partners exploited their economies.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7" y="3705927"/>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48974"/>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also feared losing domestic political control to powerful multinational corporations.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6D5DD9D3-4123-498B-AF35-39849358FBFC}"/>
              </a:ext>
            </a:extLst>
          </p:cNvPr>
          <p:cNvGrpSpPr/>
          <p:nvPr/>
        </p:nvGrpSpPr>
        <p:grpSpPr>
          <a:xfrm>
            <a:off x="2066791" y="4793415"/>
            <a:ext cx="8058358" cy="1078992"/>
            <a:chOff x="542865" y="1736761"/>
            <a:chExt cx="8058358" cy="807000"/>
          </a:xfrm>
        </p:grpSpPr>
        <p:sp>
          <p:nvSpPr>
            <p:cNvPr id="24" name="Google Shape;158;p18">
              <a:extLst>
                <a:ext uri="{FF2B5EF4-FFF2-40B4-BE49-F238E27FC236}">
                  <a16:creationId xmlns:a16="http://schemas.microsoft.com/office/drawing/2014/main" id="{49342086-5DCC-4C71-AD65-5A131CC32233}"/>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851FF84-BA10-40B6-B23E-26919BFCFE0F}"/>
                </a:ext>
              </a:extLst>
            </p:cNvPr>
            <p:cNvSpPr txBox="1"/>
            <p:nvPr/>
          </p:nvSpPr>
          <p:spPr>
            <a:xfrm>
              <a:off x="542865" y="176301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 economies have now learned that if they do not actively participate in world trade, they are unlikely to join the success stories of converging economies. </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7439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Potential Consequences of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The CPI is subject to two types of bias: substitution bias and quality/new goods bias. </a:t>
            </a:r>
            <a:endParaRPr dirty="0"/>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Although most countries now claim that their goal is to participate in global trade, there are still potential negative consequences.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3" y="2615476"/>
            <a:ext cx="8058358" cy="996696"/>
            <a:chOff x="542865" y="1736761"/>
            <a:chExt cx="8058358"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5" y="1813707"/>
              <a:ext cx="80582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potential consequences can be divided into issues involving trade of goods and services and issues involving international capital flows.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661" y="373729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0043"/>
              <a:ext cx="8058284"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high level of trade relative to GDP, but if exports and imports are balanced, the net flow of foreign investment will be zero.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AF60E2A4-F209-451F-8200-F25FD80746E6}"/>
              </a:ext>
            </a:extLst>
          </p:cNvPr>
          <p:cNvGrpSpPr/>
          <p:nvPr/>
        </p:nvGrpSpPr>
        <p:grpSpPr>
          <a:xfrm>
            <a:off x="2066661" y="4948276"/>
            <a:ext cx="8058358" cy="996696"/>
            <a:chOff x="542865" y="1736761"/>
            <a:chExt cx="8058358"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5" y="183807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moderate level of trade relative to GDP but a significant current account trade imbalance.</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69819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36" y="1515231"/>
            <a:ext cx="8058495" cy="996696"/>
            <a:chOff x="542728" y="1736761"/>
            <a:chExt cx="8058495"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28" y="197622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There is a long list of worries about foreign trade in goods and services.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8711"/>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405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most controversial is the infant industry argument: subsidizing or protecting new industries for a time until they become established.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36" y="370906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71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world as a whole, support is often directed at long-established industries with substantial political power that are suffering losses and laying off workers.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00690"/>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a government intends to favor certain industries, it must do so in a way that is temporary and effective, not unending.</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73867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Flows of Capital</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3748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Trade deficits occur when a country's imports are greater than its exports.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4271"/>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68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case of a deficit, foreign countries supply capital as loans and investments, which will be repaid when the deficit turns into a surplus.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64" y="383743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217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To change a deficit to a surplus, the country's exports must increase, and imports must decrease.</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54097"/>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Imports decrease and exports increase when the country's currency depreciates.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07462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Expected Pattern of Trade Imbalances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High-income economies will run trade surpluses, which means they will experience a net outflow of capital to foreign countries.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19467"/>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028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 and middle-income economies will run trade deficits, which means they will experience a net inflow of foreign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07" y="3727401"/>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986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Investors in high-income countries can receive high returns on their investments and can diversify their funds.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274DE29F-AF88-4D2F-8298-D0569DB109DC}"/>
              </a:ext>
            </a:extLst>
          </p:cNvPr>
          <p:cNvGrpSpPr/>
          <p:nvPr/>
        </p:nvGrpSpPr>
        <p:grpSpPr>
          <a:xfrm>
            <a:off x="2066763" y="4835335"/>
            <a:ext cx="8058357" cy="996696"/>
            <a:chOff x="542866" y="1736761"/>
            <a:chExt cx="8058357"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988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Low-income economies that receive inflows have the potential for rapid catch-up economic growth.</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84753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for the U.S. Economy</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6696"/>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Due to its large trade deficits, the U.S. economy is soaking up savings from all over the world.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3"/>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While trade deficits are not immediately a bad thing, the question is whether they will be reduced gradually or hastily.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0815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a gradual reduction scenario, U.S. exports could grow more rapidly than imports aided by dollar depreciation.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20342"/>
            <a:ext cx="8058400" cy="1078992"/>
            <a:chOff x="542823" y="1736761"/>
            <a:chExt cx="80584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3" y="1762299"/>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foreign investors became less willing to hold dollar assets, the dollar exchange rate could weaken, causing speculators to rush to unload their dollar assets, which would rapidly reduce the trade deficit.</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670009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in Small Economies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Countries like Ireland, Iceland, and Greece have all experienced severe shocks when foreign leaders decided to stop extending funds.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219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663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Many nations take steps to reduce the risk that their economies will be injured when losing foreign financial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43478"/>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1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can include holding large amounts of reserves of foreign exchange, increasing regulations on domestic banks to avoid imprudent lending, and discouraging speculative short-term inflow.</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987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last half century, the standard of living has increased dramatically for billions of people around the world.</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2351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95057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challenge for most countries is to maintain these growth rates.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37328"/>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50341"/>
              <a:ext cx="797195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economically challenged regions of the world have stagnated and become stuck in poverty traps.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30465"/>
            <a:ext cx="8058399" cy="1078992"/>
            <a:chOff x="542824" y="1736761"/>
            <a:chExt cx="8058399"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4" y="1762299"/>
              <a:ext cx="7971956"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Modern technology allows investment in education and human capital development in ways that would not have been possible just a few decades ago.</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0009566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1865</TotalTime>
  <Words>2038</Words>
  <Application>Microsoft Office PowerPoint</Application>
  <PresentationFormat>Widescreen</PresentationFormat>
  <Paragraphs>124</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Mirmow</dc:creator>
  <cp:lastModifiedBy>Sarah Claus</cp:lastModifiedBy>
  <cp:revision>123</cp:revision>
  <dcterms:modified xsi:type="dcterms:W3CDTF">2022-01-18T14:20:00Z</dcterms:modified>
</cp:coreProperties>
</file>