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5"/>
  </p:notesMasterIdLst>
  <p:sldIdLst>
    <p:sldId id="256" r:id="rId3"/>
    <p:sldId id="257" r:id="rId4"/>
    <p:sldId id="299" r:id="rId5"/>
    <p:sldId id="289" r:id="rId6"/>
    <p:sldId id="290" r:id="rId7"/>
    <p:sldId id="300" r:id="rId8"/>
    <p:sldId id="291" r:id="rId9"/>
    <p:sldId id="301" r:id="rId10"/>
    <p:sldId id="302" r:id="rId11"/>
    <p:sldId id="292" r:id="rId12"/>
    <p:sldId id="293" r:id="rId13"/>
    <p:sldId id="294" r:id="rId14"/>
    <p:sldId id="295" r:id="rId15"/>
    <p:sldId id="297" r:id="rId16"/>
    <p:sldId id="303" r:id="rId17"/>
    <p:sldId id="304" r:id="rId18"/>
    <p:sldId id="370" r:id="rId19"/>
    <p:sldId id="371" r:id="rId20"/>
    <p:sldId id="372" r:id="rId21"/>
    <p:sldId id="373" r:id="rId22"/>
    <p:sldId id="374" r:id="rId23"/>
    <p:sldId id="296" r:id="rId24"/>
    <p:sldId id="375" r:id="rId25"/>
    <p:sldId id="298" r:id="rId26"/>
    <p:sldId id="376" r:id="rId27"/>
    <p:sldId id="377" r:id="rId28"/>
    <p:sldId id="378" r:id="rId29"/>
    <p:sldId id="379" r:id="rId30"/>
    <p:sldId id="380" r:id="rId31"/>
    <p:sldId id="381" r:id="rId32"/>
    <p:sldId id="382" r:id="rId33"/>
    <p:sldId id="383" r:id="rId34"/>
    <p:sldId id="384" r:id="rId35"/>
    <p:sldId id="385" r:id="rId36"/>
    <p:sldId id="386" r:id="rId37"/>
    <p:sldId id="387" r:id="rId38"/>
    <p:sldId id="388" r:id="rId39"/>
    <p:sldId id="389" r:id="rId40"/>
    <p:sldId id="390" r:id="rId41"/>
    <p:sldId id="305" r:id="rId42"/>
    <p:sldId id="306" r:id="rId43"/>
    <p:sldId id="307" r:id="rId44"/>
    <p:sldId id="308" r:id="rId45"/>
    <p:sldId id="391" r:id="rId46"/>
    <p:sldId id="392" r:id="rId47"/>
    <p:sldId id="393" r:id="rId48"/>
    <p:sldId id="394" r:id="rId49"/>
    <p:sldId id="395" r:id="rId50"/>
    <p:sldId id="396" r:id="rId51"/>
    <p:sldId id="397" r:id="rId52"/>
    <p:sldId id="398" r:id="rId53"/>
    <p:sldId id="399" r:id="rId54"/>
    <p:sldId id="400" r:id="rId55"/>
    <p:sldId id="401" r:id="rId56"/>
    <p:sldId id="402" r:id="rId57"/>
    <p:sldId id="403" r:id="rId58"/>
    <p:sldId id="404" r:id="rId59"/>
    <p:sldId id="405" r:id="rId60"/>
    <p:sldId id="406" r:id="rId61"/>
    <p:sldId id="407" r:id="rId62"/>
    <p:sldId id="408"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314C5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protectionism and calculate the effects of trade barriers.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45989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4052541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sugar farmers are likely to argue that, if only they could be protected from sugar imported from Brazil, the United States would have higher domestic sugar production, more jobs in the sugar industry, and American sugar farmers would receive a higher price.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30208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62621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3729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protected producers, like U.S. sugar farmers, restricting imports is clearly positive. Without a need to face imported products, these producers are able to sell more at a higher price. For consumers in the country with the protected good, in this case U.S. sugar consumers, restricting imports is clearly negative. They end up buying a lower quantity of the good and paying a higher price for what they do buy compared to the equilibrium with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26224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of protectionism on producers and consumers are complex. It can limit the choices of domestic consumers and lower the revenue of foreign producers.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56817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discuss how international trade influences the job market; analyze the opportunity cost of protectionism; and explain how international trade impacts wages, labor standards, and working conditions.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768853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Imports affect workers in several different ways: fewer jobs, lower wages, or poor working conditions. The hidden opportunity cost of using protectionism to save jobs </a:t>
            </a:r>
            <a:r>
              <a:rPr lang="en-US" sz="1200" kern="1200">
                <a:solidFill>
                  <a:schemeClr val="tx1"/>
                </a:solidFill>
                <a:effectLst/>
                <a:latin typeface="+mn-lt"/>
                <a:ea typeface="+mn-ea"/>
                <a:cs typeface="+mn-cs"/>
              </a:rPr>
              <a:t>in one industry </a:t>
            </a:r>
            <a:r>
              <a:rPr lang="en-US" sz="1200" kern="1200" dirty="0">
                <a:solidFill>
                  <a:schemeClr val="tx1"/>
                </a:solidFill>
                <a:effectLst/>
                <a:latin typeface="+mn-lt"/>
                <a:ea typeface="+mn-ea"/>
                <a:cs typeface="+mn-cs"/>
              </a:rPr>
              <a:t>is jobs sacrificed in other industries.</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1990s, the United States was negotiating the North American Free Trade Agreement (NAFTA) with Mexico. NAFTA was an agreement that reduced tariffs, import quotas, and nontariff barriers to trade between the U.S., Mexico, and Canada. For the next six years, the United States economy had some of the most rapid job growth and low unemployment in its history. Those who feared that open trade with Mexico would lead to a dramatic decrease in jobs were proven wrong.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376659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has become more connected on multiple levels, especially economically. In 1970, imports and exports made up 11% of U.S. GDP, while now they make up 32%. This chapter explores trade policy: the laws and strategies a country uses to regulate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saves jobs in the specific industry being protected but, for two reasons, it costs jobs in other unprotected industries. </a:t>
            </a:r>
            <a:r>
              <a:rPr lang="en-US" sz="1200" dirty="0">
                <a:solidFill>
                  <a:schemeClr val="bg1"/>
                </a:solidFill>
              </a:rPr>
              <a:t>If consumers are paying higher prices to the protected industry, they inevitably have less money to spend on goods from other industries, so jobs are lost in those other industries. If a firm sells the protected product to other firms so that other firms must now pay a higher price for a key input, those firms will lose sales to foreign producers who do not need to pay the higher price. Lost sales translate into lost jobs. </a:t>
            </a:r>
            <a:r>
              <a:rPr lang="en-US" sz="1200" kern="1200" dirty="0">
                <a:solidFill>
                  <a:schemeClr val="tx1"/>
                </a:solidFill>
                <a:effectLst/>
                <a:latin typeface="+mn-lt"/>
                <a:ea typeface="+mn-ea"/>
                <a:cs typeface="+mn-cs"/>
              </a:rPr>
              <a:t>The hidden opportunity cost of using protectionism to save jobs in one industry is jobs sacrificed in other industries.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Saving a job through protectionism can be very expensive. A study from 2002 compiled evidence that showed using protectionism to save an average job in the textile and apparel industry would cost $199,000 per job saved.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793471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 Earn greater profits. Buy more equipment. Pay bigger bonuses to managers. Give pay raises to existing employees. Avoid firing some additional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05243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trade does not reduce the number of jobs, it could affect wages. It is important to separate issues about the average wage level from issues about whether trade will hurt the wages of certain workers. Because trade raises the amount that an economy can produce, it will also cause the average level of wages in an economy to rise. By contrast, barriers to trade will reduce the average level of wages in an economy. Even if trade increases the overall wage level, it will still benefit some workers and hurt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3117919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Labor conditions can vary widely across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414599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Workers in many low-income countries around the world labor under conditions that would be illegal in America. Workers in the following countries often make less than the minimum wage in the U.S.: China, Thailand, Brazil, South Africa, Poland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87802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minimum wage is $7.25 per hour. A typical wage in many low-income countries might be more like $7.25 per day or (often) less. Working conditions in low-income countries may be extremely unpleasant or unsafe. In the worst cases, production may involve child labor or workers who are treated like slaves.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646337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steel in order to “bring back jobs to the U.S. steel industry.” Do you think tariffs achieve this goal? Why or why not?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50639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various arguments that are in support of restricting imports; explain dumping; and evaluate the significance of countries’ perceptions on the benefits of growing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15219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requires domestic consumers of a product to pay higher prices to benefit domestic producers of that product. </a:t>
            </a:r>
            <a:r>
              <a:rPr lang="en-US" sz="1200" dirty="0">
                <a:solidFill>
                  <a:schemeClr val="bg1"/>
                </a:solidFill>
              </a:rPr>
              <a:t>Countries that institute protectionist policies lose the economic gains achieved through comparative advantage, specialized learning, and economies of scale. </a:t>
            </a:r>
            <a:r>
              <a:rPr lang="en-US" sz="1200" kern="1200" dirty="0">
                <a:solidFill>
                  <a:schemeClr val="tx1"/>
                </a:solidFill>
                <a:effectLst/>
                <a:latin typeface="+mn-lt"/>
                <a:ea typeface="+mn-ea"/>
                <a:cs typeface="+mn-cs"/>
              </a:rPr>
              <a:t>With these overall costs in mind, let us now consider, one by one, a number of arguments that support restricting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37665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4002198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infant industry argument for protectionism is to block imports for a limited time to give the infant industry time to mature before it starts competing on equal terms in the global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743155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many countries, infant industries have gone from babyhood to senility and obsolescence without ever having reached the profitable maturity stage. As one example, Brazil treated its computer industry as an infant industry from the late 1970s until about 1990. 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Brazilians were unable to benefit from up-to-date computers and phased out its infant industry policy for the computer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Dumping refers to selling goods below their cost of production</a:t>
            </a:r>
            <a:r>
              <a:rPr lang="en-US" sz="1200" b="0" kern="1200" dirty="0">
                <a:solidFill>
                  <a:schemeClr val="tx1"/>
                </a:solidFill>
                <a:effectLst/>
                <a:latin typeface="+mn-lt"/>
                <a:ea typeface="+mn-ea"/>
                <a:cs typeface="+mn-cs"/>
              </a:rPr>
              <a:t>. </a:t>
            </a:r>
            <a:r>
              <a:rPr lang="en-US" sz="1200" b="0" dirty="0">
                <a:solidFill>
                  <a:schemeClr val="bg1"/>
                </a:solidFill>
              </a:rPr>
              <a:t>Anti-dumping laws </a:t>
            </a:r>
            <a:r>
              <a:rPr lang="en-US" sz="1200" dirty="0">
                <a:solidFill>
                  <a:schemeClr val="bg1"/>
                </a:solidFill>
              </a:rPr>
              <a:t>block imports that are sold below the cost of production by imposing tariffs that increase the price of these imports to reflect their cost of production. </a:t>
            </a:r>
            <a:r>
              <a:rPr lang="en-US" sz="1200" kern="1200" dirty="0">
                <a:solidFill>
                  <a:schemeClr val="tx1"/>
                </a:solidFill>
                <a:effectLst/>
                <a:latin typeface="+mn-lt"/>
                <a:ea typeface="+mn-ea"/>
                <a:cs typeface="+mn-cs"/>
              </a:rPr>
              <a:t>Anti-dumping complaints rose from about 100 cases per year in the late 1980s to about 200 new cases each year by the late 2000s.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94330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question has two possible answers: one innocent and one more sinister. The innocent explanation is that demand and supply set market prices, not the cost of production. When a local store has a going-out-of-business sale, for example, it may sell goods below the cost of production. The sinister explanation is that dumping is part of a long-term strategy. Foreign firms sell goods at prices below the cost of production, and once U.S. competition is driven out, they then raise prices.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65988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economic theory, the case for anti-dumping laws is weak. In a market governed by demand and supply, the government does not guarantee that firms will be able to make a profit. After all, low prices are difficult for producers but benefit consumers. Although there are cases in which foreign producers have driven out domestic firms, there are zero documented cases of jacked up prices. Foreign producers typically continue competing hard against each other and providing low prices to consumers.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762274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337689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875403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potential for global trade to affect the environment has become controversial. If free trade meant the destruction of life itself, even economists would convert to protectionism. While globalization can pose environmental dangers, with safeguards in place, we can minimize the environmental impacts of trade. High-income countries typically have relatively strict environmental standard, while lower-income countries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1243228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Profit-seeking companies shift their production from countries with strong environmental standards to countries with weak standards. Countries may reduce their environmental standards to attract multinational firms, which, after all, provide jobs and economic clout. Global production becomes concentrated in countries where firms can pollute the most, and environmental laws "race to the bottom.“ Although the race-to-the-bottom scenario sounds plausible, it does not appear to describe reality.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4281982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threat of blocking international trade can pressure lower-income countries into adopting stronger environmental standards. It would be undemocratic for the well-fed citizens of high-income countries to dictate to the ill-fed citizens of low-income countries. If high-income countries want stronger environmental standards in low-income countries, they don’t have to threaten protectionism. For example, high-income countries could pay for anti-pollution equipment in low-income countries or help pay for national parks.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955326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government legislates policies to reduce or block international trade, it is engaging in protectionism. Protectionist policies often seek to shield domestic producers and domestic workers from foreign competition. Protectionism takes three main forms: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argument for shutting out certain imported products is that they are unsafe for consumers. Consumer rights groups have warned that the WTO would require nations to reduce their health and safety standards for imports. It is improper to impose one set of health and safety standards for domestically produced goods but different standards for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966690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argue that a nation should not depend too heavily on other countries for supplies of certain key products, such as oil. On closer consideration, this argument for protectionism proves rather weak. As an example, in the U.S., oil provides about 36% of all the energy, and 25% of the oil used in the United States economy is imported. When disruptions in the Middle East have sharply raised the price of oil, the effects have been felt across the U.S. economy. This is not, however, a very convincing argument for restricting oil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987483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 It does not make sense to argue that because oil is highly important to the United States economy, the United States should shut out oil imports and use up its domestic supplies more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1635988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852399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 The U.S. could restrict imports of the outdoor furniture from Brazil with tariffs or quotas. Less severe policies include helping to fund studies on the impact of damage to the rainforest and national parks to protect the forest.</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155237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the origin and role of the World Trade Organization, discuss the significance of regional trading agreements, analyze trade policy at the national level, and evaluate long-term trends in barriers to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12556711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public policy arguments about how nations should react to globalization and trade are fought at several levels: the global level (through the World Trade Organization) and through regional trade agreements between pairs or groups of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Twenty-seven nations signed the General Agreement on Tariffs and Trade (GATT) in 1947 to provide a forum in which nations could come together to negotiate reductions in tariffs and other barriers to trade. In 1995, the GATT transformed into the World Trade Organization (WTO). There are different types of economic integration across the globe, ranging from free trade agreements, in which participants allow each other’s imports without tariffs or quotas; to common markets, in which participants have a common external trade policy as well as free trade within the group; to full economic unions, in which, in addition to a common market, monetary and fiscal policies are coordinated. </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different types of economic integration across the globe. Free trade agreements are agreements in which participants allow each other's imports without tariffs or quotas. Common markets have a common external trade policy as well as free trade within the group. Economic unions are agreements where, in addition to a common market, monetary and fiscal policies are coordinated.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nations belong both to the World Trade Organization and to regional trading agreements. The best known of these regional trading agreements is the </a:t>
            </a:r>
            <a:r>
              <a:rPr lang="en-US" sz="1200" kern="1200">
                <a:solidFill>
                  <a:schemeClr val="tx1"/>
                </a:solidFill>
                <a:effectLst/>
                <a:latin typeface="+mn-lt"/>
                <a:ea typeface="+mn-ea"/>
                <a:cs typeface="+mn-cs"/>
              </a:rPr>
              <a:t>European Union, </a:t>
            </a:r>
            <a:r>
              <a:rPr lang="en-US" sz="1200" kern="1200" dirty="0">
                <a:solidFill>
                  <a:schemeClr val="tx1"/>
                </a:solidFill>
                <a:effectLst/>
                <a:latin typeface="+mn-lt"/>
                <a:ea typeface="+mn-ea"/>
                <a:cs typeface="+mn-cs"/>
              </a:rPr>
              <a:t>the EU. The EU introduced the euro as a common currency and eliminates barriers to the mobility of goods, labor, and capital across Europe.</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impose on imported goods and services. This makes imports more expensive for consumers, discouraging imports. For example, in recent years large, flat-screen televisions imported to the U.S. from China have faced a 5% tariff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3016371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other trade agreements include the Asian Pacific Economic Cooperation (APEC), the Latin American Integration Association (LAIA), the Association of Southeast Asian Nations (ASEAN), and the Southern African Development Community (SADC).</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Yet another dimension of trade policy, along with international and regional trade agreements, happens at the national level. The U.S. imposes import quotas on sugar for fear that such imports would drive down the price of sugar and injure domestic producers. One of the jobs of the United States Department of Commerce is to determine if there is import dumping from other countries. The United States International Trade Commission determines whether the dumping has substantially injured domestic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1074216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are almost constantly threatening to challenge other nations' "unfair" trading practices. Cases are brought to the dispute settlement procedures of the WTO, the European Union, NAFTA, and other regional trading agreements. Through all the controversy, the general trend in the last 60 years is clearly toward lower barriers to trade. Advances in transportation, communication, and information management have led to a powerful surge of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994349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is always a tradeoff with international trade, economists generally believe the gains outweigh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384525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readily acknowledge that international trade is not all sunshine, roses, and happy endings. Over time, the average person gains from international trade. It is a concern of public policy to focus not just on the average or the success stories but also those who have been less fortunate. It is better to embrace the gains from trade and deal with the costs and tradeoffs with other policy tools than to cut off trade entirely.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2861551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2688003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a:p>
            <a:endParaRPr lang="en-US" dirty="0"/>
          </a:p>
          <a:p>
            <a:r>
              <a:rPr lang="en-US" dirty="0"/>
              <a:t>Since there are relatively few sugar producers, it’s easier for them to organize and influence legislators with paid lobbyists for the industry than it is for many consumers with many different interests to organize an effort to fight the quota.</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225345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 quotas are numerical limitations on the quantity of products that a country can import. For example, sugar imports into the U.S. are still governed by quotas.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1145775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Nontariff barriers are all the other ways that a nation can draw up rules and regulations to make it more difficult to import products. A rule requiring certain safety standards can limit imports just as effectively as high tariffs or low import quotas,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10367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Restricting imports may appear to be nothing more than taking sales from foreign producers and giving them to domestic producers. Other factors are at work, however, because firms do not operate in a vacuum. Instead, firms sell their products either to consumers or to other firms, who are also affected by the trade barriers. A demand and supply analysis of protectionism shows that it is a policy that imposes substantial domestic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3292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1.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8.svg"/></Relationships>
</file>

<file path=ppt/slides/_rels/slide5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15097" y="1946246"/>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Protectionism:</a:t>
            </a:r>
          </a:p>
          <a:p>
            <a:pPr lvl="0" algn="ctr"/>
            <a:r>
              <a:rPr lang="en-US" sz="5400" dirty="0">
                <a:solidFill>
                  <a:prstClr val="black">
                    <a:lumMod val="75000"/>
                    <a:lumOff val="25000"/>
                  </a:prstClr>
                </a:solidFill>
                <a:latin typeface="Century Gothic" panose="020B0502020202020204" pitchFamily="34" charset="0"/>
              </a:rPr>
              <a:t>An Indirect Subsidy from Consumers to Producers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81720" y="47957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81720" y="16820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76526" y="4795787"/>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&amp;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2DA995A-A7DD-44D1-9E59-CCED67CA62A6}"/>
              </a:ext>
            </a:extLst>
          </p:cNvPr>
          <p:cNvGrpSpPr/>
          <p:nvPr/>
        </p:nvGrpSpPr>
        <p:grpSpPr>
          <a:xfrm>
            <a:off x="1524000" y="5240058"/>
            <a:ext cx="9144000" cy="1377052"/>
            <a:chOff x="542923" y="1736760"/>
            <a:chExt cx="8058154" cy="1662749"/>
          </a:xfrm>
          <a:solidFill>
            <a:srgbClr val="627981"/>
          </a:solidFill>
        </p:grpSpPr>
        <p:sp>
          <p:nvSpPr>
            <p:cNvPr id="7" name="Rectangle 6">
              <a:extLst>
                <a:ext uri="{FF2B5EF4-FFF2-40B4-BE49-F238E27FC236}">
                  <a16:creationId xmlns:a16="http://schemas.microsoft.com/office/drawing/2014/main" id="{9CD5D47A-3C7E-46BA-BE90-9840D2EA91DC}"/>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1F384BF-BEA7-4889-9544-7B624E052F20}"/>
                </a:ext>
              </a:extLst>
            </p:cNvPr>
            <p:cNvSpPr txBox="1"/>
            <p:nvPr/>
          </p:nvSpPr>
          <p:spPr>
            <a:xfrm>
              <a:off x="599388" y="1768293"/>
              <a:ext cx="7807571" cy="1631216"/>
            </a:xfrm>
            <a:prstGeom prst="rect">
              <a:avLst/>
            </a:prstGeom>
            <a:grpFill/>
          </p:spPr>
          <p:txBody>
            <a:bodyPr wrap="square" rtlCol="0">
              <a:spAutoFit/>
            </a:bodyPr>
            <a:lstStyle/>
            <a:p>
              <a:pPr algn="ctr"/>
              <a:r>
                <a:rPr lang="en-US" sz="2000" dirty="0">
                  <a:solidFill>
                    <a:schemeClr val="bg1"/>
                  </a:solidFill>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p:txBody>
        </p:sp>
      </p:grpSp>
      <p:pic>
        <p:nvPicPr>
          <p:cNvPr id="3" name="Picture 2" descr="Two graphs that represent the sugar trade between Brazil and the U.S.">
            <a:extLst>
              <a:ext uri="{FF2B5EF4-FFF2-40B4-BE49-F238E27FC236}">
                <a16:creationId xmlns:a16="http://schemas.microsoft.com/office/drawing/2014/main" id="{7CCBF16D-4BD3-4A2E-A0B2-AE331EF94F66}"/>
              </a:ext>
            </a:extLst>
          </p:cNvPr>
          <p:cNvPicPr>
            <a:picLocks noChangeAspect="1"/>
          </p:cNvPicPr>
          <p:nvPr/>
        </p:nvPicPr>
        <p:blipFill>
          <a:blip r:embed="rId3"/>
          <a:stretch>
            <a:fillRect/>
          </a:stretch>
        </p:blipFill>
        <p:spPr>
          <a:xfrm>
            <a:off x="2136147" y="1277118"/>
            <a:ext cx="7919705" cy="3825512"/>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62AD2D78-11A3-4B21-A73C-5CDE621AFF55}"/>
              </a:ext>
            </a:extLst>
          </p:cNvPr>
          <p:cNvGrpSpPr/>
          <p:nvPr/>
        </p:nvGrpSpPr>
        <p:grpSpPr>
          <a:xfrm>
            <a:off x="1693297" y="5298513"/>
            <a:ext cx="9144000" cy="1380744"/>
            <a:chOff x="542923" y="1736760"/>
            <a:chExt cx="8058154" cy="1662749"/>
          </a:xfrm>
          <a:solidFill>
            <a:srgbClr val="627981"/>
          </a:solidFill>
        </p:grpSpPr>
        <p:sp>
          <p:nvSpPr>
            <p:cNvPr id="6" name="Rectangle 5">
              <a:extLst>
                <a:ext uri="{FF2B5EF4-FFF2-40B4-BE49-F238E27FC236}">
                  <a16:creationId xmlns:a16="http://schemas.microsoft.com/office/drawing/2014/main" id="{D13F0F0E-4D57-4CD1-8439-B18C94365ED6}"/>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59C57616-4DD1-4532-861F-AB3550B894F1}"/>
                </a:ext>
              </a:extLst>
            </p:cNvPr>
            <p:cNvSpPr txBox="1"/>
            <p:nvPr/>
          </p:nvSpPr>
          <p:spPr>
            <a:xfrm>
              <a:off x="599388" y="1768293"/>
              <a:ext cx="7807571" cy="1631216"/>
            </a:xfrm>
            <a:prstGeom prst="rect">
              <a:avLst/>
            </a:prstGeom>
            <a:grpFill/>
          </p:spPr>
          <p:txBody>
            <a:bodyPr wrap="square" rtlCol="0">
              <a:spAutoFit/>
            </a:bodyPr>
            <a:lstStyle/>
            <a:p>
              <a:pPr algn="ctr"/>
              <a:r>
                <a:rPr lang="en-US" sz="2000" dirty="0">
                  <a:solidFill>
                    <a:schemeClr val="bg1"/>
                  </a:solidFill>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p:txBody>
        </p:sp>
      </p:grpSp>
      <p:pic>
        <p:nvPicPr>
          <p:cNvPr id="3" name="Picture 2" descr="Two graphs that represent the overall gains from sugar trade for Brazil and the U.S.">
            <a:extLst>
              <a:ext uri="{FF2B5EF4-FFF2-40B4-BE49-F238E27FC236}">
                <a16:creationId xmlns:a16="http://schemas.microsoft.com/office/drawing/2014/main" id="{102088D5-3AD0-4336-BED3-581EBF656B77}"/>
              </a:ext>
            </a:extLst>
          </p:cNvPr>
          <p:cNvPicPr>
            <a:picLocks noChangeAspect="1"/>
          </p:cNvPicPr>
          <p:nvPr/>
        </p:nvPicPr>
        <p:blipFill>
          <a:blip r:embed="rId3"/>
          <a:stretch>
            <a:fillRect/>
          </a:stretch>
        </p:blipFill>
        <p:spPr>
          <a:xfrm>
            <a:off x="2572016" y="1277007"/>
            <a:ext cx="7386563" cy="3882946"/>
          </a:xfrm>
          <a:prstGeom prst="rect">
            <a:avLst/>
          </a:prstGeom>
        </p:spPr>
      </p:pic>
    </p:spTree>
    <p:extLst>
      <p:ext uri="{BB962C8B-B14F-4D97-AF65-F5344CB8AC3E}">
        <p14:creationId xmlns:p14="http://schemas.microsoft.com/office/powerpoint/2010/main" val="169711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Trade: U.S. Farmers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Farmer">
            <a:extLst>
              <a:ext uri="{FF2B5EF4-FFF2-40B4-BE49-F238E27FC236}">
                <a16:creationId xmlns:a16="http://schemas.microsoft.com/office/drawing/2014/main" id="{625DBCB4-961B-49CA-8879-8093F6A628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76182" y="4040520"/>
            <a:ext cx="2404840" cy="2404840"/>
          </a:xfrm>
          <a:prstGeom prst="rect">
            <a:avLst/>
          </a:prstGeom>
        </p:spPr>
      </p:pic>
      <p:pic>
        <p:nvPicPr>
          <p:cNvPr id="6" name="Graphic 5" descr="Dollar sign">
            <a:extLst>
              <a:ext uri="{FF2B5EF4-FFF2-40B4-BE49-F238E27FC236}">
                <a16:creationId xmlns:a16="http://schemas.microsoft.com/office/drawing/2014/main" id="{7EB05F6E-8D63-4FED-90C0-07F50204A1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1402" y="3026087"/>
            <a:ext cx="914400" cy="914400"/>
          </a:xfrm>
          <a:prstGeom prst="rect">
            <a:avLst/>
          </a:prstGeom>
        </p:spPr>
      </p:pic>
      <p:pic>
        <p:nvPicPr>
          <p:cNvPr id="1026" name="Picture 2" descr="Brazilian flag">
            <a:extLst>
              <a:ext uri="{FF2B5EF4-FFF2-40B4-BE49-F238E27FC236}">
                <a16:creationId xmlns:a16="http://schemas.microsoft.com/office/drawing/2014/main" id="{070E9436-7531-40D6-BDFE-EA2799AAC0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1367" y="3298280"/>
            <a:ext cx="3703798" cy="259283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descr="A sign that says &quot;sugar&quot; with a line drawn through it">
            <a:extLst>
              <a:ext uri="{FF2B5EF4-FFF2-40B4-BE49-F238E27FC236}">
                <a16:creationId xmlns:a16="http://schemas.microsoft.com/office/drawing/2014/main" id="{C7D59BB7-993B-4AC6-AF2D-7B323E69EF7E}"/>
              </a:ext>
            </a:extLst>
          </p:cNvPr>
          <p:cNvGrpSpPr/>
          <p:nvPr/>
        </p:nvGrpSpPr>
        <p:grpSpPr>
          <a:xfrm>
            <a:off x="6136803" y="4976719"/>
            <a:ext cx="1542836" cy="1542836"/>
            <a:chOff x="6429778" y="4554020"/>
            <a:chExt cx="1542836" cy="1542836"/>
          </a:xfrm>
        </p:grpSpPr>
        <p:sp>
          <p:nvSpPr>
            <p:cNvPr id="10" name="Oval 9">
              <a:extLst>
                <a:ext uri="{FF2B5EF4-FFF2-40B4-BE49-F238E27FC236}">
                  <a16:creationId xmlns:a16="http://schemas.microsoft.com/office/drawing/2014/main" id="{D0267E88-4BDA-433E-BCC7-206138EB9744}"/>
                </a:ext>
              </a:extLst>
            </p:cNvPr>
            <p:cNvSpPr>
              <a:spLocks noChangeAspect="1"/>
            </p:cNvSpPr>
            <p:nvPr/>
          </p:nvSpPr>
          <p:spPr>
            <a:xfrm>
              <a:off x="6429778" y="4554020"/>
              <a:ext cx="1542836" cy="1542836"/>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sugar</a:t>
              </a:r>
            </a:p>
          </p:txBody>
        </p:sp>
        <p:cxnSp>
          <p:nvCxnSpPr>
            <p:cNvPr id="12" name="Straight Connector 11">
              <a:extLst>
                <a:ext uri="{FF2B5EF4-FFF2-40B4-BE49-F238E27FC236}">
                  <a16:creationId xmlns:a16="http://schemas.microsoft.com/office/drawing/2014/main" id="{4F8D72F5-5A3C-4AF2-BD67-8A25D3B655D1}"/>
                </a:ext>
              </a:extLst>
            </p:cNvPr>
            <p:cNvCxnSpPr>
              <a:cxnSpLocks/>
              <a:stCxn id="10" idx="1"/>
              <a:endCxn id="10" idx="5"/>
            </p:cNvCxnSpPr>
            <p:nvPr/>
          </p:nvCxnSpPr>
          <p:spPr>
            <a:xfrm>
              <a:off x="6655721" y="4779963"/>
              <a:ext cx="1090950" cy="109095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7C6AA215-5450-46E7-BFCC-B8FC955B0456}"/>
              </a:ext>
            </a:extLst>
          </p:cNvPr>
          <p:cNvGrpSpPr/>
          <p:nvPr/>
        </p:nvGrpSpPr>
        <p:grpSpPr>
          <a:xfrm>
            <a:off x="1524001" y="1425128"/>
            <a:ext cx="9144000" cy="1380744"/>
            <a:chOff x="542923" y="1736760"/>
            <a:chExt cx="8058154" cy="1662749"/>
          </a:xfrm>
          <a:solidFill>
            <a:srgbClr val="627981"/>
          </a:solidFill>
        </p:grpSpPr>
        <p:sp>
          <p:nvSpPr>
            <p:cNvPr id="15" name="Rectangle 14">
              <a:extLst>
                <a:ext uri="{FF2B5EF4-FFF2-40B4-BE49-F238E27FC236}">
                  <a16:creationId xmlns:a16="http://schemas.microsoft.com/office/drawing/2014/main" id="{8152253E-AB8C-41D0-8047-1D889CC674FB}"/>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E9D5D74B-AC42-48A6-8D24-C5EC59E9E2DF}"/>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U.S. sugar farmers are likely to argue that if they could </a:t>
              </a:r>
              <a:r>
                <a:rPr lang="en-US" sz="2000" kern="1200" dirty="0" err="1">
                  <a:solidFill>
                    <a:schemeClr val="bg1"/>
                  </a:solidFill>
                  <a:effectLst/>
                  <a:latin typeface="+mn-lt"/>
                  <a:ea typeface="+mn-ea"/>
                  <a:cs typeface="+mn-cs"/>
                </a:rPr>
                <a:t>onl</a:t>
              </a:r>
              <a:r>
                <a:rPr lang="en-US" sz="2000" kern="1200" dirty="0">
                  <a:solidFill>
                    <a:schemeClr val="bg1"/>
                  </a:solidFill>
                  <a:effectLst/>
                  <a:latin typeface="+mn-lt"/>
                  <a:ea typeface="+mn-ea"/>
                  <a:cs typeface="+mn-cs"/>
                </a:rPr>
                <a:t> be protected from sugar imported from Brazil, the United States would have higher domestic sugar production, more jobs in the sugar industry, and American sugar farmers would receive a higher price.</a:t>
              </a:r>
            </a:p>
          </p:txBody>
        </p:sp>
      </p:grpSp>
    </p:spTree>
    <p:extLst>
      <p:ext uri="{BB962C8B-B14F-4D97-AF65-F5344CB8AC3E}">
        <p14:creationId xmlns:p14="http://schemas.microsoft.com/office/powerpoint/2010/main" val="4067998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Trade: Tariffs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2" descr="Brazilian flag">
            <a:extLst>
              <a:ext uri="{FF2B5EF4-FFF2-40B4-BE49-F238E27FC236}">
                <a16:creationId xmlns:a16="http://schemas.microsoft.com/office/drawing/2014/main" id="{B1595DD4-E20F-4FE1-AA7D-32D675FB83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4485" y="3338555"/>
            <a:ext cx="3449153" cy="24145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American flag">
            <a:extLst>
              <a:ext uri="{FF2B5EF4-FFF2-40B4-BE49-F238E27FC236}">
                <a16:creationId xmlns:a16="http://schemas.microsoft.com/office/drawing/2014/main" id="{D7B1F3D8-65D8-4ED3-B265-65FC5EDBCF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3716" y="3497420"/>
            <a:ext cx="4078840" cy="2147764"/>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Transfer">
            <a:extLst>
              <a:ext uri="{FF2B5EF4-FFF2-40B4-BE49-F238E27FC236}">
                <a16:creationId xmlns:a16="http://schemas.microsoft.com/office/drawing/2014/main" id="{0591D7DF-7208-4213-8338-93FA25B382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flipV="1">
            <a:off x="5481280" y="3769061"/>
            <a:ext cx="1604481" cy="1604481"/>
          </a:xfrm>
          <a:prstGeom prst="rect">
            <a:avLst/>
          </a:prstGeom>
        </p:spPr>
      </p:pic>
      <p:grpSp>
        <p:nvGrpSpPr>
          <p:cNvPr id="8" name="Group 7">
            <a:extLst>
              <a:ext uri="{FF2B5EF4-FFF2-40B4-BE49-F238E27FC236}">
                <a16:creationId xmlns:a16="http://schemas.microsoft.com/office/drawing/2014/main" id="{F6FA2F7E-C61F-4494-A7E7-3E71D79736B9}"/>
              </a:ext>
            </a:extLst>
          </p:cNvPr>
          <p:cNvGrpSpPr/>
          <p:nvPr/>
        </p:nvGrpSpPr>
        <p:grpSpPr>
          <a:xfrm>
            <a:off x="1524001" y="1425128"/>
            <a:ext cx="9144000" cy="1380744"/>
            <a:chOff x="542923" y="1736760"/>
            <a:chExt cx="8058154" cy="1662749"/>
          </a:xfrm>
          <a:solidFill>
            <a:srgbClr val="627981"/>
          </a:solidFill>
        </p:grpSpPr>
        <p:sp>
          <p:nvSpPr>
            <p:cNvPr id="9" name="Rectangle 8">
              <a:extLst>
                <a:ext uri="{FF2B5EF4-FFF2-40B4-BE49-F238E27FC236}">
                  <a16:creationId xmlns:a16="http://schemas.microsoft.com/office/drawing/2014/main" id="{A869E6B5-5439-48E1-ABB5-61EDCC9B2318}"/>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23D22DC8-70F6-4F96-B4D2-3653D645487F}"/>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grpSp>
    </p:spTree>
    <p:extLst>
      <p:ext uri="{BB962C8B-B14F-4D97-AF65-F5344CB8AC3E}">
        <p14:creationId xmlns:p14="http://schemas.microsoft.com/office/powerpoint/2010/main" val="2090759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Foreign Impact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2" descr="Brazilian flag">
            <a:extLst>
              <a:ext uri="{FF2B5EF4-FFF2-40B4-BE49-F238E27FC236}">
                <a16:creationId xmlns:a16="http://schemas.microsoft.com/office/drawing/2014/main" id="{D1D99D9D-EB2D-447F-9FBD-02FC4113E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3321" y="3549460"/>
            <a:ext cx="3100689" cy="21706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American flag">
            <a:extLst>
              <a:ext uri="{FF2B5EF4-FFF2-40B4-BE49-F238E27FC236}">
                <a16:creationId xmlns:a16="http://schemas.microsoft.com/office/drawing/2014/main" id="{3A1139FC-FD8C-4D03-866D-99FA1B7D96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0158" y="3625962"/>
            <a:ext cx="3831695" cy="2017627"/>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Arrow pointing from Brazilian flag to American flag">
            <a:extLst>
              <a:ext uri="{FF2B5EF4-FFF2-40B4-BE49-F238E27FC236}">
                <a16:creationId xmlns:a16="http://schemas.microsoft.com/office/drawing/2014/main" id="{B2F761A4-F693-4FE7-ABEE-7C37D31216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7624518">
            <a:off x="5576552" y="3586828"/>
            <a:ext cx="1778903" cy="1778903"/>
          </a:xfrm>
          <a:prstGeom prst="rect">
            <a:avLst/>
          </a:prstGeom>
        </p:spPr>
      </p:pic>
      <p:grpSp>
        <p:nvGrpSpPr>
          <p:cNvPr id="9" name="Group 8">
            <a:extLst>
              <a:ext uri="{FF2B5EF4-FFF2-40B4-BE49-F238E27FC236}">
                <a16:creationId xmlns:a16="http://schemas.microsoft.com/office/drawing/2014/main" id="{E716F58D-AAA7-4DF5-8662-51830CEAD396}"/>
              </a:ext>
            </a:extLst>
          </p:cNvPr>
          <p:cNvGrpSpPr/>
          <p:nvPr/>
        </p:nvGrpSpPr>
        <p:grpSpPr>
          <a:xfrm>
            <a:off x="1524001" y="1425127"/>
            <a:ext cx="9144000" cy="1657402"/>
            <a:chOff x="542923" y="1736759"/>
            <a:chExt cx="8058154" cy="1995912"/>
          </a:xfrm>
          <a:solidFill>
            <a:srgbClr val="627981"/>
          </a:solidFill>
        </p:grpSpPr>
        <p:sp>
          <p:nvSpPr>
            <p:cNvPr id="10" name="Rectangle 9">
              <a:extLst>
                <a:ext uri="{FF2B5EF4-FFF2-40B4-BE49-F238E27FC236}">
                  <a16:creationId xmlns:a16="http://schemas.microsoft.com/office/drawing/2014/main" id="{5FC4446C-4FC5-49BE-B17F-7CE855A1D8DA}"/>
                </a:ext>
              </a:extLst>
            </p:cNvPr>
            <p:cNvSpPr/>
            <p:nvPr/>
          </p:nvSpPr>
          <p:spPr>
            <a:xfrm>
              <a:off x="542923" y="1736759"/>
              <a:ext cx="8058154" cy="1995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3FE1BAB5-7EA6-41B7-A848-2124AD558063}"/>
                </a:ext>
              </a:extLst>
            </p:cNvPr>
            <p:cNvSpPr txBox="1"/>
            <p:nvPr/>
          </p:nvSpPr>
          <p:spPr>
            <a:xfrm>
              <a:off x="599388" y="1768293"/>
              <a:ext cx="7807571" cy="1964378"/>
            </a:xfrm>
            <a:prstGeom prst="rect">
              <a:avLst/>
            </a:prstGeom>
            <a:grpFill/>
          </p:spPr>
          <p:txBody>
            <a:bodyPr wrap="square" rtlCol="0">
              <a:spAutoFit/>
            </a:bodyPr>
            <a:lstStyle/>
            <a:p>
              <a:pPr algn="ctr">
                <a:defRPr/>
              </a:pPr>
              <a:r>
                <a:rPr lang="en-US" sz="2000" kern="1200" dirty="0">
                  <a:solidFill>
                    <a:schemeClr val="bg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grpSp>
    </p:spTree>
    <p:extLst>
      <p:ext uri="{BB962C8B-B14F-4D97-AF65-F5344CB8AC3E}">
        <p14:creationId xmlns:p14="http://schemas.microsoft.com/office/powerpoint/2010/main" val="76225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Who Benefits and Who Pays?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protected producers, like U.S. sugar farmers, restricting imports is clearly positive.</a:t>
              </a:r>
            </a:p>
          </p:txBody>
        </p:sp>
      </p:grpSp>
      <p:grpSp>
        <p:nvGrpSpPr>
          <p:cNvPr id="13" name="Group 12">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need to face imported products, these producers are able to sell more at a higher price.</a:t>
              </a:r>
            </a:p>
          </p:txBody>
        </p:sp>
      </p:grpSp>
      <p:grpSp>
        <p:nvGrpSpPr>
          <p:cNvPr id="16" name="Group 15">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consumers in the country with the protected good, in this case U.S. sugar consumers, restricting imports is clearly negative.</a:t>
              </a:r>
            </a:p>
          </p:txBody>
        </p:sp>
      </p:grpSp>
      <p:grpSp>
        <p:nvGrpSpPr>
          <p:cNvPr id="19" name="Group 18">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end up buying a lower quantity of the good and paying a higher price for what they do buy compared to the equilibrium with trade.</a:t>
              </a:r>
            </a:p>
          </p:txBody>
        </p:sp>
      </p:grpSp>
    </p:spTree>
    <p:extLst>
      <p:ext uri="{BB962C8B-B14F-4D97-AF65-F5344CB8AC3E}">
        <p14:creationId xmlns:p14="http://schemas.microsoft.com/office/powerpoint/2010/main" val="3616556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BD84C247-42D6-4519-970F-873AD40A5D38}"/>
              </a:ext>
            </a:extLst>
          </p:cNvPr>
          <p:cNvGrpSpPr/>
          <p:nvPr/>
        </p:nvGrpSpPr>
        <p:grpSpPr>
          <a:xfrm>
            <a:off x="2066923" y="5316624"/>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1015663"/>
            </a:xfrm>
            <a:prstGeom prst="rect">
              <a:avLst/>
            </a:prstGeom>
            <a:grpFill/>
          </p:spPr>
          <p:txBody>
            <a:bodyPr wrap="square" rtlCol="0">
              <a:spAutoFit/>
            </a:bodyPr>
            <a:lstStyle/>
            <a:p>
              <a:pPr algn="ctr"/>
              <a:r>
                <a:rPr lang="en-US" sz="2000" dirty="0">
                  <a:solidFill>
                    <a:schemeClr val="bg1"/>
                  </a:solidFill>
                </a:rPr>
                <a:t>The results of protectionism on producers and consumers are complex. It can limit the choices of domestic consumers and lower the revenue of foreign producers.</a:t>
              </a:r>
            </a:p>
          </p:txBody>
        </p:sp>
      </p:grpSp>
      <p:pic>
        <p:nvPicPr>
          <p:cNvPr id="5122" name="Picture 2" descr="A photograph of a woman harvesting a crop">
            <a:extLst>
              <a:ext uri="{FF2B5EF4-FFF2-40B4-BE49-F238E27FC236}">
                <a16:creationId xmlns:a16="http://schemas.microsoft.com/office/drawing/2014/main" id="{E435DA08-B17B-4AB3-A128-741E7CCDF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489" y="1529165"/>
            <a:ext cx="3313368" cy="339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54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6"/>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three tools for restricting the flow of trade: tariffs, import quotas, and nontariff barriers.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country places limitations on imports from abroad—regardless of whether it uses tariffs, quotas, or nontariff barriers—it is said to be practicing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Protectionism will raise the price of the protected good in the domestic market, which causes domestic consumers to pay more but domestic producers to earn more.</a:t>
            </a:r>
          </a:p>
          <a:p>
            <a:endParaRPr lang="en-US" sz="2000" dirty="0">
              <a:solidFill>
                <a:schemeClr val="bg1"/>
              </a:solidFill>
            </a:endParaRPr>
          </a:p>
        </p:txBody>
      </p:sp>
    </p:spTree>
    <p:extLst>
      <p:ext uri="{BB962C8B-B14F-4D97-AF65-F5344CB8AC3E}">
        <p14:creationId xmlns:p14="http://schemas.microsoft.com/office/powerpoint/2010/main" val="3296325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174728"/>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International Trade and Its Effects on Jobs, Wages, and Working Conditions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51293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5129382"/>
            <a:ext cx="2960747" cy="369332"/>
          </a:xfrm>
          <a:prstGeom prst="rect">
            <a:avLst/>
          </a:prstGeom>
          <a:noFill/>
        </p:spPr>
        <p:txBody>
          <a:bodyPr wrap="none" rtlCol="0">
            <a:spAutoFit/>
          </a:bodyPr>
          <a:lstStyle/>
          <a:p>
            <a:r>
              <a:rPr lang="en-US" i="1" dirty="0"/>
              <a:t>Principles of Macroeconomics</a:t>
            </a:r>
          </a:p>
        </p:txBody>
      </p:sp>
    </p:spTree>
    <p:extLst>
      <p:ext uri="{BB962C8B-B14F-4D97-AF65-F5344CB8AC3E}">
        <p14:creationId xmlns:p14="http://schemas.microsoft.com/office/powerpoint/2010/main" val="2284228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Imports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BFB27E4A-69AF-4D8D-8941-BA37FAC9DF61}"/>
              </a:ext>
            </a:extLst>
          </p:cNvPr>
          <p:cNvSpPr/>
          <p:nvPr/>
        </p:nvSpPr>
        <p:spPr>
          <a:xfrm flipV="1">
            <a:off x="5788071" y="2736894"/>
            <a:ext cx="661012" cy="869118"/>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CFABE4E-78E3-4ABB-A1D4-769D649BBAB9}"/>
              </a:ext>
            </a:extLst>
          </p:cNvPr>
          <p:cNvSpPr/>
          <p:nvPr/>
        </p:nvSpPr>
        <p:spPr>
          <a:xfrm>
            <a:off x="3643541" y="3606012"/>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May cause fewer jobs, lower wages, or poor working conditions</a:t>
            </a:r>
          </a:p>
        </p:txBody>
      </p:sp>
      <p:sp>
        <p:nvSpPr>
          <p:cNvPr id="7" name="Rectangle 6">
            <a:extLst>
              <a:ext uri="{FF2B5EF4-FFF2-40B4-BE49-F238E27FC236}">
                <a16:creationId xmlns:a16="http://schemas.microsoft.com/office/drawing/2014/main" id="{7D97AAD4-8780-4CE7-B70A-E420767D2148}"/>
              </a:ext>
            </a:extLst>
          </p:cNvPr>
          <p:cNvSpPr/>
          <p:nvPr/>
        </p:nvSpPr>
        <p:spPr>
          <a:xfrm>
            <a:off x="3962398" y="1867776"/>
            <a:ext cx="4267200"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Imports</a:t>
            </a:r>
            <a:endParaRPr lang="en-US" sz="2000" dirty="0">
              <a:solidFill>
                <a:schemeClr val="bg1"/>
              </a:solidFill>
            </a:endParaRPr>
          </a:p>
        </p:txBody>
      </p:sp>
    </p:spTree>
    <p:extLst>
      <p:ext uri="{BB962C8B-B14F-4D97-AF65-F5344CB8AC3E}">
        <p14:creationId xmlns:p14="http://schemas.microsoft.com/office/powerpoint/2010/main" val="3008974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world has become more connected on multiple levels, especially economically.</a:t>
              </a:r>
            </a:p>
          </p:txBody>
        </p:sp>
      </p:grpSp>
      <p:grpSp>
        <p:nvGrpSpPr>
          <p:cNvPr id="13" name="Group 12">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imports and exports made up 11% of U.S. GDP, while they made up about 28% in 2018.</a:t>
              </a:r>
            </a:p>
          </p:txBody>
        </p:sp>
      </p:grpSp>
      <p:grpSp>
        <p:nvGrpSpPr>
          <p:cNvPr id="16" name="Group 15">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explores trade policy: the laws and strategies a country uses to regulate international trade.</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Fewer Jobs?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1990s, the United States was negotiating the North American Free Trade Agreement (NAFTA) with Mexico.</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NAFTA was an agreement that reduced tariffs, import quotas, and nontariff barriers to trade between the U.S., Mexico, and Canada.</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next six years, the United States economy had some of the most rapid job growth and low unemployment in its history.</a:t>
              </a:r>
            </a:p>
          </p:txBody>
        </p:sp>
      </p:grpSp>
      <p:grpSp>
        <p:nvGrpSpPr>
          <p:cNvPr id="17" name="Group 16">
            <a:extLst>
              <a:ext uri="{FF2B5EF4-FFF2-40B4-BE49-F238E27FC236}">
                <a16:creationId xmlns:a16="http://schemas.microsoft.com/office/drawing/2014/main" id="{0E8380F8-773D-455D-85A4-687770C0D4F1}"/>
              </a:ext>
            </a:extLst>
          </p:cNvPr>
          <p:cNvGrpSpPr/>
          <p:nvPr/>
        </p:nvGrpSpPr>
        <p:grpSpPr>
          <a:xfrm>
            <a:off x="2041256" y="431362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995EAAC-D856-41A1-BB31-4A335C1752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E7E3B11-76E2-4E26-8A37-82ECAFB25B4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feared that open trade with Mexico would lead to a dramatic decrease in jobs were proven wrong.</a:t>
              </a:r>
            </a:p>
          </p:txBody>
        </p:sp>
      </p:grpSp>
    </p:spTree>
    <p:extLst>
      <p:ext uri="{BB962C8B-B14F-4D97-AF65-F5344CB8AC3E}">
        <p14:creationId xmlns:p14="http://schemas.microsoft.com/office/powerpoint/2010/main" val="1535862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Protectionism</a:t>
              </a:r>
              <a:r>
                <a:rPr lang="en-US" sz="2000" dirty="0">
                  <a:solidFill>
                    <a:schemeClr val="bg1"/>
                  </a:solidFill>
                </a:rPr>
                <a:t> saves jobs in the specific industry being protected but, for two reasons, it costs jobs in other unprotected industries.</a:t>
              </a:r>
            </a:p>
          </p:txBody>
        </p:sp>
      </p:grpSp>
      <p:grpSp>
        <p:nvGrpSpPr>
          <p:cNvPr id="15" name="Group 14">
            <a:extLst>
              <a:ext uri="{FF2B5EF4-FFF2-40B4-BE49-F238E27FC236}">
                <a16:creationId xmlns:a16="http://schemas.microsoft.com/office/drawing/2014/main" id="{C7C5D5A9-D1C2-480A-9915-0C1B087CAF61}"/>
              </a:ext>
            </a:extLst>
          </p:cNvPr>
          <p:cNvGrpSpPr/>
          <p:nvPr/>
        </p:nvGrpSpPr>
        <p:grpSpPr>
          <a:xfrm>
            <a:off x="2053618" y="2513607"/>
            <a:ext cx="8058154" cy="1065187"/>
            <a:chOff x="542923" y="1736761"/>
            <a:chExt cx="8058154" cy="1065187"/>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consumers are paying higher prices to the protected industry, they inevitably have less money to spend on goods from other industries, so jobs are lost in those other industries.</a:t>
              </a:r>
            </a:p>
          </p:txBody>
        </p:sp>
      </p:grpSp>
      <p:grpSp>
        <p:nvGrpSpPr>
          <p:cNvPr id="18" name="Group 17">
            <a:extLst>
              <a:ext uri="{FF2B5EF4-FFF2-40B4-BE49-F238E27FC236}">
                <a16:creationId xmlns:a16="http://schemas.microsoft.com/office/drawing/2014/main" id="{49F6E35F-5C37-43CC-BD35-B9F8B8756F8D}"/>
              </a:ext>
            </a:extLst>
          </p:cNvPr>
          <p:cNvGrpSpPr/>
          <p:nvPr/>
        </p:nvGrpSpPr>
        <p:grpSpPr>
          <a:xfrm>
            <a:off x="2053618" y="3684182"/>
            <a:ext cx="8058154" cy="1354971"/>
            <a:chOff x="542923" y="1736761"/>
            <a:chExt cx="8058154" cy="1354971"/>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sells the protected product to other firms so that other firms must now pay a higher price for a key input, those firms will lose sales to foreign producers who do not need to pay the higher price. Lost sales translate into lost jobs.</a:t>
              </a:r>
            </a:p>
          </p:txBody>
        </p:sp>
      </p:grpSp>
      <p:grpSp>
        <p:nvGrpSpPr>
          <p:cNvPr id="21" name="Group 20">
            <a:extLst>
              <a:ext uri="{FF2B5EF4-FFF2-40B4-BE49-F238E27FC236}">
                <a16:creationId xmlns:a16="http://schemas.microsoft.com/office/drawing/2014/main" id="{1E2A1235-95CA-4FE9-8C59-5197370515D8}"/>
              </a:ext>
            </a:extLst>
          </p:cNvPr>
          <p:cNvGrpSpPr/>
          <p:nvPr/>
        </p:nvGrpSpPr>
        <p:grpSpPr>
          <a:xfrm>
            <a:off x="2053618" y="514454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hidden opportunity cost of using protectionism to save jobs in one industry is jobs sacrificed in other industries. </a:t>
              </a:r>
            </a:p>
          </p:txBody>
        </p:sp>
      </p:grpSp>
    </p:spTree>
    <p:extLst>
      <p:ext uri="{BB962C8B-B14F-4D97-AF65-F5344CB8AC3E}">
        <p14:creationId xmlns:p14="http://schemas.microsoft.com/office/powerpoint/2010/main" val="3182240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1E2A1235-95CA-4FE9-8C59-5197370515D8}"/>
              </a:ext>
            </a:extLst>
          </p:cNvPr>
          <p:cNvGrpSpPr/>
          <p:nvPr/>
        </p:nvGrpSpPr>
        <p:grpSpPr>
          <a:xfrm>
            <a:off x="2066923" y="4913157"/>
            <a:ext cx="8058154" cy="1354971"/>
            <a:chOff x="542923" y="1736761"/>
            <a:chExt cx="8058154" cy="1354971"/>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1323439"/>
            </a:xfrm>
            <a:prstGeom prst="rect">
              <a:avLst/>
            </a:prstGeom>
            <a:grpFill/>
          </p:spPr>
          <p:txBody>
            <a:bodyPr wrap="square" rtlCol="0">
              <a:spAutoFit/>
            </a:bodyPr>
            <a:lstStyle/>
            <a:p>
              <a:pPr algn="ctr"/>
              <a:r>
                <a:rPr lang="en-US" sz="2000" dirty="0">
                  <a:solidFill>
                    <a:schemeClr val="bg1"/>
                  </a:solidFill>
                </a:rPr>
                <a:t>Saving a job through protectionism can be very expensive. A study from 2002 compiled evidence that showed using protectionism to save an average job in the textile and apparel industry would cost $199,000 per job saved.</a:t>
              </a:r>
            </a:p>
          </p:txBody>
        </p:sp>
      </p:grpSp>
      <p:pic>
        <p:nvPicPr>
          <p:cNvPr id="1026" name="Picture 2" descr="A photograph of a person working on a laptop">
            <a:extLst>
              <a:ext uri="{FF2B5EF4-FFF2-40B4-BE49-F238E27FC236}">
                <a16:creationId xmlns:a16="http://schemas.microsoft.com/office/drawing/2014/main" id="{F1082CC9-803D-4AFC-BDAA-4F257E5F2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1382470"/>
            <a:ext cx="4000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33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631216"/>
          </a:xfrm>
          <a:prstGeom prst="rect">
            <a:avLst/>
          </a:prstGeom>
          <a:solidFill>
            <a:srgbClr val="627981"/>
          </a:solidFill>
        </p:spPr>
        <p:txBody>
          <a:bodyPr wrap="square" rtlCol="0">
            <a:spAutoFit/>
          </a:bodyPr>
          <a:lstStyle/>
          <a:p>
            <a:pPr algn="ctr"/>
            <a:r>
              <a:rPr lang="en-US" sz="2000" dirty="0">
                <a:solidFill>
                  <a:schemeClr val="bg1"/>
                </a:solidFill>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a:t>
            </a:r>
          </a:p>
        </p:txBody>
      </p:sp>
      <p:sp>
        <p:nvSpPr>
          <p:cNvPr id="17" name="TextBox 16">
            <a:extLst>
              <a:ext uri="{FF2B5EF4-FFF2-40B4-BE49-F238E27FC236}">
                <a16:creationId xmlns:a16="http://schemas.microsoft.com/office/drawing/2014/main" id="{58218DFF-3273-49E2-A039-F3D3A372714E}"/>
              </a:ext>
            </a:extLst>
          </p:cNvPr>
          <p:cNvSpPr txBox="1"/>
          <p:nvPr/>
        </p:nvSpPr>
        <p:spPr>
          <a:xfrm>
            <a:off x="3682912" y="3591992"/>
            <a:ext cx="4826176"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Earn greater profits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Buy more equipment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Pay bigger bonuses to managers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Give pay raises to existing employees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Avoid firing some additional workers</a:t>
            </a:r>
          </a:p>
        </p:txBody>
      </p:sp>
    </p:spTree>
    <p:extLst>
      <p:ext uri="{BB962C8B-B14F-4D97-AF65-F5344CB8AC3E}">
        <p14:creationId xmlns:p14="http://schemas.microsoft.com/office/powerpoint/2010/main" val="1993071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and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does not reduce the number of jobs, it could affect wages.</a:t>
              </a:r>
            </a:p>
          </p:txBody>
        </p:sp>
      </p:grpSp>
      <p:grpSp>
        <p:nvGrpSpPr>
          <p:cNvPr id="15" name="Group 14">
            <a:extLst>
              <a:ext uri="{FF2B5EF4-FFF2-40B4-BE49-F238E27FC236}">
                <a16:creationId xmlns:a16="http://schemas.microsoft.com/office/drawing/2014/main" id="{C7C5D5A9-D1C2-480A-9915-0C1B087CAF61}"/>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important to separate issues about the average wage level from issues about whether trade will hurt the wages of certain workers.</a:t>
              </a:r>
            </a:p>
          </p:txBody>
        </p:sp>
      </p:grpSp>
      <p:grpSp>
        <p:nvGrpSpPr>
          <p:cNvPr id="18" name="Group 17">
            <a:extLst>
              <a:ext uri="{FF2B5EF4-FFF2-40B4-BE49-F238E27FC236}">
                <a16:creationId xmlns:a16="http://schemas.microsoft.com/office/drawing/2014/main" id="{49F6E35F-5C37-43CC-BD35-B9F8B8756F8D}"/>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trade raises the amount that an economy can produce, it will also cause the average level of wages in an economy to rise.</a:t>
              </a:r>
            </a:p>
          </p:txBody>
        </p:sp>
      </p:grpSp>
      <p:grpSp>
        <p:nvGrpSpPr>
          <p:cNvPr id="21" name="Group 20">
            <a:extLst>
              <a:ext uri="{FF2B5EF4-FFF2-40B4-BE49-F238E27FC236}">
                <a16:creationId xmlns:a16="http://schemas.microsoft.com/office/drawing/2014/main" id="{1E2A1235-95CA-4FE9-8C59-5197370515D8}"/>
              </a:ext>
            </a:extLst>
          </p:cNvPr>
          <p:cNvGrpSpPr/>
          <p:nvPr/>
        </p:nvGrpSpPr>
        <p:grpSpPr>
          <a:xfrm>
            <a:off x="2041256" y="4338253"/>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barriers to trade will reduce the average level of wages in an economy.</a:t>
              </a:r>
            </a:p>
          </p:txBody>
        </p:sp>
      </p:grpSp>
      <p:grpSp>
        <p:nvGrpSpPr>
          <p:cNvPr id="24" name="Group 23">
            <a:extLst>
              <a:ext uri="{FF2B5EF4-FFF2-40B4-BE49-F238E27FC236}">
                <a16:creationId xmlns:a16="http://schemas.microsoft.com/office/drawing/2014/main" id="{4E62A108-2AAF-490B-BCB0-43FB050376FF}"/>
              </a:ext>
            </a:extLst>
          </p:cNvPr>
          <p:cNvGrpSpPr/>
          <p:nvPr/>
        </p:nvGrpSpPr>
        <p:grpSpPr>
          <a:xfrm>
            <a:off x="2041256" y="525057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B6661F78-72BB-455D-AC1D-29ADE26495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A21B6781-E969-4B21-A974-9CD9CDA334B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increases the overall wage level, it will still benefit some workers and hurt others.</a:t>
              </a:r>
            </a:p>
          </p:txBody>
        </p:sp>
      </p:grpSp>
    </p:spTree>
    <p:extLst>
      <p:ext uri="{BB962C8B-B14F-4D97-AF65-F5344CB8AC3E}">
        <p14:creationId xmlns:p14="http://schemas.microsoft.com/office/powerpoint/2010/main" val="2812855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Standards and Working Conditions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139EC22-9679-4736-99D9-168314E12EC9}"/>
              </a:ext>
            </a:extLst>
          </p:cNvPr>
          <p:cNvGrpSpPr/>
          <p:nvPr/>
        </p:nvGrpSpPr>
        <p:grpSpPr>
          <a:xfrm>
            <a:off x="2053618" y="485324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681519" y="1929834"/>
              <a:ext cx="7807571" cy="400110"/>
            </a:xfrm>
            <a:prstGeom prst="rect">
              <a:avLst/>
            </a:prstGeom>
            <a:grpFill/>
          </p:spPr>
          <p:txBody>
            <a:bodyPr wrap="square" rtlCol="0">
              <a:spAutoFit/>
            </a:bodyPr>
            <a:lstStyle/>
            <a:p>
              <a:pPr algn="ctr"/>
              <a:r>
                <a:rPr lang="en-US" sz="2000" dirty="0">
                  <a:solidFill>
                    <a:schemeClr val="bg1"/>
                  </a:solidFill>
                </a:rPr>
                <a:t> Labor conditions can vary widely across countries.</a:t>
              </a:r>
            </a:p>
          </p:txBody>
        </p:sp>
      </p:grpSp>
      <p:pic>
        <p:nvPicPr>
          <p:cNvPr id="1026" name="Picture 2" descr="A photograph of a city skyline with a large factory emitting smoke">
            <a:extLst>
              <a:ext uri="{FF2B5EF4-FFF2-40B4-BE49-F238E27FC236}">
                <a16:creationId xmlns:a16="http://schemas.microsoft.com/office/drawing/2014/main" id="{58727C06-BCF2-4C81-B4B8-15B58A0DC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528728"/>
            <a:ext cx="5715000"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275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Standards and Working Conditions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015663"/>
          </a:xfrm>
          <a:prstGeom prst="rect">
            <a:avLst/>
          </a:prstGeom>
          <a:solidFill>
            <a:srgbClr val="627981"/>
          </a:solidFill>
        </p:spPr>
        <p:txBody>
          <a:bodyPr wrap="square" rtlCol="0">
            <a:spAutoFit/>
          </a:bodyPr>
          <a:lstStyle/>
          <a:p>
            <a:pPr algn="ctr"/>
            <a:r>
              <a:rPr lang="en-US" sz="2000" dirty="0">
                <a:solidFill>
                  <a:schemeClr val="bg1"/>
                </a:solidFill>
              </a:rPr>
              <a:t>Workers in many low-income countries around the world labor under conditions that would be illegal in America. Workers in the following countries often make less than the minimum wage in the U.S.:</a:t>
            </a:r>
          </a:p>
        </p:txBody>
      </p:sp>
      <p:sp>
        <p:nvSpPr>
          <p:cNvPr id="17" name="TextBox 16">
            <a:extLst>
              <a:ext uri="{FF2B5EF4-FFF2-40B4-BE49-F238E27FC236}">
                <a16:creationId xmlns:a16="http://schemas.microsoft.com/office/drawing/2014/main" id="{58218DFF-3273-49E2-A039-F3D3A372714E}"/>
              </a:ext>
            </a:extLst>
          </p:cNvPr>
          <p:cNvSpPr txBox="1"/>
          <p:nvPr/>
        </p:nvSpPr>
        <p:spPr>
          <a:xfrm>
            <a:off x="4967027" y="3147340"/>
            <a:ext cx="2206611"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Thailand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Brazil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South Africa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Poland</a:t>
            </a:r>
          </a:p>
        </p:txBody>
      </p:sp>
    </p:spTree>
    <p:extLst>
      <p:ext uri="{BB962C8B-B14F-4D97-AF65-F5344CB8AC3E}">
        <p14:creationId xmlns:p14="http://schemas.microsoft.com/office/powerpoint/2010/main" val="2017465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Standards and Working Conditions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A72CC4F0-4DDB-4F44-B2AA-333DECFAFBA2}"/>
              </a:ext>
            </a:extLst>
          </p:cNvPr>
          <p:cNvGrpSpPr/>
          <p:nvPr/>
        </p:nvGrpSpPr>
        <p:grpSpPr>
          <a:xfrm>
            <a:off x="2053618" y="1601284"/>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E097A10-C3EE-4203-9EA9-CD7E31980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9A530C5-FE22-41FF-B91B-4F024A6ED1FD}"/>
                </a:ext>
              </a:extLst>
            </p:cNvPr>
            <p:cNvSpPr txBox="1"/>
            <p:nvPr/>
          </p:nvSpPr>
          <p:spPr>
            <a:xfrm>
              <a:off x="6085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minimum wage is $7.25 per hour. </a:t>
              </a:r>
            </a:p>
          </p:txBody>
        </p:sp>
      </p:grpSp>
      <p:grpSp>
        <p:nvGrpSpPr>
          <p:cNvPr id="9" name="Group 8">
            <a:extLst>
              <a:ext uri="{FF2B5EF4-FFF2-40B4-BE49-F238E27FC236}">
                <a16:creationId xmlns:a16="http://schemas.microsoft.com/office/drawing/2014/main" id="{3B66B3E2-CD5E-436D-9610-3950B3811329}"/>
              </a:ext>
            </a:extLst>
          </p:cNvPr>
          <p:cNvGrpSpPr/>
          <p:nvPr/>
        </p:nvGrpSpPr>
        <p:grpSpPr>
          <a:xfrm>
            <a:off x="2053618" y="251360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42D5DC9B-0B42-4EE4-ABA1-8EF60AAE4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8B09B57-9E9C-4592-AE5A-F3593D37904C}"/>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typical wage in many low-income countries might be more like $7.25 </a:t>
              </a:r>
              <a:r>
                <a:rPr lang="en-US" sz="2000" i="1" dirty="0">
                  <a:solidFill>
                    <a:schemeClr val="bg1"/>
                  </a:solidFill>
                </a:rPr>
                <a:t>per day </a:t>
              </a:r>
              <a:r>
                <a:rPr lang="en-US" sz="2000" dirty="0">
                  <a:solidFill>
                    <a:schemeClr val="bg1"/>
                  </a:solidFill>
                </a:rPr>
                <a:t>or (often) less.</a:t>
              </a:r>
            </a:p>
          </p:txBody>
        </p:sp>
      </p:grpSp>
      <p:grpSp>
        <p:nvGrpSpPr>
          <p:cNvPr id="12" name="Group 11">
            <a:extLst>
              <a:ext uri="{FF2B5EF4-FFF2-40B4-BE49-F238E27FC236}">
                <a16:creationId xmlns:a16="http://schemas.microsoft.com/office/drawing/2014/main" id="{D3BCA493-5EA4-4A74-9BC4-AEB52B847390}"/>
              </a:ext>
            </a:extLst>
          </p:cNvPr>
          <p:cNvGrpSpPr/>
          <p:nvPr/>
        </p:nvGrpSpPr>
        <p:grpSpPr>
          <a:xfrm>
            <a:off x="2053618" y="34259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61634DC-1FB6-4DE5-9AE0-1514CE4E0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58E9354-1C9D-46DF-AC8C-CDEE1211EF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Working conditions in low-income countries may be extremely unpleasant or unsafe.</a:t>
              </a:r>
            </a:p>
          </p:txBody>
        </p:sp>
      </p:grpSp>
      <p:grpSp>
        <p:nvGrpSpPr>
          <p:cNvPr id="16" name="Group 15">
            <a:extLst>
              <a:ext uri="{FF2B5EF4-FFF2-40B4-BE49-F238E27FC236}">
                <a16:creationId xmlns:a16="http://schemas.microsoft.com/office/drawing/2014/main" id="{1139EC22-9679-4736-99D9-168314E12EC9}"/>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worst cases, production may involve child labor or workers who are treated like slaves.</a:t>
              </a:r>
            </a:p>
          </p:txBody>
        </p:sp>
      </p:grpSp>
    </p:spTree>
    <p:extLst>
      <p:ext uri="{BB962C8B-B14F-4D97-AF65-F5344CB8AC3E}">
        <p14:creationId xmlns:p14="http://schemas.microsoft.com/office/powerpoint/2010/main" val="10977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450059"/>
            <a:ext cx="9273061" cy="132343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President Trump imposed tariffs on imported steel in order to “bring back jobs to the U.S. steel industry.” Do you think tariffs achieved this goal? Why or why not?</a:t>
            </a:r>
          </a:p>
          <a:p>
            <a:pPr algn="ctr"/>
            <a:endParaRPr lang="en-US" sz="2000" dirty="0">
              <a:solidFill>
                <a:schemeClr val="bg1"/>
              </a:solidFill>
            </a:endParaRPr>
          </a:p>
        </p:txBody>
      </p:sp>
      <p:pic>
        <p:nvPicPr>
          <p:cNvPr id="5" name="Picture 4" descr="A worker saw cutting metal">
            <a:extLst>
              <a:ext uri="{FF2B5EF4-FFF2-40B4-BE49-F238E27FC236}">
                <a16:creationId xmlns:a16="http://schemas.microsoft.com/office/drawing/2014/main" id="{072E380C-675E-4E38-B4AB-289FA592A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531" y="3128908"/>
            <a:ext cx="4822934" cy="3215289"/>
          </a:xfrm>
          <a:prstGeom prst="rect">
            <a:avLst/>
          </a:prstGeom>
        </p:spPr>
      </p:pic>
    </p:spTree>
    <p:extLst>
      <p:ext uri="{BB962C8B-B14F-4D97-AF65-F5344CB8AC3E}">
        <p14:creationId xmlns:p14="http://schemas.microsoft.com/office/powerpoint/2010/main" val="11681368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international trade increases, it contributes to a shift in jobs away from industries where that economy does not have a comparative advantage and toward industries where it does have a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degree to which trade affects labor markets has much to do with the structure of the labor market in that country and the adjustment process in other industries.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Global trade should raise the average level of wages by increasing productivity, however, this increase in average wages may include both gains to workers in certain jobs and industries and losses to others.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 wages and long working hours in poor countries are unpleasant to think about, but for people in low-income parts of the world, it may well be the best option open to them.</a:t>
            </a:r>
          </a:p>
          <a:p>
            <a:endParaRPr lang="en-US" sz="2000" dirty="0">
              <a:solidFill>
                <a:schemeClr val="bg1"/>
              </a:solidFill>
            </a:endParaRPr>
          </a:p>
        </p:txBody>
      </p:sp>
    </p:spTree>
    <p:extLst>
      <p:ext uri="{BB962C8B-B14F-4D97-AF65-F5344CB8AC3E}">
        <p14:creationId xmlns:p14="http://schemas.microsoft.com/office/powerpoint/2010/main" val="3014411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4F9DD13B-A596-46EA-AC58-649DC1701054}"/>
              </a:ext>
            </a:extLst>
          </p:cNvPr>
          <p:cNvGrpSpPr/>
          <p:nvPr/>
        </p:nvGrpSpPr>
        <p:grpSpPr>
          <a:xfrm>
            <a:off x="2066923" y="4681487"/>
            <a:ext cx="8058154" cy="1662748"/>
            <a:chOff x="542923" y="1736761"/>
            <a:chExt cx="8058154" cy="1662748"/>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16627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1631216"/>
            </a:xfrm>
            <a:prstGeom prst="rect">
              <a:avLst/>
            </a:prstGeom>
            <a:grpFill/>
          </p:spPr>
          <p:txBody>
            <a:bodyPr wrap="square" rtlCol="0">
              <a:spAutoFit/>
            </a:bodyPr>
            <a:lstStyle/>
            <a:p>
              <a:pPr algn="ctr"/>
              <a:r>
                <a:rPr lang="en-US" sz="2000" dirty="0">
                  <a:solidFill>
                    <a:schemeClr val="bg1"/>
                  </a:solidFill>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p:txBody>
        </p:sp>
      </p:grpSp>
      <p:pic>
        <p:nvPicPr>
          <p:cNvPr id="1026" name="Picture 2" descr="A map of the world with markers on each continent and arrows connecting them all back and forth">
            <a:extLst>
              <a:ext uri="{FF2B5EF4-FFF2-40B4-BE49-F238E27FC236}">
                <a16:creationId xmlns:a16="http://schemas.microsoft.com/office/drawing/2014/main" id="{7483CF22-9B94-444C-82E3-A7815EF219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169441"/>
            <a:ext cx="5715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5239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Arguments in Support of Restricting Imports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60747" cy="369332"/>
          </a:xfrm>
          <a:prstGeom prst="rect">
            <a:avLst/>
          </a:prstGeom>
          <a:noFill/>
        </p:spPr>
        <p:txBody>
          <a:bodyPr wrap="none" rtlCol="0">
            <a:spAutoFit/>
          </a:bodyPr>
          <a:lstStyle/>
          <a:p>
            <a:r>
              <a:rPr lang="en-US" i="1" dirty="0"/>
              <a:t>Principles of Macroeconomics</a:t>
            </a:r>
          </a:p>
        </p:txBody>
      </p:sp>
    </p:spTree>
    <p:extLst>
      <p:ext uri="{BB962C8B-B14F-4D97-AF65-F5344CB8AC3E}">
        <p14:creationId xmlns:p14="http://schemas.microsoft.com/office/powerpoint/2010/main" val="1751521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requires domestic consumers of a product to pay higher prices to benefit domestic producers of that product.</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that institute protectionist policies lose the economic gains achieved through comparative advantage, specialized learning, and economies of scale.</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68418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these overall costs in mind, let us now consider, one by one, a number of arguments that support restricting imports.</a:t>
              </a:r>
            </a:p>
          </p:txBody>
        </p:sp>
      </p:grpSp>
    </p:spTree>
    <p:extLst>
      <p:ext uri="{BB962C8B-B14F-4D97-AF65-F5344CB8AC3E}">
        <p14:creationId xmlns:p14="http://schemas.microsoft.com/office/powerpoint/2010/main" val="919309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Infant Industry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1049171"/>
            <a:chOff x="542923" y="1736761"/>
            <a:chExt cx="8058154" cy="1049171"/>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1049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54504"/>
              <a:ext cx="7807571" cy="1015663"/>
            </a:xfrm>
            <a:prstGeom prst="rect">
              <a:avLst/>
            </a:prstGeom>
            <a:grpFill/>
          </p:spPr>
          <p:txBody>
            <a:bodyPr wrap="square" rtlCol="0">
              <a:spAutoFit/>
            </a:bodyPr>
            <a:lstStyle/>
            <a:p>
              <a:pPr algn="ctr"/>
              <a:r>
                <a:rPr lang="en-US" sz="2000" b="1" dirty="0">
                  <a:solidFill>
                    <a:schemeClr val="bg1"/>
                  </a:solidFill>
                </a:rPr>
                <a:t>The infant industry argument </a:t>
              </a:r>
              <a:r>
                <a:rPr lang="en-US" sz="2000" dirty="0">
                  <a:solidFill>
                    <a:schemeClr val="bg1"/>
                  </a:solidFill>
                </a:rPr>
                <a:t>for protectionism is to block imports for a limited time to give the infant industry time to mature before it starts competing on equal terms in the global economy.</a:t>
              </a:r>
            </a:p>
          </p:txBody>
        </p:sp>
      </p:grpSp>
      <p:pic>
        <p:nvPicPr>
          <p:cNvPr id="1026" name="Picture 2" descr="A photograph of a woman watering a cartoon plant of pie charts and light bulbs">
            <a:extLst>
              <a:ext uri="{FF2B5EF4-FFF2-40B4-BE49-F238E27FC236}">
                <a16:creationId xmlns:a16="http://schemas.microsoft.com/office/drawing/2014/main" id="{456B6001-D11D-4C14-BE7D-A1CCE71B0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411" y="2832378"/>
            <a:ext cx="3687177" cy="36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322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Brazil’s Computer Infant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Computer">
            <a:extLst>
              <a:ext uri="{FF2B5EF4-FFF2-40B4-BE49-F238E27FC236}">
                <a16:creationId xmlns:a16="http://schemas.microsoft.com/office/drawing/2014/main" id="{4A8E2EF1-EC78-4795-8FCB-8DA06EE82B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711" y="2484834"/>
            <a:ext cx="4805738" cy="4805738"/>
          </a:xfrm>
          <a:prstGeom prst="rect">
            <a:avLst/>
          </a:prstGeom>
        </p:spPr>
      </p:pic>
      <p:pic>
        <p:nvPicPr>
          <p:cNvPr id="6" name="Picture 2" descr="Flag of Brazil">
            <a:extLst>
              <a:ext uri="{FF2B5EF4-FFF2-40B4-BE49-F238E27FC236}">
                <a16:creationId xmlns:a16="http://schemas.microsoft.com/office/drawing/2014/main" id="{8C7401A9-B230-4B96-BB72-FC7E6BBDE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21" y="3721371"/>
            <a:ext cx="2461892" cy="17234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1CA038D-A9C6-48B7-8121-9F4098E69CA6}"/>
              </a:ext>
            </a:extLst>
          </p:cNvPr>
          <p:cNvSpPr txBox="1"/>
          <p:nvPr/>
        </p:nvSpPr>
        <p:spPr>
          <a:xfrm>
            <a:off x="2192214" y="1505413"/>
            <a:ext cx="7807571" cy="1631216"/>
          </a:xfrm>
          <a:prstGeom prst="rect">
            <a:avLst/>
          </a:prstGeom>
          <a:solidFill>
            <a:srgbClr val="627981"/>
          </a:solidFill>
        </p:spPr>
        <p:txBody>
          <a:bodyPr wrap="square" rtlCol="0">
            <a:spAutoFit/>
          </a:bodyPr>
          <a:lstStyle/>
          <a:p>
            <a:pPr algn="ctr"/>
            <a:r>
              <a:rPr lang="en-US" sz="2000" dirty="0">
                <a:solidFill>
                  <a:schemeClr val="bg1"/>
                </a:solidFill>
              </a:rPr>
              <a:t>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a:t>
            </a:r>
          </a:p>
        </p:txBody>
      </p:sp>
    </p:spTree>
    <p:extLst>
      <p:ext uri="{BB962C8B-B14F-4D97-AF65-F5344CB8AC3E}">
        <p14:creationId xmlns:p14="http://schemas.microsoft.com/office/powerpoint/2010/main" val="1350737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Anti-Dumping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Dumping </a:t>
              </a:r>
              <a:r>
                <a:rPr lang="en-US" sz="2000" dirty="0">
                  <a:solidFill>
                    <a:schemeClr val="bg1"/>
                  </a:solidFill>
                </a:rPr>
                <a:t>refers to selling goods below their cost of production.</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Anti-dumping laws </a:t>
              </a:r>
              <a:r>
                <a:rPr lang="en-US" sz="2000" dirty="0">
                  <a:solidFill>
                    <a:schemeClr val="bg1"/>
                  </a:solidFill>
                </a:rPr>
                <a:t>block imports that are sold below the cost of production by imposing tariffs that increase the price of these imports to reflect their cost of production.</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368418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Anti-dumping complaints rose from about 100 cases per year in the late 1980s to about 200 new cases each year by the late 2000s.</a:t>
              </a:r>
            </a:p>
          </p:txBody>
        </p:sp>
      </p:grpSp>
    </p:spTree>
    <p:extLst>
      <p:ext uri="{BB962C8B-B14F-4D97-AF65-F5344CB8AC3E}">
        <p14:creationId xmlns:p14="http://schemas.microsoft.com/office/powerpoint/2010/main" val="1534947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Might Dumping Occur?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question has two possible answers: one innocent and one more sinister.</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innocent explanation is that demand and supply set market prices, not the cost of production.</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local store has a going-out-of-business sale, for example, it may sell goods below the cost of production.</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sinister explanation is that dumping is part of a long-term strategy.</a:t>
              </a:r>
            </a:p>
          </p:txBody>
        </p:sp>
      </p:grpSp>
      <p:grpSp>
        <p:nvGrpSpPr>
          <p:cNvPr id="20" name="Group 19">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firms sell goods at prices below the cost of production, and once U.S. competition is driven out, they then raise prices.</a:t>
              </a:r>
            </a:p>
          </p:txBody>
        </p:sp>
      </p:grpSp>
    </p:spTree>
    <p:extLst>
      <p:ext uri="{BB962C8B-B14F-4D97-AF65-F5344CB8AC3E}">
        <p14:creationId xmlns:p14="http://schemas.microsoft.com/office/powerpoint/2010/main" val="278031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Should Anti-Dumping Cases Be Limited?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terms of economic theory, the case for anti-dumping laws is weak.</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governed by demand and supply, the government does not guarantee that firms will be able to make a profit.</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69533"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all, low prices are difficult for producers but benefit consumers.</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there are cases in which foreign producers have driven out domestic firms, there are zero documented cases of jacked up prices.</a:t>
              </a:r>
            </a:p>
          </p:txBody>
        </p:sp>
      </p:grpSp>
      <p:grpSp>
        <p:nvGrpSpPr>
          <p:cNvPr id="20" name="Group 19">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producers typically continue competing hard against each other and providing low prices to consumers.</a:t>
              </a:r>
            </a:p>
          </p:txBody>
        </p:sp>
      </p:grpSp>
    </p:spTree>
    <p:extLst>
      <p:ext uri="{BB962C8B-B14F-4D97-AF65-F5344CB8AC3E}">
        <p14:creationId xmlns:p14="http://schemas.microsoft.com/office/powerpoint/2010/main" val="71643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17395"/>
            <a:ext cx="9273061" cy="132343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p:txBody>
      </p:sp>
      <p:pic>
        <p:nvPicPr>
          <p:cNvPr id="5" name="Picture 4" descr="A picture of chopped logs">
            <a:extLst>
              <a:ext uri="{FF2B5EF4-FFF2-40B4-BE49-F238E27FC236}">
                <a16:creationId xmlns:a16="http://schemas.microsoft.com/office/drawing/2014/main" id="{42725A0D-65CF-4C8F-BB71-03D58AF2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246" y="3296456"/>
            <a:ext cx="4713506" cy="3142337"/>
          </a:xfrm>
          <a:prstGeom prst="rect">
            <a:avLst/>
          </a:prstGeom>
        </p:spPr>
      </p:pic>
    </p:spTree>
    <p:extLst>
      <p:ext uri="{BB962C8B-B14F-4D97-AF65-F5344CB8AC3E}">
        <p14:creationId xmlns:p14="http://schemas.microsoft.com/office/powerpoint/2010/main" val="733848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8273"/>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a:p>
            <a:pPr algn="ctr"/>
            <a:r>
              <a:rPr lang="en-US" sz="2000" i="1" dirty="0">
                <a:solidFill>
                  <a:schemeClr val="bg1"/>
                </a:solidFill>
              </a:rPr>
              <a:t>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p:txBody>
      </p:sp>
    </p:spTree>
    <p:extLst>
      <p:ext uri="{BB962C8B-B14F-4D97-AF65-F5344CB8AC3E}">
        <p14:creationId xmlns:p14="http://schemas.microsoft.com/office/powerpoint/2010/main" val="213886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Environmental Protection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potential for global trade to affect the environment has become controversial.</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free</a:t>
              </a:r>
              <a:r>
                <a:rPr lang="en-US" sz="2000" b="1" dirty="0">
                  <a:solidFill>
                    <a:schemeClr val="bg1"/>
                  </a:solidFill>
                </a:rPr>
                <a:t> </a:t>
              </a:r>
              <a:r>
                <a:rPr lang="en-US" sz="2000" dirty="0">
                  <a:solidFill>
                    <a:schemeClr val="bg1"/>
                  </a:solidFill>
                </a:rPr>
                <a:t>trade</a:t>
              </a:r>
              <a:r>
                <a:rPr lang="en-US" sz="2000" b="1" dirty="0">
                  <a:solidFill>
                    <a:schemeClr val="bg1"/>
                  </a:solidFill>
                </a:rPr>
                <a:t> </a:t>
              </a:r>
              <a:r>
                <a:rPr lang="en-US" sz="2000" dirty="0">
                  <a:solidFill>
                    <a:schemeClr val="bg1"/>
                  </a:solidFill>
                </a:rPr>
                <a:t>meant the destruction of life itself, even economists would convert to protectionism.</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globalization can pose environmental dangers, with safeguards in place, we can minimize the environmental impacts of trade.</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typically have relatively strict environmental standards, while lower-income countries do not.</a:t>
              </a:r>
            </a:p>
          </p:txBody>
        </p:sp>
      </p:grpSp>
    </p:spTree>
    <p:extLst>
      <p:ext uri="{BB962C8B-B14F-4D97-AF65-F5344CB8AC3E}">
        <p14:creationId xmlns:p14="http://schemas.microsoft.com/office/powerpoint/2010/main" val="946718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2B4F460C-12CE-4D93-A9E9-030DFC82BC6F}"/>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4BAB8AC-11B3-4569-94A3-EA1A569FB5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3E615DC0-6459-4C25-9ED5-9434AD6C64E7}"/>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government legislates policies to reduce or block international trade, it is engaging in </a:t>
              </a:r>
              <a:r>
                <a:rPr lang="en-US" sz="2000" b="1" dirty="0">
                  <a:solidFill>
                    <a:schemeClr val="bg1"/>
                  </a:solidFill>
                </a:rPr>
                <a:t>protectionism</a:t>
              </a:r>
              <a:r>
                <a:rPr lang="en-US" sz="2000" dirty="0">
                  <a:solidFill>
                    <a:schemeClr val="bg1"/>
                  </a:solidFill>
                </a:rPr>
                <a:t>.</a:t>
              </a:r>
            </a:p>
          </p:txBody>
        </p:sp>
      </p:grpSp>
      <p:grpSp>
        <p:nvGrpSpPr>
          <p:cNvPr id="15" name="Group 14">
            <a:extLst>
              <a:ext uri="{FF2B5EF4-FFF2-40B4-BE49-F238E27FC236}">
                <a16:creationId xmlns:a16="http://schemas.microsoft.com/office/drawing/2014/main" id="{654705F2-1B9A-422D-9131-86C964E08F7F}"/>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3D2237C-2489-4715-AC34-30251B5351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A732E641-73F7-4B61-9355-BAA8AF45352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Protectionist policies often seek to shield domestic producers and domestic workers from foreign competition.</a:t>
              </a:r>
            </a:p>
          </p:txBody>
        </p:sp>
      </p:grpSp>
      <p:grpSp>
        <p:nvGrpSpPr>
          <p:cNvPr id="18" name="Group 17">
            <a:extLst>
              <a:ext uri="{FF2B5EF4-FFF2-40B4-BE49-F238E27FC236}">
                <a16:creationId xmlns:a16="http://schemas.microsoft.com/office/drawing/2014/main" id="{D8829014-CC6B-40EA-8D82-71A1FCF8DFCB}"/>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60B5CCCF-42E5-488B-8FC4-5A482A5AC3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4C3996F4-3EF3-41F5-B0A0-3FBA2676160D}"/>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takes three main forms:</a:t>
              </a:r>
            </a:p>
          </p:txBody>
        </p:sp>
      </p:grpSp>
      <p:sp>
        <p:nvSpPr>
          <p:cNvPr id="2" name="Rectangle 1">
            <a:extLst>
              <a:ext uri="{FF2B5EF4-FFF2-40B4-BE49-F238E27FC236}">
                <a16:creationId xmlns:a16="http://schemas.microsoft.com/office/drawing/2014/main" id="{B63C7C31-4125-4253-B35D-0161628C86BC}"/>
              </a:ext>
            </a:extLst>
          </p:cNvPr>
          <p:cNvSpPr/>
          <p:nvPr/>
        </p:nvSpPr>
        <p:spPr>
          <a:xfrm>
            <a:off x="2053619" y="4542020"/>
            <a:ext cx="2173608"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Tariffs</a:t>
            </a:r>
          </a:p>
        </p:txBody>
      </p:sp>
      <p:sp>
        <p:nvSpPr>
          <p:cNvPr id="21" name="Rectangle 20">
            <a:extLst>
              <a:ext uri="{FF2B5EF4-FFF2-40B4-BE49-F238E27FC236}">
                <a16:creationId xmlns:a16="http://schemas.microsoft.com/office/drawing/2014/main" id="{D67D856B-C034-4B73-BC7E-FC0C26F27ACB}"/>
              </a:ext>
            </a:extLst>
          </p:cNvPr>
          <p:cNvSpPr/>
          <p:nvPr/>
        </p:nvSpPr>
        <p:spPr>
          <a:xfrm>
            <a:off x="5009195" y="4542019"/>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Import quotas</a:t>
            </a:r>
          </a:p>
        </p:txBody>
      </p:sp>
      <p:sp>
        <p:nvSpPr>
          <p:cNvPr id="22" name="Rectangle 21">
            <a:extLst>
              <a:ext uri="{FF2B5EF4-FFF2-40B4-BE49-F238E27FC236}">
                <a16:creationId xmlns:a16="http://schemas.microsoft.com/office/drawing/2014/main" id="{0407D404-8E8A-4D4A-9E83-865C044F217C}"/>
              </a:ext>
            </a:extLst>
          </p:cNvPr>
          <p:cNvSpPr/>
          <p:nvPr/>
        </p:nvSpPr>
        <p:spPr>
          <a:xfrm>
            <a:off x="7964772" y="4525761"/>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Nontariff barriers</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Race-to-the-Bottom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Profit-seeking companies shift their production from countries with strong environmental standards to countries with weak standards.</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may reduce their environmental standards to attract multinational firms, which, after all, provide jobs and economic clout.</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production becomes concentrated in countries where firms can pollute the most, and environmental laws "race to the bottom."</a:t>
              </a:r>
            </a:p>
          </p:txBody>
        </p:sp>
      </p:grpSp>
      <p:grpSp>
        <p:nvGrpSpPr>
          <p:cNvPr id="20" name="Group 19">
            <a:extLst>
              <a:ext uri="{FF2B5EF4-FFF2-40B4-BE49-F238E27FC236}">
                <a16:creationId xmlns:a16="http://schemas.microsoft.com/office/drawing/2014/main" id="{6E0C02B1-C8FF-42D5-974A-EB12322D6854}"/>
              </a:ext>
            </a:extLst>
          </p:cNvPr>
          <p:cNvGrpSpPr/>
          <p:nvPr/>
        </p:nvGrpSpPr>
        <p:grpSpPr>
          <a:xfrm>
            <a:off x="2053618" y="433825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 race-to-the-bottom scenario sounds plausible, it does not appear to describe reality.</a:t>
              </a:r>
            </a:p>
          </p:txBody>
        </p:sp>
      </p:grpSp>
    </p:spTree>
    <p:extLst>
      <p:ext uri="{BB962C8B-B14F-4D97-AF65-F5344CB8AC3E}">
        <p14:creationId xmlns:p14="http://schemas.microsoft.com/office/powerpoint/2010/main" val="19448230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08234" y="138372"/>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Pressuring Low-Income Countries for Higher Environmental Standards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threat of blocking international trade can pressure lower-income countries into adopting stronger environmental standards.</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1372963"/>
            <a:chOff x="542923" y="1736761"/>
            <a:chExt cx="8058154" cy="1372963"/>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801849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it would be undemocratic for the well-fed citizens of high-income countries to dictate to the ill-fed citizens of low-income countries what domestic policies and priorities they must adopt or how they should balance environmental goals against other priorities.</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991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stronger environmental standards in low-income countries, they don’t have to threaten protectionism.</a:t>
              </a:r>
            </a:p>
          </p:txBody>
        </p:sp>
      </p:grpSp>
      <p:grpSp>
        <p:nvGrpSpPr>
          <p:cNvPr id="20" name="Group 19">
            <a:extLst>
              <a:ext uri="{FF2B5EF4-FFF2-40B4-BE49-F238E27FC236}">
                <a16:creationId xmlns:a16="http://schemas.microsoft.com/office/drawing/2014/main" id="{6E0C02B1-C8FF-42D5-974A-EB12322D6854}"/>
              </a:ext>
            </a:extLst>
          </p:cNvPr>
          <p:cNvGrpSpPr/>
          <p:nvPr/>
        </p:nvGrpSpPr>
        <p:grpSpPr>
          <a:xfrm>
            <a:off x="2051157" y="490428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high-income countries could pay for anti-pollution equipment in low-income countries or help pay for national parks.</a:t>
              </a:r>
            </a:p>
          </p:txBody>
        </p:sp>
      </p:grpSp>
    </p:spTree>
    <p:extLst>
      <p:ext uri="{BB962C8B-B14F-4D97-AF65-F5344CB8AC3E}">
        <p14:creationId xmlns:p14="http://schemas.microsoft.com/office/powerpoint/2010/main" val="2001157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7135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Unsafe Consumer Products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argument for shutting out certain imported products is that they are unsafe for consumers.</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rights groups have warned that the WTO would require nations to reduce their health and safety standards for imports.</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47963" y="49197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improper to impose one set of health and safety standards for domestically produced goods but different standards for imports.</a:t>
              </a:r>
            </a:p>
          </p:txBody>
        </p:sp>
      </p:grpSp>
      <p:grpSp>
        <p:nvGrpSpPr>
          <p:cNvPr id="17" name="Group 16">
            <a:extLst>
              <a:ext uri="{FF2B5EF4-FFF2-40B4-BE49-F238E27FC236}">
                <a16:creationId xmlns:a16="http://schemas.microsoft.com/office/drawing/2014/main" id="{2753A63A-916F-47CC-BB90-DB938170EEEA}"/>
              </a:ext>
            </a:extLst>
          </p:cNvPr>
          <p:cNvGrpSpPr/>
          <p:nvPr/>
        </p:nvGrpSpPr>
        <p:grpSpPr>
          <a:xfrm>
            <a:off x="2047963" y="3425930"/>
            <a:ext cx="8058154" cy="1388423"/>
            <a:chOff x="542923" y="1736761"/>
            <a:chExt cx="8058154" cy="1388423"/>
          </a:xfrm>
          <a:solidFill>
            <a:srgbClr val="627981"/>
          </a:solidFill>
        </p:grpSpPr>
        <p:sp>
          <p:nvSpPr>
            <p:cNvPr id="18" name="Rectangle 17">
              <a:extLst>
                <a:ext uri="{FF2B5EF4-FFF2-40B4-BE49-F238E27FC236}">
                  <a16:creationId xmlns:a16="http://schemas.microsoft.com/office/drawing/2014/main" id="{9498E716-5016-47BA-B024-88D336C7E0B9}"/>
                </a:ext>
              </a:extLst>
            </p:cNvPr>
            <p:cNvSpPr/>
            <p:nvPr/>
          </p:nvSpPr>
          <p:spPr>
            <a:xfrm>
              <a:off x="542923" y="1736761"/>
              <a:ext cx="8058154" cy="1388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AC14EEF-09F3-4746-A56B-BADBEBAA3DB7}"/>
                </a:ext>
              </a:extLst>
            </p:cNvPr>
            <p:cNvSpPr txBox="1"/>
            <p:nvPr/>
          </p:nvSpPr>
          <p:spPr>
            <a:xfrm>
              <a:off x="582578"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the WTO says it allows countries to set their own standards and “Regulations must be based on science…And they should not be arbitrarily or unjustifiably discriminate between countries where identical or similar conditions prevail.”</a:t>
              </a:r>
            </a:p>
          </p:txBody>
        </p:sp>
      </p:grpSp>
    </p:spTree>
    <p:extLst>
      <p:ext uri="{BB962C8B-B14F-4D97-AF65-F5344CB8AC3E}">
        <p14:creationId xmlns:p14="http://schemas.microsoft.com/office/powerpoint/2010/main" val="988310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7135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National Interest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7706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argue that a nation should not depend too heavily on other countries for supplies of certain key products, such as oil.</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closer consideration, this argument for protectionism proves rather weak.</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example, in the U.S., oil provides about 36% of all the energy, and 25% of the oil used in the United States economy is imported.</a:t>
              </a:r>
            </a:p>
          </p:txBody>
        </p:sp>
      </p:grpSp>
      <p:grpSp>
        <p:nvGrpSpPr>
          <p:cNvPr id="17" name="Group 16">
            <a:extLst>
              <a:ext uri="{FF2B5EF4-FFF2-40B4-BE49-F238E27FC236}">
                <a16:creationId xmlns:a16="http://schemas.microsoft.com/office/drawing/2014/main" id="{658349DA-0FBD-4C14-BD0D-03F93BB882F2}"/>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BE738B0-8E90-4026-B329-6892A9DA08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4B2B901-D1D6-4235-8AA9-35D4CF411524}"/>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disruptions in the Middle East have sharply raised the price of oil, the effects have been felt across the U.S. economy.</a:t>
              </a:r>
            </a:p>
          </p:txBody>
        </p:sp>
      </p:grpSp>
      <p:grpSp>
        <p:nvGrpSpPr>
          <p:cNvPr id="20" name="Group 19">
            <a:extLst>
              <a:ext uri="{FF2B5EF4-FFF2-40B4-BE49-F238E27FC236}">
                <a16:creationId xmlns:a16="http://schemas.microsoft.com/office/drawing/2014/main" id="{5DB5E8C2-F2CE-4906-AA34-43B4BADC7D78}"/>
              </a:ext>
            </a:extLst>
          </p:cNvPr>
          <p:cNvGrpSpPr/>
          <p:nvPr/>
        </p:nvGrpSpPr>
        <p:grpSpPr>
          <a:xfrm>
            <a:off x="2053618" y="525057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B99C94-F84A-4F1E-A5CC-86951DC4D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6D2C1680-7E65-4EEC-9D1B-8E9DC5CD7535}"/>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not, however, a very convincing argument for restricting oil imports.</a:t>
              </a:r>
            </a:p>
          </p:txBody>
        </p:sp>
      </p:grpSp>
    </p:spTree>
    <p:extLst>
      <p:ext uri="{BB962C8B-B14F-4D97-AF65-F5344CB8AC3E}">
        <p14:creationId xmlns:p14="http://schemas.microsoft.com/office/powerpoint/2010/main" val="1581925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7135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National Interest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n oil rig">
            <a:extLst>
              <a:ext uri="{FF2B5EF4-FFF2-40B4-BE49-F238E27FC236}">
                <a16:creationId xmlns:a16="http://schemas.microsoft.com/office/drawing/2014/main" id="{E5AC8300-CBBC-4D53-858C-0198C04FFA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028" y="1659606"/>
            <a:ext cx="2668128" cy="353878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A5A79F64-3B49-445B-91C8-9C46D8D29B04}"/>
              </a:ext>
            </a:extLst>
          </p:cNvPr>
          <p:cNvGrpSpPr/>
          <p:nvPr/>
        </p:nvGrpSpPr>
        <p:grpSpPr>
          <a:xfrm>
            <a:off x="4772204" y="1669316"/>
            <a:ext cx="6230414" cy="1759681"/>
            <a:chOff x="542923" y="1736761"/>
            <a:chExt cx="8058154" cy="806935"/>
          </a:xfrm>
          <a:solidFill>
            <a:srgbClr val="627981"/>
          </a:solidFill>
        </p:grpSpPr>
        <p:sp>
          <p:nvSpPr>
            <p:cNvPr id="7" name="Rectangle 6">
              <a:extLst>
                <a:ext uri="{FF2B5EF4-FFF2-40B4-BE49-F238E27FC236}">
                  <a16:creationId xmlns:a16="http://schemas.microsoft.com/office/drawing/2014/main" id="{9413FB9B-7934-47EA-9320-C835B0A78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6DFDE19-947F-4956-80C1-C42B829FA2AF}"/>
                </a:ext>
              </a:extLst>
            </p:cNvPr>
            <p:cNvSpPr txBox="1"/>
            <p:nvPr/>
          </p:nvSpPr>
          <p:spPr>
            <a:xfrm>
              <a:off x="599388" y="1770689"/>
              <a:ext cx="7807571" cy="7480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a:t>
              </a:r>
            </a:p>
          </p:txBody>
        </p:sp>
      </p:grpSp>
      <p:grpSp>
        <p:nvGrpSpPr>
          <p:cNvPr id="9" name="Group 8">
            <a:extLst>
              <a:ext uri="{FF2B5EF4-FFF2-40B4-BE49-F238E27FC236}">
                <a16:creationId xmlns:a16="http://schemas.microsoft.com/office/drawing/2014/main" id="{40BDD3D0-1C96-485B-937F-D2DBCE0DCD83}"/>
              </a:ext>
            </a:extLst>
          </p:cNvPr>
          <p:cNvGrpSpPr/>
          <p:nvPr/>
        </p:nvGrpSpPr>
        <p:grpSpPr>
          <a:xfrm>
            <a:off x="4772204" y="3691652"/>
            <a:ext cx="6230414" cy="1417061"/>
            <a:chOff x="542923" y="1736761"/>
            <a:chExt cx="8058154" cy="806935"/>
          </a:xfrm>
          <a:solidFill>
            <a:srgbClr val="627981"/>
          </a:solidFill>
        </p:grpSpPr>
        <p:sp>
          <p:nvSpPr>
            <p:cNvPr id="10" name="Rectangle 9">
              <a:extLst>
                <a:ext uri="{FF2B5EF4-FFF2-40B4-BE49-F238E27FC236}">
                  <a16:creationId xmlns:a16="http://schemas.microsoft.com/office/drawing/2014/main" id="{813A2DBB-FE01-452E-B91F-BC3CF2CC95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909969F-92D5-4F09-8160-DCFAEA3CB539}"/>
                </a:ext>
              </a:extLst>
            </p:cNvPr>
            <p:cNvSpPr txBox="1"/>
            <p:nvPr/>
          </p:nvSpPr>
          <p:spPr>
            <a:xfrm>
              <a:off x="599388" y="1770689"/>
              <a:ext cx="7807571" cy="60688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not make sense to argue that because oil is highly important to the United States economy, the United States should shut out oil imports and use up its domestic supplies more quickly.</a:t>
              </a:r>
            </a:p>
          </p:txBody>
        </p:sp>
      </p:grpSp>
    </p:spTree>
    <p:extLst>
      <p:ext uri="{BB962C8B-B14F-4D97-AF65-F5344CB8AC3E}">
        <p14:creationId xmlns:p14="http://schemas.microsoft.com/office/powerpoint/2010/main" val="295093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20763"/>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p:txBody>
      </p:sp>
      <p:pic>
        <p:nvPicPr>
          <p:cNvPr id="5" name="Picture 4" descr="A rainforest">
            <a:extLst>
              <a:ext uri="{FF2B5EF4-FFF2-40B4-BE49-F238E27FC236}">
                <a16:creationId xmlns:a16="http://schemas.microsoft.com/office/drawing/2014/main" id="{481895C1-51A1-4D24-AF9D-CD8A61091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959" y="2882476"/>
            <a:ext cx="5608080" cy="3738720"/>
          </a:xfrm>
          <a:prstGeom prst="rect">
            <a:avLst/>
          </a:prstGeom>
        </p:spPr>
      </p:pic>
    </p:spTree>
    <p:extLst>
      <p:ext uri="{BB962C8B-B14F-4D97-AF65-F5344CB8AC3E}">
        <p14:creationId xmlns:p14="http://schemas.microsoft.com/office/powerpoint/2010/main" val="2454997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832"/>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a:p>
            <a:pPr algn="ctr"/>
            <a:endParaRPr lang="en-US" sz="2000" dirty="0">
              <a:solidFill>
                <a:schemeClr val="bg1"/>
              </a:solidFill>
            </a:endParaRPr>
          </a:p>
          <a:p>
            <a:pPr algn="ctr"/>
            <a:r>
              <a:rPr lang="en-US" sz="2000" i="1" dirty="0">
                <a:solidFill>
                  <a:schemeClr val="bg1"/>
                </a:solidFill>
              </a:rPr>
              <a:t>The U.S. could restrict imports of the outdoor furniture from Brazil with tariffs or quotas. Less severe policies include helping to fund studies on the impact of damage to the rainforest and national parks to protect the forest.</a:t>
            </a:r>
          </a:p>
        </p:txBody>
      </p:sp>
    </p:spTree>
    <p:extLst>
      <p:ext uri="{BB962C8B-B14F-4D97-AF65-F5344CB8AC3E}">
        <p14:creationId xmlns:p14="http://schemas.microsoft.com/office/powerpoint/2010/main" val="2094636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a number of arguments that support restricting imports based around industry and competition, environmental concerns, and issues of safety and security.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infant industry argument for protectionism is that small domestic industries need to be temporarily nurtured and protected from foreign competition for a time so that they can grow into strong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Arguments against dumping (which is setting prices below the cost of production to drive competitors out of the market) often simply seem to be a convenient excuse for imposing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Low-income countries typically have lower environmental standards than high-income countries because they are more worried about immediate basics, such as food, education, and health care.</a:t>
            </a:r>
          </a:p>
          <a:p>
            <a:endParaRPr lang="en-US" sz="2000" dirty="0">
              <a:solidFill>
                <a:schemeClr val="bg1"/>
              </a:solidFill>
            </a:endParaRPr>
          </a:p>
        </p:txBody>
      </p:sp>
    </p:spTree>
    <p:extLst>
      <p:ext uri="{BB962C8B-B14F-4D97-AF65-F5344CB8AC3E}">
        <p14:creationId xmlns:p14="http://schemas.microsoft.com/office/powerpoint/2010/main" val="28549586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88125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Trade Policy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60747" cy="369332"/>
          </a:xfrm>
          <a:prstGeom prst="rect">
            <a:avLst/>
          </a:prstGeom>
          <a:noFill/>
        </p:spPr>
        <p:txBody>
          <a:bodyPr wrap="none" rtlCol="0">
            <a:spAutoFit/>
          </a:bodyPr>
          <a:lstStyle/>
          <a:p>
            <a:r>
              <a:rPr lang="en-US" i="1" dirty="0"/>
              <a:t>Principles of Macroeconomics</a:t>
            </a:r>
          </a:p>
        </p:txBody>
      </p:sp>
    </p:spTree>
    <p:extLst>
      <p:ext uri="{BB962C8B-B14F-4D97-AF65-F5344CB8AC3E}">
        <p14:creationId xmlns:p14="http://schemas.microsoft.com/office/powerpoint/2010/main" val="3100127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66923" y="4714379"/>
            <a:ext cx="8058154" cy="1356948"/>
            <a:chOff x="542923" y="1736761"/>
            <a:chExt cx="8058154" cy="1356948"/>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1356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1323439"/>
            </a:xfrm>
            <a:prstGeom prst="rect">
              <a:avLst/>
            </a:prstGeom>
            <a:grpFill/>
          </p:spPr>
          <p:txBody>
            <a:bodyPr wrap="square" rtlCol="0">
              <a:spAutoFit/>
            </a:bodyPr>
            <a:lstStyle/>
            <a:p>
              <a:pPr algn="ctr"/>
              <a:r>
                <a:rPr lang="en-US" sz="2000" dirty="0">
                  <a:solidFill>
                    <a:schemeClr val="bg1"/>
                  </a:solidFill>
                </a:rPr>
                <a:t>These public policy arguments about how nations should react to globalization and trade are fought at several levels: the global level (through the World Trade Organization) and through regional trade agreements between pairs or groups of countries.</a:t>
              </a:r>
            </a:p>
          </p:txBody>
        </p:sp>
      </p:grpSp>
      <p:pic>
        <p:nvPicPr>
          <p:cNvPr id="3" name="Picture 2" descr="Several shipping containers stacked ">
            <a:extLst>
              <a:ext uri="{FF2B5EF4-FFF2-40B4-BE49-F238E27FC236}">
                <a16:creationId xmlns:a16="http://schemas.microsoft.com/office/drawing/2014/main" id="{D70F26DC-73DC-4AEA-8623-55FF4BB0A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20" y="1533431"/>
            <a:ext cx="8130960" cy="2785426"/>
          </a:xfrm>
          <a:prstGeom prst="rect">
            <a:avLst/>
          </a:prstGeom>
        </p:spPr>
      </p:pic>
    </p:spTree>
    <p:extLst>
      <p:ext uri="{BB962C8B-B14F-4D97-AF65-F5344CB8AC3E}">
        <p14:creationId xmlns:p14="http://schemas.microsoft.com/office/powerpoint/2010/main" val="26617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Tariffs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Tariffs</a:t>
              </a:r>
              <a:r>
                <a:rPr lang="en-US" sz="2000" dirty="0">
                  <a:solidFill>
                    <a:schemeClr val="bg1"/>
                  </a:solidFill>
                </a:rPr>
                <a:t> are taxes that governments impose on imported goods and services.</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makes imports more expensive for consumers, discouraging imports.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recent years large, flat-screen televisions imported to the U.S. from China have faced a 5% tariff rate.</a:t>
              </a:r>
            </a:p>
          </p:txBody>
        </p:sp>
      </p:gr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GATT &amp; WTO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AEDE667-7789-4E84-A0F5-89732770CD49}"/>
              </a:ext>
            </a:extLst>
          </p:cNvPr>
          <p:cNvSpPr/>
          <p:nvPr/>
        </p:nvSpPr>
        <p:spPr>
          <a:xfrm>
            <a:off x="4910899" y="1943733"/>
            <a:ext cx="2370201" cy="707886"/>
          </a:xfrm>
          <a:prstGeom prst="rect">
            <a:avLst/>
          </a:prstGeom>
        </p:spPr>
        <p:txBody>
          <a:bodyPr wrap="none">
            <a:spAutoFit/>
          </a:bodyPr>
          <a:lstStyle/>
          <a:p>
            <a:pPr algn="ctr"/>
            <a:r>
              <a:rPr lang="en-US" sz="4000" b="1" dirty="0">
                <a:solidFill>
                  <a:schemeClr val="bg1"/>
                </a:solidFill>
              </a:rPr>
              <a:t>Credibility</a:t>
            </a:r>
            <a:endParaRPr lang="en-US" sz="4000" dirty="0">
              <a:solidFill>
                <a:schemeClr val="bg1"/>
              </a:solidFill>
            </a:endParaRPr>
          </a:p>
        </p:txBody>
      </p:sp>
      <p:sp>
        <p:nvSpPr>
          <p:cNvPr id="6" name="Rectangle 5">
            <a:extLst>
              <a:ext uri="{FF2B5EF4-FFF2-40B4-BE49-F238E27FC236}">
                <a16:creationId xmlns:a16="http://schemas.microsoft.com/office/drawing/2014/main" id="{D141A5C3-4717-4958-952C-9BB01051C184}"/>
              </a:ext>
            </a:extLst>
          </p:cNvPr>
          <p:cNvSpPr/>
          <p:nvPr/>
        </p:nvSpPr>
        <p:spPr>
          <a:xfrm>
            <a:off x="3837540" y="3018846"/>
            <a:ext cx="451691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TextBox 6">
            <a:extLst>
              <a:ext uri="{FF2B5EF4-FFF2-40B4-BE49-F238E27FC236}">
                <a16:creationId xmlns:a16="http://schemas.microsoft.com/office/drawing/2014/main" id="{588BE0D2-177C-4A3C-B409-9C5F6F0739FA}"/>
              </a:ext>
            </a:extLst>
          </p:cNvPr>
          <p:cNvSpPr txBox="1"/>
          <p:nvPr/>
        </p:nvSpPr>
        <p:spPr>
          <a:xfrm>
            <a:off x="4108701" y="3254098"/>
            <a:ext cx="4118432" cy="461665"/>
          </a:xfrm>
          <a:prstGeom prst="rect">
            <a:avLst/>
          </a:prstGeom>
          <a:solidFill>
            <a:srgbClr val="627981"/>
          </a:solidFill>
        </p:spPr>
        <p:txBody>
          <a:bodyPr wrap="square" rtlCol="0">
            <a:spAutoFit/>
          </a:bodyPr>
          <a:lstStyle/>
          <a:p>
            <a:pPr algn="ctr"/>
            <a:r>
              <a:rPr lang="en-US" sz="2400" dirty="0">
                <a:solidFill>
                  <a:schemeClr val="bg1"/>
                </a:solidFill>
              </a:rPr>
              <a:t>WTO: World Trade Organization</a:t>
            </a:r>
          </a:p>
        </p:txBody>
      </p:sp>
      <p:sp>
        <p:nvSpPr>
          <p:cNvPr id="8" name="Up Arrow 4">
            <a:extLst>
              <a:ext uri="{FF2B5EF4-FFF2-40B4-BE49-F238E27FC236}">
                <a16:creationId xmlns:a16="http://schemas.microsoft.com/office/drawing/2014/main" id="{4B20B628-4B0E-455F-A77B-845E9B332627}"/>
              </a:ext>
            </a:extLst>
          </p:cNvPr>
          <p:cNvSpPr/>
          <p:nvPr/>
        </p:nvSpPr>
        <p:spPr>
          <a:xfrm flipV="1">
            <a:off x="5766912" y="2211948"/>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6D7BCDB-162E-4309-9DB2-4A1EA8BA1CC0}"/>
              </a:ext>
            </a:extLst>
          </p:cNvPr>
          <p:cNvSpPr/>
          <p:nvPr/>
        </p:nvSpPr>
        <p:spPr>
          <a:xfrm>
            <a:off x="2842890" y="1488799"/>
            <a:ext cx="639978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GATT: General Agreement on Tariffs and Trade</a:t>
            </a:r>
          </a:p>
        </p:txBody>
      </p:sp>
      <p:grpSp>
        <p:nvGrpSpPr>
          <p:cNvPr id="12" name="Group 11">
            <a:extLst>
              <a:ext uri="{FF2B5EF4-FFF2-40B4-BE49-F238E27FC236}">
                <a16:creationId xmlns:a16="http://schemas.microsoft.com/office/drawing/2014/main" id="{77670B65-80E0-4E01-BD0B-DFFE8E4DD05A}"/>
              </a:ext>
            </a:extLst>
          </p:cNvPr>
          <p:cNvGrpSpPr/>
          <p:nvPr/>
        </p:nvGrpSpPr>
        <p:grpSpPr>
          <a:xfrm>
            <a:off x="5002613" y="4255191"/>
            <a:ext cx="2080340" cy="1617913"/>
            <a:chOff x="1149291" y="1753237"/>
            <a:chExt cx="2080340" cy="1617913"/>
          </a:xfrm>
          <a:solidFill>
            <a:srgbClr val="627981"/>
          </a:solidFill>
        </p:grpSpPr>
        <p:sp>
          <p:nvSpPr>
            <p:cNvPr id="13" name="Rectangle 12">
              <a:extLst>
                <a:ext uri="{FF2B5EF4-FFF2-40B4-BE49-F238E27FC236}">
                  <a16:creationId xmlns:a16="http://schemas.microsoft.com/office/drawing/2014/main" id="{B1577C40-8674-4661-AA98-4FFE9C2EBFD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2A06880D-15D8-499B-9323-0E96FDCCB2C7}"/>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Common markets</a:t>
              </a:r>
            </a:p>
          </p:txBody>
        </p:sp>
      </p:grpSp>
      <p:grpSp>
        <p:nvGrpSpPr>
          <p:cNvPr id="18" name="Group 17">
            <a:extLst>
              <a:ext uri="{FF2B5EF4-FFF2-40B4-BE49-F238E27FC236}">
                <a16:creationId xmlns:a16="http://schemas.microsoft.com/office/drawing/2014/main" id="{B3AD82B9-6C1C-427E-9CC2-48C546F7E484}"/>
              </a:ext>
            </a:extLst>
          </p:cNvPr>
          <p:cNvGrpSpPr/>
          <p:nvPr/>
        </p:nvGrpSpPr>
        <p:grpSpPr>
          <a:xfrm>
            <a:off x="2039275" y="4255190"/>
            <a:ext cx="2080340" cy="1617913"/>
            <a:chOff x="3531827" y="3615513"/>
            <a:chExt cx="2080340" cy="1617913"/>
          </a:xfrm>
          <a:solidFill>
            <a:srgbClr val="627981"/>
          </a:solidFill>
        </p:grpSpPr>
        <p:sp>
          <p:nvSpPr>
            <p:cNvPr id="19" name="Rectangle 18">
              <a:extLst>
                <a:ext uri="{FF2B5EF4-FFF2-40B4-BE49-F238E27FC236}">
                  <a16:creationId xmlns:a16="http://schemas.microsoft.com/office/drawing/2014/main" id="{65B070FF-23C9-4761-8981-37AFF6486F93}"/>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TextBox 19">
              <a:extLst>
                <a:ext uri="{FF2B5EF4-FFF2-40B4-BE49-F238E27FC236}">
                  <a16:creationId xmlns:a16="http://schemas.microsoft.com/office/drawing/2014/main" id="{B0291352-F17E-4AA0-A6B7-75DE01994DF2}"/>
                </a:ext>
              </a:extLst>
            </p:cNvPr>
            <p:cNvSpPr txBox="1"/>
            <p:nvPr/>
          </p:nvSpPr>
          <p:spPr>
            <a:xfrm>
              <a:off x="3739740" y="4038457"/>
              <a:ext cx="1664514" cy="769441"/>
            </a:xfrm>
            <a:prstGeom prst="rect">
              <a:avLst/>
            </a:prstGeom>
            <a:grpFill/>
          </p:spPr>
          <p:txBody>
            <a:bodyPr wrap="square" rtlCol="0" anchor="ctr">
              <a:spAutoFit/>
            </a:bodyPr>
            <a:lstStyle/>
            <a:p>
              <a:pPr algn="ctr"/>
              <a:r>
                <a:rPr lang="en-US" sz="2200" dirty="0">
                  <a:solidFill>
                    <a:schemeClr val="bg1"/>
                  </a:solidFill>
                </a:rPr>
                <a:t>Free trade agreements</a:t>
              </a:r>
            </a:p>
          </p:txBody>
        </p:sp>
      </p:grpSp>
      <p:grpSp>
        <p:nvGrpSpPr>
          <p:cNvPr id="21" name="Group 20">
            <a:extLst>
              <a:ext uri="{FF2B5EF4-FFF2-40B4-BE49-F238E27FC236}">
                <a16:creationId xmlns:a16="http://schemas.microsoft.com/office/drawing/2014/main" id="{5C7CDF44-6341-4EFC-A1BC-EBFE5DD54014}"/>
              </a:ext>
            </a:extLst>
          </p:cNvPr>
          <p:cNvGrpSpPr/>
          <p:nvPr/>
        </p:nvGrpSpPr>
        <p:grpSpPr>
          <a:xfrm>
            <a:off x="7965951" y="4249643"/>
            <a:ext cx="2080340" cy="1617913"/>
            <a:chOff x="3531827" y="1747690"/>
            <a:chExt cx="2080340" cy="1617913"/>
          </a:xfrm>
          <a:solidFill>
            <a:srgbClr val="627981"/>
          </a:solidFill>
        </p:grpSpPr>
        <p:sp>
          <p:nvSpPr>
            <p:cNvPr id="22" name="Rectangle 21">
              <a:extLst>
                <a:ext uri="{FF2B5EF4-FFF2-40B4-BE49-F238E27FC236}">
                  <a16:creationId xmlns:a16="http://schemas.microsoft.com/office/drawing/2014/main" id="{D6634BBA-8140-4AC8-A07C-948B6A95B721}"/>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TextBox 22">
              <a:extLst>
                <a:ext uri="{FF2B5EF4-FFF2-40B4-BE49-F238E27FC236}">
                  <a16:creationId xmlns:a16="http://schemas.microsoft.com/office/drawing/2014/main" id="{76C56904-3028-40E2-AE96-990806CC9C90}"/>
                </a:ext>
              </a:extLst>
            </p:cNvPr>
            <p:cNvSpPr txBox="1"/>
            <p:nvPr/>
          </p:nvSpPr>
          <p:spPr>
            <a:xfrm>
              <a:off x="3739740" y="2166644"/>
              <a:ext cx="1664514" cy="769441"/>
            </a:xfrm>
            <a:prstGeom prst="rect">
              <a:avLst/>
            </a:prstGeom>
            <a:grpFill/>
          </p:spPr>
          <p:txBody>
            <a:bodyPr wrap="square" rtlCol="0" anchor="ctr">
              <a:spAutoFit/>
            </a:bodyPr>
            <a:lstStyle/>
            <a:p>
              <a:pPr algn="ctr"/>
              <a:r>
                <a:rPr lang="en-US" sz="2200" dirty="0">
                  <a:solidFill>
                    <a:schemeClr val="bg1"/>
                  </a:solidFill>
                </a:rPr>
                <a:t>Economic union</a:t>
              </a:r>
            </a:p>
          </p:txBody>
        </p:sp>
      </p:grpSp>
    </p:spTree>
    <p:extLst>
      <p:ext uri="{BB962C8B-B14F-4D97-AF65-F5344CB8AC3E}">
        <p14:creationId xmlns:p14="http://schemas.microsoft.com/office/powerpoint/2010/main" val="13721457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Regional Trading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types of economic integration across the globe.</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Free trade agreements </a:t>
              </a:r>
              <a:r>
                <a:rPr lang="en-US" sz="2000" dirty="0">
                  <a:solidFill>
                    <a:schemeClr val="bg1"/>
                  </a:solidFill>
                </a:rPr>
                <a:t>are agreements in which participants allow each other's imports without tariffs or quotas.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Common markets </a:t>
              </a:r>
              <a:r>
                <a:rPr lang="en-US" sz="2000" dirty="0">
                  <a:solidFill>
                    <a:schemeClr val="bg1"/>
                  </a:solidFill>
                </a:rPr>
                <a:t>have a common external trade policy as well as free trade within the group.</a:t>
              </a:r>
            </a:p>
          </p:txBody>
        </p:sp>
      </p:grpSp>
      <p:grpSp>
        <p:nvGrpSpPr>
          <p:cNvPr id="13" name="Group 12">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unions</a:t>
              </a:r>
              <a:r>
                <a:rPr lang="en-US" sz="2000" dirty="0">
                  <a:solidFill>
                    <a:schemeClr val="bg1"/>
                  </a:solidFill>
                </a:rPr>
                <a:t> are agreements where, in addition to a common market, monetary and fiscal policies are coordinated.</a:t>
              </a:r>
            </a:p>
          </p:txBody>
        </p:sp>
      </p:grpSp>
    </p:spTree>
    <p:extLst>
      <p:ext uri="{BB962C8B-B14F-4D97-AF65-F5344CB8AC3E}">
        <p14:creationId xmlns:p14="http://schemas.microsoft.com/office/powerpoint/2010/main" val="1735521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European Union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246799"/>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Introduced the euro as a common currency and eliminated barriers to the mobility of goods across Europe</a:t>
            </a:r>
          </a:p>
        </p:txBody>
      </p:sp>
      <p:sp>
        <p:nvSpPr>
          <p:cNvPr id="7" name="Rectangle 6">
            <a:extLst>
              <a:ext uri="{FF2B5EF4-FFF2-40B4-BE49-F238E27FC236}">
                <a16:creationId xmlns:a16="http://schemas.microsoft.com/office/drawing/2014/main" id="{16BCBE7E-2744-4ADF-8AA6-9EDC57BAC48E}"/>
              </a:ext>
            </a:extLst>
          </p:cNvPr>
          <p:cNvSpPr/>
          <p:nvPr/>
        </p:nvSpPr>
        <p:spPr>
          <a:xfrm>
            <a:off x="3962400" y="1524734"/>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cs typeface="Times New Roman" panose="02020603050405020304" pitchFamily="18" charset="0"/>
              </a:rPr>
              <a:t>European Union</a:t>
            </a:r>
            <a:endParaRPr lang="en-US" sz="3200" dirty="0">
              <a:solidFill>
                <a:schemeClr val="bg1"/>
              </a:solidFill>
            </a:endParaRPr>
          </a:p>
        </p:txBody>
      </p:sp>
      <p:pic>
        <p:nvPicPr>
          <p:cNvPr id="3" name="Picture 2" descr="A bill with the European Union logo">
            <a:extLst>
              <a:ext uri="{FF2B5EF4-FFF2-40B4-BE49-F238E27FC236}">
                <a16:creationId xmlns:a16="http://schemas.microsoft.com/office/drawing/2014/main" id="{40251E68-C72A-4E3C-B657-559A796A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34" y="4534658"/>
            <a:ext cx="3166532" cy="2111021"/>
          </a:xfrm>
          <a:prstGeom prst="rect">
            <a:avLst/>
          </a:prstGeom>
        </p:spPr>
      </p:pic>
    </p:spTree>
    <p:extLst>
      <p:ext uri="{BB962C8B-B14F-4D97-AF65-F5344CB8AC3E}">
        <p14:creationId xmlns:p14="http://schemas.microsoft.com/office/powerpoint/2010/main" val="2847624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NAFTA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3988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7" name="Rectangle 6">
            <a:extLst>
              <a:ext uri="{FF2B5EF4-FFF2-40B4-BE49-F238E27FC236}">
                <a16:creationId xmlns:a16="http://schemas.microsoft.com/office/drawing/2014/main" id="{16BCBE7E-2744-4ADF-8AA6-9EDC57BAC48E}"/>
              </a:ext>
            </a:extLst>
          </p:cNvPr>
          <p:cNvSpPr/>
          <p:nvPr/>
        </p:nvSpPr>
        <p:spPr>
          <a:xfrm>
            <a:off x="2782528" y="1524734"/>
            <a:ext cx="6735097"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North American Free Trade Agreement</a:t>
            </a:r>
          </a:p>
        </p:txBody>
      </p:sp>
      <p:pic>
        <p:nvPicPr>
          <p:cNvPr id="8" name="Graphic 7" descr="North America">
            <a:extLst>
              <a:ext uri="{FF2B5EF4-FFF2-40B4-BE49-F238E27FC236}">
                <a16:creationId xmlns:a16="http://schemas.microsoft.com/office/drawing/2014/main" id="{AE4544F2-C4F0-45CB-8209-8118B083517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6" t="14294" r="4003" b="16754"/>
          <a:stretch/>
        </p:blipFill>
        <p:spPr>
          <a:xfrm>
            <a:off x="4724149" y="4495384"/>
            <a:ext cx="2743701" cy="2024171"/>
          </a:xfrm>
          <a:prstGeom prst="rect">
            <a:avLst/>
          </a:prstGeom>
        </p:spPr>
      </p:pic>
    </p:spTree>
    <p:extLst>
      <p:ext uri="{BB962C8B-B14F-4D97-AF65-F5344CB8AC3E}">
        <p14:creationId xmlns:p14="http://schemas.microsoft.com/office/powerpoint/2010/main" val="249961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Other Trade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C739D03-1ACA-4537-95B7-2024C211EDBB}"/>
              </a:ext>
            </a:extLst>
          </p:cNvPr>
          <p:cNvGrpSpPr/>
          <p:nvPr/>
        </p:nvGrpSpPr>
        <p:grpSpPr>
          <a:xfrm>
            <a:off x="5717302" y="1666541"/>
            <a:ext cx="2203704" cy="1617913"/>
            <a:chOff x="1149291" y="1753237"/>
            <a:chExt cx="2080340" cy="1617913"/>
          </a:xfrm>
          <a:solidFill>
            <a:srgbClr val="627981"/>
          </a:solidFill>
        </p:grpSpPr>
        <p:sp>
          <p:nvSpPr>
            <p:cNvPr id="5" name="Rectangle 4">
              <a:extLst>
                <a:ext uri="{FF2B5EF4-FFF2-40B4-BE49-F238E27FC236}">
                  <a16:creationId xmlns:a16="http://schemas.microsoft.com/office/drawing/2014/main" id="{6E95AE86-4820-49AD-85F9-010E5364F0FA}"/>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1D00C0BD-F23A-4F5B-A7B8-45969CA7A130}"/>
                </a:ext>
              </a:extLst>
            </p:cNvPr>
            <p:cNvSpPr txBox="1"/>
            <p:nvPr/>
          </p:nvSpPr>
          <p:spPr>
            <a:xfrm>
              <a:off x="1357203" y="1833371"/>
              <a:ext cx="1664514" cy="1446550"/>
            </a:xfrm>
            <a:prstGeom prst="rect">
              <a:avLst/>
            </a:prstGeom>
            <a:grpFill/>
          </p:spPr>
          <p:txBody>
            <a:bodyPr wrap="square" rtlCol="0" anchor="ctr">
              <a:spAutoFit/>
            </a:bodyPr>
            <a:lstStyle/>
            <a:p>
              <a:pPr algn="ctr"/>
              <a:r>
                <a:rPr lang="en-US" sz="2200" dirty="0">
                  <a:solidFill>
                    <a:schemeClr val="bg1"/>
                  </a:solidFill>
                </a:rPr>
                <a:t>Asian Pacific Economic Cooperation (APEC)</a:t>
              </a:r>
            </a:p>
          </p:txBody>
        </p:sp>
      </p:grpSp>
      <p:grpSp>
        <p:nvGrpSpPr>
          <p:cNvPr id="7" name="Group 6">
            <a:extLst>
              <a:ext uri="{FF2B5EF4-FFF2-40B4-BE49-F238E27FC236}">
                <a16:creationId xmlns:a16="http://schemas.microsoft.com/office/drawing/2014/main" id="{431BD25E-3B20-441D-AF1F-03E853337EC5}"/>
              </a:ext>
            </a:extLst>
          </p:cNvPr>
          <p:cNvGrpSpPr/>
          <p:nvPr/>
        </p:nvGrpSpPr>
        <p:grpSpPr>
          <a:xfrm>
            <a:off x="5717301" y="3530832"/>
            <a:ext cx="2211828" cy="1617913"/>
            <a:chOff x="1149290" y="3617528"/>
            <a:chExt cx="2088009" cy="1617913"/>
          </a:xfrm>
          <a:solidFill>
            <a:srgbClr val="627981"/>
          </a:solidFill>
        </p:grpSpPr>
        <p:sp>
          <p:nvSpPr>
            <p:cNvPr id="8" name="Rectangle 7">
              <a:extLst>
                <a:ext uri="{FF2B5EF4-FFF2-40B4-BE49-F238E27FC236}">
                  <a16:creationId xmlns:a16="http://schemas.microsoft.com/office/drawing/2014/main" id="{DF93262E-D805-4AEF-BA3E-F5E4AA3C59E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7209F09D-CE5F-4019-A7FA-6913C3E7F541}"/>
                </a:ext>
              </a:extLst>
            </p:cNvPr>
            <p:cNvSpPr txBox="1"/>
            <p:nvPr/>
          </p:nvSpPr>
          <p:spPr>
            <a:xfrm>
              <a:off x="1156959" y="3842990"/>
              <a:ext cx="2080340" cy="1107996"/>
            </a:xfrm>
            <a:prstGeom prst="rect">
              <a:avLst/>
            </a:prstGeom>
            <a:grpFill/>
          </p:spPr>
          <p:txBody>
            <a:bodyPr wrap="square" rtlCol="0" anchor="ctr">
              <a:spAutoFit/>
            </a:bodyPr>
            <a:lstStyle/>
            <a:p>
              <a:pPr algn="ctr"/>
              <a:r>
                <a:rPr lang="en-US" sz="2200" dirty="0">
                  <a:solidFill>
                    <a:schemeClr val="bg1"/>
                  </a:solidFill>
                </a:rPr>
                <a:t>Association of Southeast Asian Nations (ASEAN)</a:t>
              </a:r>
            </a:p>
          </p:txBody>
        </p:sp>
      </p:grpSp>
      <p:grpSp>
        <p:nvGrpSpPr>
          <p:cNvPr id="13" name="Group 12">
            <a:extLst>
              <a:ext uri="{FF2B5EF4-FFF2-40B4-BE49-F238E27FC236}">
                <a16:creationId xmlns:a16="http://schemas.microsoft.com/office/drawing/2014/main" id="{3F58AA63-1C87-42D5-B005-E88FDABDF0B1}"/>
              </a:ext>
            </a:extLst>
          </p:cNvPr>
          <p:cNvGrpSpPr/>
          <p:nvPr/>
        </p:nvGrpSpPr>
        <p:grpSpPr>
          <a:xfrm>
            <a:off x="8099838" y="1660994"/>
            <a:ext cx="2206894" cy="1617913"/>
            <a:chOff x="3531827" y="1747690"/>
            <a:chExt cx="2080340" cy="1617913"/>
          </a:xfrm>
          <a:solidFill>
            <a:srgbClr val="627981"/>
          </a:solidFill>
        </p:grpSpPr>
        <p:sp>
          <p:nvSpPr>
            <p:cNvPr id="14" name="Rectangle 13">
              <a:extLst>
                <a:ext uri="{FF2B5EF4-FFF2-40B4-BE49-F238E27FC236}">
                  <a16:creationId xmlns:a16="http://schemas.microsoft.com/office/drawing/2014/main" id="{9C492712-856B-4653-ACDF-7A8A512EF3D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E32AD2D2-EF7D-4545-87C5-0B4643D065F2}"/>
                </a:ext>
              </a:extLst>
            </p:cNvPr>
            <p:cNvSpPr txBox="1"/>
            <p:nvPr/>
          </p:nvSpPr>
          <p:spPr>
            <a:xfrm>
              <a:off x="3531827" y="1828089"/>
              <a:ext cx="2080339" cy="1446550"/>
            </a:xfrm>
            <a:prstGeom prst="rect">
              <a:avLst/>
            </a:prstGeom>
            <a:grpFill/>
          </p:spPr>
          <p:txBody>
            <a:bodyPr wrap="square" rtlCol="0" anchor="ctr">
              <a:spAutoFit/>
            </a:bodyPr>
            <a:lstStyle/>
            <a:p>
              <a:pPr algn="ctr"/>
              <a:r>
                <a:rPr lang="en-US" sz="2200" dirty="0">
                  <a:solidFill>
                    <a:schemeClr val="bg1"/>
                  </a:solidFill>
                </a:rPr>
                <a:t>Latin American Integration Association (LAIA)</a:t>
              </a:r>
            </a:p>
          </p:txBody>
        </p:sp>
      </p:grpSp>
      <p:pic>
        <p:nvPicPr>
          <p:cNvPr id="3" name="Graphic 2" descr="Circles with lines">
            <a:extLst>
              <a:ext uri="{FF2B5EF4-FFF2-40B4-BE49-F238E27FC236}">
                <a16:creationId xmlns:a16="http://schemas.microsoft.com/office/drawing/2014/main" id="{59CEE879-3E82-4CB4-88D8-A10F038DF5C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988" t="8830" r="4315" b="5776"/>
          <a:stretch/>
        </p:blipFill>
        <p:spPr>
          <a:xfrm>
            <a:off x="1751248" y="1801399"/>
            <a:ext cx="3628199" cy="3532891"/>
          </a:xfrm>
          <a:prstGeom prst="rect">
            <a:avLst/>
          </a:prstGeom>
        </p:spPr>
      </p:pic>
      <p:pic>
        <p:nvPicPr>
          <p:cNvPr id="17" name="Graphic 16" descr="World">
            <a:extLst>
              <a:ext uri="{FF2B5EF4-FFF2-40B4-BE49-F238E27FC236}">
                <a16:creationId xmlns:a16="http://schemas.microsoft.com/office/drawing/2014/main" id="{3AFF4178-71EE-45C8-8C85-67FF78A5B4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7105" y="2525020"/>
            <a:ext cx="2007593" cy="2007593"/>
          </a:xfrm>
          <a:prstGeom prst="rect">
            <a:avLst/>
          </a:prstGeom>
        </p:spPr>
      </p:pic>
      <p:pic>
        <p:nvPicPr>
          <p:cNvPr id="19" name="Graphic 18" descr="User">
            <a:extLst>
              <a:ext uri="{FF2B5EF4-FFF2-40B4-BE49-F238E27FC236}">
                <a16:creationId xmlns:a16="http://schemas.microsoft.com/office/drawing/2014/main" id="{252C70B6-9657-4E41-BF17-782BCA359A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2046865"/>
            <a:ext cx="571980" cy="571980"/>
          </a:xfrm>
          <a:prstGeom prst="rect">
            <a:avLst/>
          </a:prstGeom>
        </p:spPr>
      </p:pic>
      <p:pic>
        <p:nvPicPr>
          <p:cNvPr id="22" name="Graphic 21" descr="User">
            <a:extLst>
              <a:ext uri="{FF2B5EF4-FFF2-40B4-BE49-F238E27FC236}">
                <a16:creationId xmlns:a16="http://schemas.microsoft.com/office/drawing/2014/main" id="{933F51AA-8630-4EE2-A078-3CAFF50F9F7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8457" y="3173832"/>
            <a:ext cx="571980" cy="571980"/>
          </a:xfrm>
          <a:prstGeom prst="rect">
            <a:avLst/>
          </a:prstGeom>
        </p:spPr>
      </p:pic>
      <p:pic>
        <p:nvPicPr>
          <p:cNvPr id="23" name="Graphic 22" descr="User">
            <a:extLst>
              <a:ext uri="{FF2B5EF4-FFF2-40B4-BE49-F238E27FC236}">
                <a16:creationId xmlns:a16="http://schemas.microsoft.com/office/drawing/2014/main" id="{C43E985A-B46E-498C-B877-57DD564DB2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09469" y="3182976"/>
            <a:ext cx="571980" cy="571980"/>
          </a:xfrm>
          <a:prstGeom prst="rect">
            <a:avLst/>
          </a:prstGeom>
        </p:spPr>
      </p:pic>
      <p:pic>
        <p:nvPicPr>
          <p:cNvPr id="24" name="Graphic 23" descr="User">
            <a:extLst>
              <a:ext uri="{FF2B5EF4-FFF2-40B4-BE49-F238E27FC236}">
                <a16:creationId xmlns:a16="http://schemas.microsoft.com/office/drawing/2014/main" id="{BD671D0C-0A9A-4C43-B2CB-877A5F66D3C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4395269"/>
            <a:ext cx="571980" cy="571980"/>
          </a:xfrm>
          <a:prstGeom prst="rect">
            <a:avLst/>
          </a:prstGeom>
        </p:spPr>
      </p:pic>
      <p:grpSp>
        <p:nvGrpSpPr>
          <p:cNvPr id="25" name="Group 24">
            <a:extLst>
              <a:ext uri="{FF2B5EF4-FFF2-40B4-BE49-F238E27FC236}">
                <a16:creationId xmlns:a16="http://schemas.microsoft.com/office/drawing/2014/main" id="{37ECBC20-27C2-49E0-AF5F-CEC521AAE3B3}"/>
              </a:ext>
            </a:extLst>
          </p:cNvPr>
          <p:cNvGrpSpPr/>
          <p:nvPr/>
        </p:nvGrpSpPr>
        <p:grpSpPr>
          <a:xfrm>
            <a:off x="8103919" y="3530832"/>
            <a:ext cx="2206894" cy="1624654"/>
            <a:chOff x="1149290" y="3535907"/>
            <a:chExt cx="2080340" cy="1699534"/>
          </a:xfrm>
          <a:solidFill>
            <a:srgbClr val="627981"/>
          </a:solidFill>
        </p:grpSpPr>
        <p:sp>
          <p:nvSpPr>
            <p:cNvPr id="27" name="Rectangle 26">
              <a:extLst>
                <a:ext uri="{FF2B5EF4-FFF2-40B4-BE49-F238E27FC236}">
                  <a16:creationId xmlns:a16="http://schemas.microsoft.com/office/drawing/2014/main" id="{2487C2FC-1F28-4901-87C0-CAAD46C8359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a:extLst>
                <a:ext uri="{FF2B5EF4-FFF2-40B4-BE49-F238E27FC236}">
                  <a16:creationId xmlns:a16="http://schemas.microsoft.com/office/drawing/2014/main" id="{4ED78A52-A7D8-46F2-8A1F-E2E24034F319}"/>
                </a:ext>
              </a:extLst>
            </p:cNvPr>
            <p:cNvSpPr txBox="1"/>
            <p:nvPr/>
          </p:nvSpPr>
          <p:spPr>
            <a:xfrm>
              <a:off x="1149290" y="3535907"/>
              <a:ext cx="2080340" cy="1618488"/>
            </a:xfrm>
            <a:prstGeom prst="rect">
              <a:avLst/>
            </a:prstGeom>
            <a:grpFill/>
          </p:spPr>
          <p:txBody>
            <a:bodyPr wrap="square" rtlCol="0" anchor="ctr">
              <a:spAutoFit/>
            </a:bodyPr>
            <a:lstStyle/>
            <a:p>
              <a:pPr algn="ctr"/>
              <a:r>
                <a:rPr lang="en-US" sz="2200" dirty="0">
                  <a:solidFill>
                    <a:schemeClr val="bg1"/>
                  </a:solidFill>
                </a:rPr>
                <a:t>Southern African Development Community (SADC)</a:t>
              </a:r>
            </a:p>
          </p:txBody>
        </p:sp>
      </p:grpSp>
    </p:spTree>
    <p:extLst>
      <p:ext uri="{BB962C8B-B14F-4D97-AF65-F5344CB8AC3E}">
        <p14:creationId xmlns:p14="http://schemas.microsoft.com/office/powerpoint/2010/main" val="4206478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Policy at the National Level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Yet another dimension of trade policy, along with international and regional trade agreements, happens at the national level.</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imposes import quotas on sugar for fear that such imports would drive down the price of sugar and injure domestic producers.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jobs of the United States Department of Commerce is to determine if there is import dumping from other countries. </a:t>
              </a:r>
            </a:p>
          </p:txBody>
        </p:sp>
      </p:grpSp>
      <p:grpSp>
        <p:nvGrpSpPr>
          <p:cNvPr id="13" name="Group 12">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International Trade Commission determines whether the dumping has substantially injured domestic industries.</a:t>
              </a:r>
            </a:p>
          </p:txBody>
        </p:sp>
      </p:grpSp>
    </p:spTree>
    <p:extLst>
      <p:ext uri="{BB962C8B-B14F-4D97-AF65-F5344CB8AC3E}">
        <p14:creationId xmlns:p14="http://schemas.microsoft.com/office/powerpoint/2010/main" val="18243427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Long-Term Trends in Barriers to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are almost constantly threatening to challenge other nations' "unfair" trading practices.</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Cases are brought to the dispute settlement procedures of the WTO, the European Union, NAFTA, and other regional trading agreements.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 all the controversy, the general trend in the last 60 years is clearly toward lower barriers to trade.</a:t>
              </a:r>
            </a:p>
          </p:txBody>
        </p:sp>
      </p:grpSp>
      <p:grpSp>
        <p:nvGrpSpPr>
          <p:cNvPr id="23" name="Group 22">
            <a:extLst>
              <a:ext uri="{FF2B5EF4-FFF2-40B4-BE49-F238E27FC236}">
                <a16:creationId xmlns:a16="http://schemas.microsoft.com/office/drawing/2014/main" id="{19DDED9C-8ED7-46EB-83E0-0BEA3F7338FF}"/>
              </a:ext>
            </a:extLst>
          </p:cNvPr>
          <p:cNvGrpSpPr/>
          <p:nvPr/>
        </p:nvGrpSpPr>
        <p:grpSpPr>
          <a:xfrm>
            <a:off x="205337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Advances in transportation, communication, and information management have led to a powerful surge of international trade.</a:t>
              </a:r>
            </a:p>
          </p:txBody>
        </p:sp>
      </p:grpSp>
    </p:spTree>
    <p:extLst>
      <p:ext uri="{BB962C8B-B14F-4D97-AF65-F5344CB8AC3E}">
        <p14:creationId xmlns:p14="http://schemas.microsoft.com/office/powerpoint/2010/main" val="2370292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Tradeoffs of Trade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EEF63AB-805D-4721-8D0B-320DBCD76CBB}"/>
              </a:ext>
            </a:extLst>
          </p:cNvPr>
          <p:cNvSpPr txBox="1"/>
          <p:nvPr/>
        </p:nvSpPr>
        <p:spPr>
          <a:xfrm>
            <a:off x="2192214" y="5366149"/>
            <a:ext cx="7807571" cy="707886"/>
          </a:xfrm>
          <a:prstGeom prst="rect">
            <a:avLst/>
          </a:prstGeom>
          <a:solidFill>
            <a:srgbClr val="627981"/>
          </a:solidFill>
        </p:spPr>
        <p:txBody>
          <a:bodyPr wrap="square" rtlCol="0">
            <a:spAutoFit/>
          </a:bodyPr>
          <a:lstStyle/>
          <a:p>
            <a:pPr algn="ctr"/>
            <a:r>
              <a:rPr lang="en-US" sz="2000" dirty="0">
                <a:solidFill>
                  <a:schemeClr val="bg1"/>
                </a:solidFill>
              </a:rPr>
              <a:t>While there is always a tradeoff with international trade, economists generally believe the gains outweigh the costs.</a:t>
            </a:r>
          </a:p>
        </p:txBody>
      </p:sp>
      <p:pic>
        <p:nvPicPr>
          <p:cNvPr id="1026" name="Picture 2" descr="A photograph of a cargo ship container port">
            <a:extLst>
              <a:ext uri="{FF2B5EF4-FFF2-40B4-BE49-F238E27FC236}">
                <a16:creationId xmlns:a16="http://schemas.microsoft.com/office/drawing/2014/main" id="{4239249A-BF90-4F65-B89B-824031B5C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647066"/>
            <a:ext cx="5715000" cy="320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944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Tradeoffs of Trade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readily acknowledge that international trade is not all sunshine, roses, and happy endings.</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the average person gains from international trade.</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 concern of public policy to focus not just on the average or the success stories but also those who have been less fortunate.</a:t>
              </a:r>
            </a:p>
          </p:txBody>
        </p:sp>
      </p:grpSp>
      <p:grpSp>
        <p:nvGrpSpPr>
          <p:cNvPr id="23" name="Group 22">
            <a:extLst>
              <a:ext uri="{FF2B5EF4-FFF2-40B4-BE49-F238E27FC236}">
                <a16:creationId xmlns:a16="http://schemas.microsoft.com/office/drawing/2014/main" id="{19DDED9C-8ED7-46EB-83E0-0BEA3F7338FF}"/>
              </a:ext>
            </a:extLst>
          </p:cNvPr>
          <p:cNvGrpSpPr/>
          <p:nvPr/>
        </p:nvGrpSpPr>
        <p:grpSpPr>
          <a:xfrm>
            <a:off x="205361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better to embrace the gains from trade and deal with the costs and tradeoffs with other policy tools than to cut off trade entirely.</a:t>
              </a:r>
            </a:p>
          </p:txBody>
        </p:sp>
      </p:grpSp>
    </p:spTree>
    <p:extLst>
      <p:ext uri="{BB962C8B-B14F-4D97-AF65-F5344CB8AC3E}">
        <p14:creationId xmlns:p14="http://schemas.microsoft.com/office/powerpoint/2010/main" val="14082149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0727"/>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p:txBody>
      </p:sp>
      <p:pic>
        <p:nvPicPr>
          <p:cNvPr id="5" name="Picture 4" descr="A picture of sugar cubes in a jar and stacked next to it">
            <a:extLst>
              <a:ext uri="{FF2B5EF4-FFF2-40B4-BE49-F238E27FC236}">
                <a16:creationId xmlns:a16="http://schemas.microsoft.com/office/drawing/2014/main" id="{B3086C0F-7D80-4121-B433-FCAE0B075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232" y="3702537"/>
            <a:ext cx="5227533" cy="2729795"/>
          </a:xfrm>
          <a:prstGeom prst="rect">
            <a:avLst/>
          </a:prstGeom>
        </p:spPr>
      </p:pic>
    </p:spTree>
    <p:extLst>
      <p:ext uri="{BB962C8B-B14F-4D97-AF65-F5344CB8AC3E}">
        <p14:creationId xmlns:p14="http://schemas.microsoft.com/office/powerpoint/2010/main" val="1487975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Import Quotas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 quotas </a:t>
              </a:r>
              <a:r>
                <a:rPr lang="en-US" sz="2000" dirty="0">
                  <a:solidFill>
                    <a:schemeClr val="bg1"/>
                  </a:solidFill>
                </a:rPr>
                <a:t>are numerical limitations on the quantity of products that a country can import.</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sugar imports to the U.S. are still governed by quotas.</a:t>
              </a:r>
            </a:p>
          </p:txBody>
        </p:sp>
      </p:grpSp>
      <p:pic>
        <p:nvPicPr>
          <p:cNvPr id="2050" name="Picture 2" descr="A red triangular caution sign with a hand in the middle of it">
            <a:extLst>
              <a:ext uri="{FF2B5EF4-FFF2-40B4-BE49-F238E27FC236}">
                <a16:creationId xmlns:a16="http://schemas.microsoft.com/office/drawing/2014/main" id="{7993BA33-A3CB-4C15-990D-E54297667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8767" y="3621011"/>
            <a:ext cx="3194466" cy="280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511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2382"/>
            <a:ext cx="9273061" cy="317009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a:p>
            <a:pPr algn="ctr"/>
            <a:r>
              <a:rPr lang="en-US" sz="2000" i="1" dirty="0">
                <a:solidFill>
                  <a:schemeClr val="bg1"/>
                </a:solidFill>
              </a:rPr>
              <a:t>Since there are relatively few sugar producers, it’s easier for them to organize and influence legislators with paid lobbyists for the industry than it is for many consumers with many different interests to organize an effort to fight the quota.</a:t>
            </a:r>
          </a:p>
          <a:p>
            <a:pPr algn="ctr"/>
            <a:endParaRPr lang="en-US" sz="2000" dirty="0">
              <a:solidFill>
                <a:schemeClr val="bg1"/>
              </a:solidFill>
            </a:endParaRPr>
          </a:p>
        </p:txBody>
      </p:sp>
    </p:spTree>
    <p:extLst>
      <p:ext uri="{BB962C8B-B14F-4D97-AF65-F5344CB8AC3E}">
        <p14:creationId xmlns:p14="http://schemas.microsoft.com/office/powerpoint/2010/main" val="3090562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Governments determine trade policy at many different levels: administrative agencies within government, laws passed by the legislature, regional negotiations between a small group of nations (sometimes just two), and global negotiations through the World Trade Organization.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International trade certainly has income distribution effects; they cause companies and industries to rise and fall.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role to play in cushioning workers against the disruptions of the market.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Just as it would be unwise in the long term to clamp down on new technology and other causes of disruption in domestic markets, it would be unwise to clamp down on foreign trade. </a:t>
            </a:r>
          </a:p>
          <a:p>
            <a:endParaRPr lang="en-US" sz="2000" dirty="0">
              <a:solidFill>
                <a:schemeClr val="bg1"/>
              </a:solidFill>
            </a:endParaRPr>
          </a:p>
        </p:txBody>
      </p:sp>
    </p:spTree>
    <p:extLst>
      <p:ext uri="{BB962C8B-B14F-4D97-AF65-F5344CB8AC3E}">
        <p14:creationId xmlns:p14="http://schemas.microsoft.com/office/powerpoint/2010/main" val="3209716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Nontariff Barriers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C6B98D2-C146-437C-AF41-470F3D264C65}"/>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7AE3D866-F3CE-4A63-A9F5-1155CB8543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5413E28-07E9-4BC9-876D-1FEF1919F5B5}"/>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Nontariff barriers </a:t>
              </a:r>
              <a:r>
                <a:rPr lang="en-US" sz="2000" dirty="0">
                  <a:solidFill>
                    <a:schemeClr val="bg1"/>
                  </a:solidFill>
                </a:rPr>
                <a:t>are all the other ways that a nation can draw up rules and regulations to make it more difficult to import products.</a:t>
              </a:r>
            </a:p>
          </p:txBody>
        </p:sp>
      </p:grpSp>
      <p:grpSp>
        <p:nvGrpSpPr>
          <p:cNvPr id="11" name="Group 10">
            <a:extLst>
              <a:ext uri="{FF2B5EF4-FFF2-40B4-BE49-F238E27FC236}">
                <a16:creationId xmlns:a16="http://schemas.microsoft.com/office/drawing/2014/main" id="{7FCACF22-1162-4D33-ACB3-D9873530B93D}"/>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257F35B7-E83F-40D8-A61B-C115428D9C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8E48134-23B9-4186-9651-7296B91607E1}"/>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rule requiring certain safety standards can limit imports just as effectively as high tariffs or low import quotas, for instance.</a:t>
              </a:r>
            </a:p>
          </p:txBody>
        </p:sp>
      </p:gr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Barriers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C6B98D2-C146-437C-AF41-470F3D264C65}"/>
              </a:ext>
            </a:extLst>
          </p:cNvPr>
          <p:cNvGrpSpPr/>
          <p:nvPr/>
        </p:nvGrpSpPr>
        <p:grpSpPr>
          <a:xfrm>
            <a:off x="2066923" y="1547448"/>
            <a:ext cx="8058154" cy="1972501"/>
            <a:chOff x="542923" y="1736761"/>
            <a:chExt cx="8058154" cy="1972501"/>
          </a:xfrm>
          <a:solidFill>
            <a:srgbClr val="627981"/>
          </a:solidFill>
        </p:grpSpPr>
        <p:sp>
          <p:nvSpPr>
            <p:cNvPr id="9" name="Rectangle 8">
              <a:extLst>
                <a:ext uri="{FF2B5EF4-FFF2-40B4-BE49-F238E27FC236}">
                  <a16:creationId xmlns:a16="http://schemas.microsoft.com/office/drawing/2014/main" id="{7AE3D866-F3CE-4A63-A9F5-1155CB85430A}"/>
                </a:ext>
              </a:extLst>
            </p:cNvPr>
            <p:cNvSpPr/>
            <p:nvPr/>
          </p:nvSpPr>
          <p:spPr>
            <a:xfrm>
              <a:off x="542923" y="1736761"/>
              <a:ext cx="8058154" cy="19725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5413E28-07E9-4BC9-876D-1FEF1919F5B5}"/>
                </a:ext>
              </a:extLst>
            </p:cNvPr>
            <p:cNvSpPr txBox="1"/>
            <p:nvPr/>
          </p:nvSpPr>
          <p:spPr>
            <a:xfrm>
              <a:off x="655853" y="1770270"/>
              <a:ext cx="7807571" cy="1938992"/>
            </a:xfrm>
            <a:prstGeom prst="rect">
              <a:avLst/>
            </a:prstGeom>
            <a:grpFill/>
          </p:spPr>
          <p:txBody>
            <a:bodyPr wrap="square" rtlCol="0">
              <a:spAutoFit/>
            </a:bodyPr>
            <a:lstStyle/>
            <a:p>
              <a:pPr algn="ctr"/>
              <a:r>
                <a:rPr lang="en-US" sz="2000" dirty="0">
                  <a:solidFill>
                    <a:schemeClr val="bg1"/>
                  </a:solidFill>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p:txBody>
        </p:sp>
      </p:grpSp>
      <p:sp>
        <p:nvSpPr>
          <p:cNvPr id="2" name="Rectangle 1">
            <a:extLst>
              <a:ext uri="{FF2B5EF4-FFF2-40B4-BE49-F238E27FC236}">
                <a16:creationId xmlns:a16="http://schemas.microsoft.com/office/drawing/2014/main" id="{513C7C88-CFB4-42B1-9A73-6243FA6C29CB}"/>
              </a:ext>
            </a:extLst>
          </p:cNvPr>
          <p:cNvSpPr/>
          <p:nvPr/>
        </p:nvSpPr>
        <p:spPr>
          <a:xfrm>
            <a:off x="1164239"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Eliminate trade barriers</a:t>
            </a:r>
          </a:p>
        </p:txBody>
      </p:sp>
      <p:sp>
        <p:nvSpPr>
          <p:cNvPr id="14" name="Rectangle 13">
            <a:extLst>
              <a:ext uri="{FF2B5EF4-FFF2-40B4-BE49-F238E27FC236}">
                <a16:creationId xmlns:a16="http://schemas.microsoft.com/office/drawing/2014/main" id="{D2513FD3-A93B-44B0-9D67-2A0A691987B0}"/>
              </a:ext>
            </a:extLst>
          </p:cNvPr>
          <p:cNvSpPr/>
          <p:nvPr/>
        </p:nvSpPr>
        <p:spPr>
          <a:xfrm>
            <a:off x="8837477"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Job increase in other sectors</a:t>
            </a:r>
          </a:p>
        </p:txBody>
      </p:sp>
      <p:sp>
        <p:nvSpPr>
          <p:cNvPr id="15" name="Rectangle 14">
            <a:extLst>
              <a:ext uri="{FF2B5EF4-FFF2-40B4-BE49-F238E27FC236}">
                <a16:creationId xmlns:a16="http://schemas.microsoft.com/office/drawing/2014/main" id="{A99FB2F0-7726-4EE3-A671-EA4A8936300A}"/>
              </a:ext>
            </a:extLst>
          </p:cNvPr>
          <p:cNvSpPr/>
          <p:nvPr/>
        </p:nvSpPr>
        <p:spPr>
          <a:xfrm>
            <a:off x="3721985"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Job loss in sector that had the trade barrier</a:t>
            </a:r>
          </a:p>
        </p:txBody>
      </p:sp>
      <p:sp>
        <p:nvSpPr>
          <p:cNvPr id="16" name="Rectangle 15">
            <a:extLst>
              <a:ext uri="{FF2B5EF4-FFF2-40B4-BE49-F238E27FC236}">
                <a16:creationId xmlns:a16="http://schemas.microsoft.com/office/drawing/2014/main" id="{E5DECA1F-F44A-4353-9A2E-DA10A11B89BE}"/>
              </a:ext>
            </a:extLst>
          </p:cNvPr>
          <p:cNvSpPr/>
          <p:nvPr/>
        </p:nvSpPr>
        <p:spPr>
          <a:xfrm>
            <a:off x="6279731"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Consumer spending increases in other sectors of the economy</a:t>
            </a:r>
          </a:p>
        </p:txBody>
      </p:sp>
      <p:sp>
        <p:nvSpPr>
          <p:cNvPr id="3" name="Arrow: Right 2">
            <a:extLst>
              <a:ext uri="{FF2B5EF4-FFF2-40B4-BE49-F238E27FC236}">
                <a16:creationId xmlns:a16="http://schemas.microsoft.com/office/drawing/2014/main" id="{D42E2E91-D29A-48F3-928D-B1B1DCCDEEF7}"/>
              </a:ext>
            </a:extLst>
          </p:cNvPr>
          <p:cNvSpPr/>
          <p:nvPr/>
        </p:nvSpPr>
        <p:spPr>
          <a:xfrm>
            <a:off x="3354523"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625D08B6-057A-47BA-AAEB-61F7C3BBA616}"/>
              </a:ext>
            </a:extLst>
          </p:cNvPr>
          <p:cNvSpPr/>
          <p:nvPr/>
        </p:nvSpPr>
        <p:spPr>
          <a:xfrm>
            <a:off x="589990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3C201077-F73A-442A-B455-8499B30D7263}"/>
              </a:ext>
            </a:extLst>
          </p:cNvPr>
          <p:cNvSpPr/>
          <p:nvPr/>
        </p:nvSpPr>
        <p:spPr>
          <a:xfrm>
            <a:off x="846738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0730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 Analysis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Restricting imports may appear to be nothing more than taking sales from foreign producers and giving them to domestic producers.</a:t>
              </a:r>
            </a:p>
          </p:txBody>
        </p:sp>
      </p:grpSp>
      <p:grpSp>
        <p:nvGrpSpPr>
          <p:cNvPr id="13" name="Group 12">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factors are at work, however, because firms do not operate in a vacuum.</a:t>
              </a:r>
            </a:p>
          </p:txBody>
        </p:sp>
      </p:grpSp>
      <p:grpSp>
        <p:nvGrpSpPr>
          <p:cNvPr id="16" name="Group 15">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firms sell their products either to consumers or to other firms, who are also affected by the trade barriers.</a:t>
              </a:r>
            </a:p>
          </p:txBody>
        </p:sp>
      </p:grpSp>
      <p:grpSp>
        <p:nvGrpSpPr>
          <p:cNvPr id="19" name="Group 18">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demand and supply analysis of protectionism shows that it is a policy that imposes substantial domestic costs.</a:t>
              </a:r>
            </a:p>
          </p:txBody>
        </p:sp>
      </p:grpSp>
    </p:spTree>
    <p:extLst>
      <p:ext uri="{BB962C8B-B14F-4D97-AF65-F5344CB8AC3E}">
        <p14:creationId xmlns:p14="http://schemas.microsoft.com/office/powerpoint/2010/main" val="770817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7835</Words>
  <Application>Microsoft Office PowerPoint</Application>
  <PresentationFormat>Widescreen</PresentationFormat>
  <Paragraphs>678</Paragraphs>
  <Slides>62</Slides>
  <Notes>57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62</vt:i4>
      </vt:variant>
    </vt:vector>
  </HeadingPairs>
  <TitlesOfParts>
    <vt:vector size="68"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31</cp:revision>
  <dcterms:created xsi:type="dcterms:W3CDTF">2017-06-16T13:06:21Z</dcterms:created>
  <dcterms:modified xsi:type="dcterms:W3CDTF">2022-01-18T14:30:24Z</dcterms:modified>
</cp:coreProperties>
</file>