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256" r:id="rId3"/>
    <p:sldId id="257" r:id="rId4"/>
    <p:sldId id="299" r:id="rId5"/>
    <p:sldId id="289" r:id="rId6"/>
    <p:sldId id="290" r:id="rId7"/>
    <p:sldId id="300" r:id="rId8"/>
    <p:sldId id="291" r:id="rId9"/>
    <p:sldId id="301" r:id="rId10"/>
    <p:sldId id="302" r:id="rId11"/>
    <p:sldId id="292" r:id="rId12"/>
    <p:sldId id="293" r:id="rId13"/>
    <p:sldId id="294" r:id="rId14"/>
    <p:sldId id="295" r:id="rId15"/>
    <p:sldId id="297" r:id="rId16"/>
    <p:sldId id="303" r:id="rId17"/>
    <p:sldId id="304" r:id="rId18"/>
    <p:sldId id="370" r:id="rId19"/>
    <p:sldId id="27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981"/>
    <a:srgbClr val="386546"/>
    <a:srgbClr val="314C57"/>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107" d="100"/>
          <a:sy n="107" d="100"/>
        </p:scale>
        <p:origin x="75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1/18/2022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By the end of this lesson, you will be able to explain and analyze protectionism and calculate the effects of trade barriers.</a:t>
            </a:r>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a:p>
        </p:txBody>
      </p:sp>
    </p:spTree>
    <p:extLst>
      <p:ext uri="{BB962C8B-B14F-4D97-AF65-F5344CB8AC3E}">
        <p14:creationId xmlns:p14="http://schemas.microsoft.com/office/powerpoint/2010/main" val="2459895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Before trade, the equilibrium price of sugar in Brazil is $0.12 a pound, and it is $0.24 per pound in the United States. When trade is allowed, businesses will buy cheap sugar in Brazil and sell it in the United States. This will result in higher prices in Brazil and lower prices in the United States.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a:p>
        </p:txBody>
      </p:sp>
    </p:spTree>
    <p:extLst>
      <p:ext uri="{BB962C8B-B14F-4D97-AF65-F5344CB8AC3E}">
        <p14:creationId xmlns:p14="http://schemas.microsoft.com/office/powerpoint/2010/main" val="2754818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Free trade results in gains from trade. Total surplus increases in both countries, as the two shaded areas show. However, there are clear income distribution effects. Producers gain in the exporting country, while consumers lose; in the importing country, consumers gain and producers lose.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a:p>
        </p:txBody>
      </p:sp>
    </p:spTree>
    <p:extLst>
      <p:ext uri="{BB962C8B-B14F-4D97-AF65-F5344CB8AC3E}">
        <p14:creationId xmlns:p14="http://schemas.microsoft.com/office/powerpoint/2010/main" val="4052541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U.S. sugar farmers are likely to argue that, if only they could be protected from sugar imported from Brazil, the United States would have higher domestic sugar production, more jobs in the sugar industry, and American sugar farmers would receive a higher price.</a:t>
            </a:r>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a:p>
        </p:txBody>
      </p:sp>
    </p:spTree>
    <p:extLst>
      <p:ext uri="{BB962C8B-B14F-4D97-AF65-F5344CB8AC3E}">
        <p14:creationId xmlns:p14="http://schemas.microsoft.com/office/powerpoint/2010/main" val="1302081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the government sets a high-enough tariff on imported sugar, or sets an import quota at zero, the result will be that the quantity of sugar traded between countries could be reduced to zero, and the prices in each country will return to the levels before trade was allowed.</a:t>
            </a:r>
          </a:p>
        </p:txBody>
      </p:sp>
      <p:sp>
        <p:nvSpPr>
          <p:cNvPr id="4" name="Slide Number Placeholder 3"/>
          <p:cNvSpPr>
            <a:spLocks noGrp="1"/>
          </p:cNvSpPr>
          <p:nvPr>
            <p:ph type="sldNum" sz="quarter" idx="5"/>
          </p:nvPr>
        </p:nvSpPr>
        <p:spPr/>
        <p:txBody>
          <a:bodyPr/>
          <a:lstStyle/>
          <a:p>
            <a:fld id="{DEC611CA-4268-4E72-8BFC-C641B4C40515}" type="slidenum">
              <a:rPr lang="en-US" smtClean="0"/>
              <a:t>13</a:t>
            </a:fld>
            <a:endParaRPr lang="en-US"/>
          </a:p>
        </p:txBody>
      </p:sp>
    </p:spTree>
    <p:extLst>
      <p:ext uri="{BB962C8B-B14F-4D97-AF65-F5344CB8AC3E}">
        <p14:creationId xmlns:p14="http://schemas.microsoft.com/office/powerpoint/2010/main" val="2626213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effect of protectionism on producers and consumers in the foreign country is complex. When a government uses an import quota to impose partial protectionism, Brazilian sugar producers receive a lower price for the sugar they sell in Brazil, but a higher price for the sugar they are allowed to export to the United States. </a:t>
            </a:r>
          </a:p>
        </p:txBody>
      </p:sp>
      <p:sp>
        <p:nvSpPr>
          <p:cNvPr id="4" name="Slide Number Placeholder 3"/>
          <p:cNvSpPr>
            <a:spLocks noGrp="1"/>
          </p:cNvSpPr>
          <p:nvPr>
            <p:ph type="sldNum" sz="quarter" idx="5"/>
          </p:nvPr>
        </p:nvSpPr>
        <p:spPr/>
        <p:txBody>
          <a:bodyPr/>
          <a:lstStyle/>
          <a:p>
            <a:fld id="{DEC611CA-4268-4E72-8BFC-C641B4C40515}" type="slidenum">
              <a:rPr lang="en-US" smtClean="0"/>
              <a:t>14</a:t>
            </a:fld>
            <a:endParaRPr lang="en-US"/>
          </a:p>
        </p:txBody>
      </p:sp>
    </p:spTree>
    <p:extLst>
      <p:ext uri="{BB962C8B-B14F-4D97-AF65-F5344CB8AC3E}">
        <p14:creationId xmlns:p14="http://schemas.microsoft.com/office/powerpoint/2010/main" val="23729970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protected producers, like U.S. sugar farmers, restricting imports is clearly positive. Without a need to face imported products, these producers are able to sell more at a higher price. For consumers in the country with the protected good, in this case U.S. sugar consumers, restricting imports is clearly negative. They end up buying a lower quantity of the good and paying a higher price for what they do buy compared to the equilibrium with trade.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15</a:t>
            </a:fld>
            <a:endParaRPr lang="en-US"/>
          </a:p>
        </p:txBody>
      </p:sp>
    </p:spTree>
    <p:extLst>
      <p:ext uri="{BB962C8B-B14F-4D97-AF65-F5344CB8AC3E}">
        <p14:creationId xmlns:p14="http://schemas.microsoft.com/office/powerpoint/2010/main" val="32622412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results of protectionism on producers and consumers are complex. It can limit the choices of domestic consumers and lower the revenue of foreign producers.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16</a:t>
            </a:fld>
            <a:endParaRPr lang="en-US"/>
          </a:p>
        </p:txBody>
      </p:sp>
    </p:spTree>
    <p:extLst>
      <p:ext uri="{BB962C8B-B14F-4D97-AF65-F5344CB8AC3E}">
        <p14:creationId xmlns:p14="http://schemas.microsoft.com/office/powerpoint/2010/main" val="2568174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world has become more connected on multiple levels, especially economically. In 1970, imports and exports made up 11% of U.S. GDP, while now they make up 32%. This chapter explores trade policy: the laws and strategies a country uses to regulate international trade.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the world has become more globally connected, firms and workers in high-income countries like the United States, Japan, or the nations of the European Union perceive a competitive threat from firms in medium-income countries like Mexico, China, or South Africa that have lower costs of living and therefore pay lower wages.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4002198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a government legislates policies to reduce or block international trade, it is engaging in protectionism. Protectionist policies often seek to shield domestic producers and domestic workers from foreign competition. Protectionism takes three main forms: tariffs, import quotas, and nontariff barriers.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3527166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Tariffs are taxes that governments impose on imported goods and services. This makes imports more expensive for consumers, discouraging imports. For example, in recent years large, flat-screen televisions imported to the U.S. from China have faced a 5% tariff rate.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993954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Import quotas are numerical limitations on the quantity of products that a country can import. For example, sugar imports into the U.S. are still governed by quotas.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1145775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Nontariff barriers are all the other ways that a nation can draw up rules and regulations to make it more difficult to import products. A rule requiring certain safety standards can limit imports just as effectively as high tariffs or low import quotas, for instance.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3229345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the United States eliminates trade barriers in one area, consumers spend the money they save on that product elsewhere in the economy. Thus, while eliminating trade barriers in one sector of the economy will likely result in some job loss in that sector, consumers will spend the resulting savings in other sectors of the economy and hence increase the number of jobs in those other sectors.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3103677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Restricting imports may appear to be nothing more than taking sales from foreign producers and giving them to domestic producers. Other factors are at work, however, because firms do not operate in a vacuum. Instead, firms sell their products either to consumers or to other firms, who are also affected by the trade barriers. A demand and supply analysis of protectionism shows that it is a policy that imposes substantial domestic costs.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132928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1/18/2022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1/18/2022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1/18/2022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1/18/2022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1/18/2022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1/18/2022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1/18/2022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1/18/2022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615097" y="1946246"/>
            <a:ext cx="9265024" cy="2585323"/>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Protectionism:</a:t>
            </a:r>
          </a:p>
          <a:p>
            <a:pPr lvl="0" algn="ctr"/>
            <a:r>
              <a:rPr lang="en-US" sz="5400" dirty="0">
                <a:solidFill>
                  <a:prstClr val="black">
                    <a:lumMod val="75000"/>
                    <a:lumOff val="25000"/>
                  </a:prstClr>
                </a:solidFill>
                <a:latin typeface="Century Gothic" panose="020B0502020202020204" pitchFamily="34" charset="0"/>
              </a:rPr>
              <a:t>An Indirect Subsidy from Consumers to Producers</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81720" y="4795787"/>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81720" y="1682027"/>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09E5488-F4C8-46F9-BC74-E222CE65441C}"/>
              </a:ext>
            </a:extLst>
          </p:cNvPr>
          <p:cNvSpPr txBox="1"/>
          <p:nvPr/>
        </p:nvSpPr>
        <p:spPr>
          <a:xfrm>
            <a:off x="6776530" y="4795787"/>
            <a:ext cx="2349746" cy="369332"/>
          </a:xfrm>
          <a:prstGeom prst="rect">
            <a:avLst/>
          </a:prstGeom>
          <a:noFill/>
        </p:spPr>
        <p:txBody>
          <a:bodyPr wrap="none" rtlCol="0">
            <a:spAutoFit/>
          </a:bodyPr>
          <a:lstStyle/>
          <a:p>
            <a:r>
              <a:rPr lang="en-US" i="1" dirty="0"/>
              <a:t>Principles of Economics</a:t>
            </a:r>
          </a:p>
        </p:txBody>
      </p: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Demand &amp; Supply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F2DA995A-A7DD-44D1-9E59-CCED67CA62A6}"/>
              </a:ext>
            </a:extLst>
          </p:cNvPr>
          <p:cNvGrpSpPr/>
          <p:nvPr/>
        </p:nvGrpSpPr>
        <p:grpSpPr>
          <a:xfrm>
            <a:off x="1524000" y="5240058"/>
            <a:ext cx="9144000" cy="1377052"/>
            <a:chOff x="542923" y="1736760"/>
            <a:chExt cx="8058154" cy="1662749"/>
          </a:xfrm>
          <a:solidFill>
            <a:srgbClr val="627981"/>
          </a:solidFill>
        </p:grpSpPr>
        <p:sp>
          <p:nvSpPr>
            <p:cNvPr id="7" name="Rectangle 6">
              <a:extLst>
                <a:ext uri="{FF2B5EF4-FFF2-40B4-BE49-F238E27FC236}">
                  <a16:creationId xmlns:a16="http://schemas.microsoft.com/office/drawing/2014/main" id="{9CD5D47A-3C7E-46BA-BE90-9840D2EA91DC}"/>
                </a:ext>
              </a:extLst>
            </p:cNvPr>
            <p:cNvSpPr/>
            <p:nvPr/>
          </p:nvSpPr>
          <p:spPr>
            <a:xfrm>
              <a:off x="542923" y="1736760"/>
              <a:ext cx="8058154" cy="16627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TextBox 7">
              <a:extLst>
                <a:ext uri="{FF2B5EF4-FFF2-40B4-BE49-F238E27FC236}">
                  <a16:creationId xmlns:a16="http://schemas.microsoft.com/office/drawing/2014/main" id="{51F384BF-BEA7-4889-9544-7B624E052F20}"/>
                </a:ext>
              </a:extLst>
            </p:cNvPr>
            <p:cNvSpPr txBox="1"/>
            <p:nvPr/>
          </p:nvSpPr>
          <p:spPr>
            <a:xfrm>
              <a:off x="599388" y="1768293"/>
              <a:ext cx="7807571" cy="1631216"/>
            </a:xfrm>
            <a:prstGeom prst="rect">
              <a:avLst/>
            </a:prstGeom>
            <a:grpFill/>
          </p:spPr>
          <p:txBody>
            <a:bodyPr wrap="square" rtlCol="0">
              <a:spAutoFit/>
            </a:bodyPr>
            <a:lstStyle/>
            <a:p>
              <a:pPr algn="ctr"/>
              <a:r>
                <a:rPr lang="en-US" sz="2000" dirty="0">
                  <a:solidFill>
                    <a:schemeClr val="bg1"/>
                  </a:solidFill>
                </a:rPr>
                <a:t>Before trade, the equilibrium price of sugar in Brazil is $0.12 a pound, and it is $0.24 per pound in the United States. When trade is allowed, businesses will buy cheap sugar in Brazil and sell it in the United States. This will result in higher prices in Brazil and lower prices in the United States.</a:t>
              </a:r>
            </a:p>
          </p:txBody>
        </p:sp>
      </p:grpSp>
      <p:pic>
        <p:nvPicPr>
          <p:cNvPr id="3" name="Picture 2" descr="Two graphs that represent the sugar trade between Brazil and the U.S.">
            <a:extLst>
              <a:ext uri="{FF2B5EF4-FFF2-40B4-BE49-F238E27FC236}">
                <a16:creationId xmlns:a16="http://schemas.microsoft.com/office/drawing/2014/main" id="{7CCBF16D-4BD3-4A2E-A0B2-AE331EF94F66}"/>
              </a:ext>
            </a:extLst>
          </p:cNvPr>
          <p:cNvPicPr>
            <a:picLocks noChangeAspect="1"/>
          </p:cNvPicPr>
          <p:nvPr/>
        </p:nvPicPr>
        <p:blipFill>
          <a:blip r:embed="rId3"/>
          <a:stretch>
            <a:fillRect/>
          </a:stretch>
        </p:blipFill>
        <p:spPr>
          <a:xfrm>
            <a:off x="2136147" y="1277118"/>
            <a:ext cx="7919705" cy="3825512"/>
          </a:xfrm>
          <a:prstGeom prst="rect">
            <a:avLst/>
          </a:prstGeom>
        </p:spPr>
      </p:pic>
    </p:spTree>
    <p:extLst>
      <p:ext uri="{BB962C8B-B14F-4D97-AF65-F5344CB8AC3E}">
        <p14:creationId xmlns:p14="http://schemas.microsoft.com/office/powerpoint/2010/main" val="3024257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Gains from Trade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62AD2D78-11A3-4B21-A73C-5CDE621AFF55}"/>
              </a:ext>
            </a:extLst>
          </p:cNvPr>
          <p:cNvGrpSpPr/>
          <p:nvPr/>
        </p:nvGrpSpPr>
        <p:grpSpPr>
          <a:xfrm>
            <a:off x="1693297" y="5298513"/>
            <a:ext cx="9144000" cy="1380744"/>
            <a:chOff x="542923" y="1736760"/>
            <a:chExt cx="8058154" cy="1662749"/>
          </a:xfrm>
          <a:solidFill>
            <a:srgbClr val="627981"/>
          </a:solidFill>
        </p:grpSpPr>
        <p:sp>
          <p:nvSpPr>
            <p:cNvPr id="6" name="Rectangle 5">
              <a:extLst>
                <a:ext uri="{FF2B5EF4-FFF2-40B4-BE49-F238E27FC236}">
                  <a16:creationId xmlns:a16="http://schemas.microsoft.com/office/drawing/2014/main" id="{D13F0F0E-4D57-4CD1-8439-B18C94365ED6}"/>
                </a:ext>
              </a:extLst>
            </p:cNvPr>
            <p:cNvSpPr/>
            <p:nvPr/>
          </p:nvSpPr>
          <p:spPr>
            <a:xfrm>
              <a:off x="542923" y="1736760"/>
              <a:ext cx="8058154" cy="16627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 name="TextBox 6">
              <a:extLst>
                <a:ext uri="{FF2B5EF4-FFF2-40B4-BE49-F238E27FC236}">
                  <a16:creationId xmlns:a16="http://schemas.microsoft.com/office/drawing/2014/main" id="{59C57616-4DD1-4532-861F-AB3550B894F1}"/>
                </a:ext>
              </a:extLst>
            </p:cNvPr>
            <p:cNvSpPr txBox="1"/>
            <p:nvPr/>
          </p:nvSpPr>
          <p:spPr>
            <a:xfrm>
              <a:off x="599388" y="1768293"/>
              <a:ext cx="7807571" cy="1631216"/>
            </a:xfrm>
            <a:prstGeom prst="rect">
              <a:avLst/>
            </a:prstGeom>
            <a:grpFill/>
          </p:spPr>
          <p:txBody>
            <a:bodyPr wrap="square" rtlCol="0">
              <a:spAutoFit/>
            </a:bodyPr>
            <a:lstStyle/>
            <a:p>
              <a:pPr algn="ctr"/>
              <a:r>
                <a:rPr lang="en-US" sz="2000" dirty="0">
                  <a:solidFill>
                    <a:schemeClr val="bg1"/>
                  </a:solidFill>
                </a:rPr>
                <a:t>Free trade results in gains from trade. Total surplus increases in both countries, as the two shaded areas show. However, there are clear income distribution effects. Producers gain in the exporting country, while consumers lose; in the importing country, consumers gain and producers lose.</a:t>
              </a:r>
            </a:p>
          </p:txBody>
        </p:sp>
      </p:grpSp>
      <p:pic>
        <p:nvPicPr>
          <p:cNvPr id="3" name="Picture 2" descr="Two graphs that represent the overall gains from sugar trade for Brazil and the U.S.">
            <a:extLst>
              <a:ext uri="{FF2B5EF4-FFF2-40B4-BE49-F238E27FC236}">
                <a16:creationId xmlns:a16="http://schemas.microsoft.com/office/drawing/2014/main" id="{102088D5-3AD0-4336-BED3-581EBF656B77}"/>
              </a:ext>
            </a:extLst>
          </p:cNvPr>
          <p:cNvPicPr>
            <a:picLocks noChangeAspect="1"/>
          </p:cNvPicPr>
          <p:nvPr/>
        </p:nvPicPr>
        <p:blipFill>
          <a:blip r:embed="rId3"/>
          <a:stretch>
            <a:fillRect/>
          </a:stretch>
        </p:blipFill>
        <p:spPr>
          <a:xfrm>
            <a:off x="2572016" y="1277007"/>
            <a:ext cx="7386563" cy="3882946"/>
          </a:xfrm>
          <a:prstGeom prst="rect">
            <a:avLst/>
          </a:prstGeom>
        </p:spPr>
      </p:pic>
    </p:spTree>
    <p:extLst>
      <p:ext uri="{BB962C8B-B14F-4D97-AF65-F5344CB8AC3E}">
        <p14:creationId xmlns:p14="http://schemas.microsoft.com/office/powerpoint/2010/main" val="1697115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Gains from Trade: U.S. Farmers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4" name="Graphic 3" descr="Farmer">
            <a:extLst>
              <a:ext uri="{FF2B5EF4-FFF2-40B4-BE49-F238E27FC236}">
                <a16:creationId xmlns:a16="http://schemas.microsoft.com/office/drawing/2014/main" id="{625DBCB4-961B-49CA-8879-8093F6A628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76182" y="4040520"/>
            <a:ext cx="2404840" cy="2404840"/>
          </a:xfrm>
          <a:prstGeom prst="rect">
            <a:avLst/>
          </a:prstGeom>
        </p:spPr>
      </p:pic>
      <p:pic>
        <p:nvPicPr>
          <p:cNvPr id="6" name="Graphic 5" descr="Dollar sign">
            <a:extLst>
              <a:ext uri="{FF2B5EF4-FFF2-40B4-BE49-F238E27FC236}">
                <a16:creationId xmlns:a16="http://schemas.microsoft.com/office/drawing/2014/main" id="{7EB05F6E-8D63-4FED-90C0-07F50204A1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421402" y="3026087"/>
            <a:ext cx="914400" cy="914400"/>
          </a:xfrm>
          <a:prstGeom prst="rect">
            <a:avLst/>
          </a:prstGeom>
        </p:spPr>
      </p:pic>
      <p:pic>
        <p:nvPicPr>
          <p:cNvPr id="1026" name="Picture 2" descr="Brazilian flag">
            <a:extLst>
              <a:ext uri="{FF2B5EF4-FFF2-40B4-BE49-F238E27FC236}">
                <a16:creationId xmlns:a16="http://schemas.microsoft.com/office/drawing/2014/main" id="{070E9436-7531-40D6-BDFE-EA2799AAC0D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1367" y="3298280"/>
            <a:ext cx="3703798" cy="2592839"/>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descr="A sign that says &quot;sugar&quot; with a line drawn through it">
            <a:extLst>
              <a:ext uri="{FF2B5EF4-FFF2-40B4-BE49-F238E27FC236}">
                <a16:creationId xmlns:a16="http://schemas.microsoft.com/office/drawing/2014/main" id="{C7D59BB7-993B-4AC6-AF2D-7B323E69EF7E}"/>
              </a:ext>
            </a:extLst>
          </p:cNvPr>
          <p:cNvGrpSpPr/>
          <p:nvPr/>
        </p:nvGrpSpPr>
        <p:grpSpPr>
          <a:xfrm>
            <a:off x="6136803" y="4976719"/>
            <a:ext cx="1542836" cy="1542836"/>
            <a:chOff x="6429778" y="4554020"/>
            <a:chExt cx="1542836" cy="1542836"/>
          </a:xfrm>
        </p:grpSpPr>
        <p:sp>
          <p:nvSpPr>
            <p:cNvPr id="10" name="Oval 9">
              <a:extLst>
                <a:ext uri="{FF2B5EF4-FFF2-40B4-BE49-F238E27FC236}">
                  <a16:creationId xmlns:a16="http://schemas.microsoft.com/office/drawing/2014/main" id="{D0267E88-4BDA-433E-BCC7-206138EB9744}"/>
                </a:ext>
              </a:extLst>
            </p:cNvPr>
            <p:cNvSpPr>
              <a:spLocks noChangeAspect="1"/>
            </p:cNvSpPr>
            <p:nvPr/>
          </p:nvSpPr>
          <p:spPr>
            <a:xfrm>
              <a:off x="6429778" y="4554020"/>
              <a:ext cx="1542836" cy="1542836"/>
            </a:xfrm>
            <a:prstGeom prst="ellipse">
              <a:avLst/>
            </a:prstGeom>
            <a:solidFill>
              <a:schemeClr val="bg1"/>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sugar</a:t>
              </a:r>
            </a:p>
          </p:txBody>
        </p:sp>
        <p:cxnSp>
          <p:nvCxnSpPr>
            <p:cNvPr id="12" name="Straight Connector 11">
              <a:extLst>
                <a:ext uri="{FF2B5EF4-FFF2-40B4-BE49-F238E27FC236}">
                  <a16:creationId xmlns:a16="http://schemas.microsoft.com/office/drawing/2014/main" id="{4F8D72F5-5A3C-4AF2-BD67-8A25D3B655D1}"/>
                </a:ext>
              </a:extLst>
            </p:cNvPr>
            <p:cNvCxnSpPr>
              <a:cxnSpLocks/>
              <a:stCxn id="10" idx="1"/>
              <a:endCxn id="10" idx="5"/>
            </p:cNvCxnSpPr>
            <p:nvPr/>
          </p:nvCxnSpPr>
          <p:spPr>
            <a:xfrm>
              <a:off x="6655721" y="4779963"/>
              <a:ext cx="1090950" cy="109095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7C6AA215-5450-46E7-BFCC-B8FC955B0456}"/>
              </a:ext>
            </a:extLst>
          </p:cNvPr>
          <p:cNvGrpSpPr/>
          <p:nvPr/>
        </p:nvGrpSpPr>
        <p:grpSpPr>
          <a:xfrm>
            <a:off x="1524001" y="1425128"/>
            <a:ext cx="9144000" cy="1380744"/>
            <a:chOff x="542923" y="1736760"/>
            <a:chExt cx="8058154" cy="1662749"/>
          </a:xfrm>
          <a:solidFill>
            <a:srgbClr val="627981"/>
          </a:solidFill>
        </p:grpSpPr>
        <p:sp>
          <p:nvSpPr>
            <p:cNvPr id="15" name="Rectangle 14">
              <a:extLst>
                <a:ext uri="{FF2B5EF4-FFF2-40B4-BE49-F238E27FC236}">
                  <a16:creationId xmlns:a16="http://schemas.microsoft.com/office/drawing/2014/main" id="{8152253E-AB8C-41D0-8047-1D889CC674FB}"/>
                </a:ext>
              </a:extLst>
            </p:cNvPr>
            <p:cNvSpPr/>
            <p:nvPr/>
          </p:nvSpPr>
          <p:spPr>
            <a:xfrm>
              <a:off x="542923" y="1736760"/>
              <a:ext cx="8058154" cy="16627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E9D5D74B-AC42-48A6-8D24-C5EC59E9E2DF}"/>
                </a:ext>
              </a:extLst>
            </p:cNvPr>
            <p:cNvSpPr txBox="1"/>
            <p:nvPr/>
          </p:nvSpPr>
          <p:spPr>
            <a:xfrm>
              <a:off x="599388" y="1768293"/>
              <a:ext cx="7807571" cy="1631216"/>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bg1"/>
                  </a:solidFill>
                  <a:effectLst/>
                  <a:latin typeface="+mn-lt"/>
                  <a:ea typeface="+mn-ea"/>
                  <a:cs typeface="+mn-cs"/>
                </a:rPr>
                <a:t>U.S. sugar farmers are likely to argue that if they could </a:t>
              </a:r>
              <a:r>
                <a:rPr lang="en-US" sz="2000" kern="1200" dirty="0" err="1">
                  <a:solidFill>
                    <a:schemeClr val="bg1"/>
                  </a:solidFill>
                  <a:effectLst/>
                  <a:latin typeface="+mn-lt"/>
                  <a:ea typeface="+mn-ea"/>
                  <a:cs typeface="+mn-cs"/>
                </a:rPr>
                <a:t>onl</a:t>
              </a:r>
              <a:r>
                <a:rPr lang="en-US" sz="2000" kern="1200" dirty="0">
                  <a:solidFill>
                    <a:schemeClr val="bg1"/>
                  </a:solidFill>
                  <a:effectLst/>
                  <a:latin typeface="+mn-lt"/>
                  <a:ea typeface="+mn-ea"/>
                  <a:cs typeface="+mn-cs"/>
                </a:rPr>
                <a:t> be protected from sugar imported from Brazil, the United States would have higher domestic sugar production, more jobs in the sugar industry, and American sugar farmers would receive a higher price.</a:t>
              </a:r>
            </a:p>
          </p:txBody>
        </p:sp>
      </p:grpSp>
    </p:spTree>
    <p:extLst>
      <p:ext uri="{BB962C8B-B14F-4D97-AF65-F5344CB8AC3E}">
        <p14:creationId xmlns:p14="http://schemas.microsoft.com/office/powerpoint/2010/main" val="4067998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Gains from Trade: Tariffs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5" name="Picture 2" descr="Brazilian flag">
            <a:extLst>
              <a:ext uri="{FF2B5EF4-FFF2-40B4-BE49-F238E27FC236}">
                <a16:creationId xmlns:a16="http://schemas.microsoft.com/office/drawing/2014/main" id="{B1595DD4-E20F-4FE1-AA7D-32D675FB83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4485" y="3338555"/>
            <a:ext cx="3449153" cy="24145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American flag">
            <a:extLst>
              <a:ext uri="{FF2B5EF4-FFF2-40B4-BE49-F238E27FC236}">
                <a16:creationId xmlns:a16="http://schemas.microsoft.com/office/drawing/2014/main" id="{D7B1F3D8-65D8-4ED3-B265-65FC5EDBCF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3716" y="3497420"/>
            <a:ext cx="4078840" cy="2147764"/>
          </a:xfrm>
          <a:prstGeom prst="rect">
            <a:avLst/>
          </a:prstGeom>
          <a:noFill/>
          <a:extLst>
            <a:ext uri="{909E8E84-426E-40DD-AFC4-6F175D3DCCD1}">
              <a14:hiddenFill xmlns:a14="http://schemas.microsoft.com/office/drawing/2010/main">
                <a:solidFill>
                  <a:srgbClr val="FFFFFF"/>
                </a:solidFill>
              </a14:hiddenFill>
            </a:ext>
          </a:extLst>
        </p:spPr>
      </p:pic>
      <p:pic>
        <p:nvPicPr>
          <p:cNvPr id="3" name="Graphic 2" descr="Transfer">
            <a:extLst>
              <a:ext uri="{FF2B5EF4-FFF2-40B4-BE49-F238E27FC236}">
                <a16:creationId xmlns:a16="http://schemas.microsoft.com/office/drawing/2014/main" id="{0591D7DF-7208-4213-8338-93FA25B3828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6200000" flipV="1">
            <a:off x="5481280" y="3769061"/>
            <a:ext cx="1604481" cy="1604481"/>
          </a:xfrm>
          <a:prstGeom prst="rect">
            <a:avLst/>
          </a:prstGeom>
        </p:spPr>
      </p:pic>
      <p:grpSp>
        <p:nvGrpSpPr>
          <p:cNvPr id="8" name="Group 7">
            <a:extLst>
              <a:ext uri="{FF2B5EF4-FFF2-40B4-BE49-F238E27FC236}">
                <a16:creationId xmlns:a16="http://schemas.microsoft.com/office/drawing/2014/main" id="{F6FA2F7E-C61F-4494-A7E7-3E71D79736B9}"/>
              </a:ext>
            </a:extLst>
          </p:cNvPr>
          <p:cNvGrpSpPr/>
          <p:nvPr/>
        </p:nvGrpSpPr>
        <p:grpSpPr>
          <a:xfrm>
            <a:off x="1524001" y="1425128"/>
            <a:ext cx="9144000" cy="1380744"/>
            <a:chOff x="542923" y="1736760"/>
            <a:chExt cx="8058154" cy="1662749"/>
          </a:xfrm>
          <a:solidFill>
            <a:srgbClr val="627981"/>
          </a:solidFill>
        </p:grpSpPr>
        <p:sp>
          <p:nvSpPr>
            <p:cNvPr id="9" name="Rectangle 8">
              <a:extLst>
                <a:ext uri="{FF2B5EF4-FFF2-40B4-BE49-F238E27FC236}">
                  <a16:creationId xmlns:a16="http://schemas.microsoft.com/office/drawing/2014/main" id="{A869E6B5-5439-48E1-ABB5-61EDCC9B2318}"/>
                </a:ext>
              </a:extLst>
            </p:cNvPr>
            <p:cNvSpPr/>
            <p:nvPr/>
          </p:nvSpPr>
          <p:spPr>
            <a:xfrm>
              <a:off x="542923" y="1736760"/>
              <a:ext cx="8058154" cy="16627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 name="TextBox 9">
              <a:extLst>
                <a:ext uri="{FF2B5EF4-FFF2-40B4-BE49-F238E27FC236}">
                  <a16:creationId xmlns:a16="http://schemas.microsoft.com/office/drawing/2014/main" id="{23D22DC8-70F6-4F96-B4D2-3653D645487F}"/>
                </a:ext>
              </a:extLst>
            </p:cNvPr>
            <p:cNvSpPr txBox="1"/>
            <p:nvPr/>
          </p:nvSpPr>
          <p:spPr>
            <a:xfrm>
              <a:off x="599388" y="1768293"/>
              <a:ext cx="7807571" cy="1631216"/>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bg1"/>
                  </a:solidFill>
                  <a:effectLst/>
                  <a:latin typeface="+mn-lt"/>
                  <a:ea typeface="+mn-ea"/>
                  <a:cs typeface="+mn-cs"/>
                </a:rPr>
                <a:t>If the government sets a high-enough tariff on imported sugar, or sets an import quota at zero, the result will be that the quantity of sugar traded between countries could be reduced to zero, and the prices in each country will return to the levels before trade was allowed.</a:t>
              </a:r>
            </a:p>
          </p:txBody>
        </p:sp>
      </p:grpSp>
    </p:spTree>
    <p:extLst>
      <p:ext uri="{BB962C8B-B14F-4D97-AF65-F5344CB8AC3E}">
        <p14:creationId xmlns:p14="http://schemas.microsoft.com/office/powerpoint/2010/main" val="2090759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Foreign Impact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7" name="Picture 2" descr="Brazilian flag">
            <a:extLst>
              <a:ext uri="{FF2B5EF4-FFF2-40B4-BE49-F238E27FC236}">
                <a16:creationId xmlns:a16="http://schemas.microsoft.com/office/drawing/2014/main" id="{D1D99D9D-EB2D-447F-9FBD-02FC4113EC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3321" y="3549460"/>
            <a:ext cx="3100689" cy="21706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American flag">
            <a:extLst>
              <a:ext uri="{FF2B5EF4-FFF2-40B4-BE49-F238E27FC236}">
                <a16:creationId xmlns:a16="http://schemas.microsoft.com/office/drawing/2014/main" id="{3A1139FC-FD8C-4D03-866D-99FA1B7D96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0158" y="3625962"/>
            <a:ext cx="3831695" cy="2017627"/>
          </a:xfrm>
          <a:prstGeom prst="rect">
            <a:avLst/>
          </a:prstGeom>
          <a:noFill/>
          <a:extLst>
            <a:ext uri="{909E8E84-426E-40DD-AFC4-6F175D3DCCD1}">
              <a14:hiddenFill xmlns:a14="http://schemas.microsoft.com/office/drawing/2010/main">
                <a:solidFill>
                  <a:srgbClr val="FFFFFF"/>
                </a:solidFill>
              </a14:hiddenFill>
            </a:ext>
          </a:extLst>
        </p:spPr>
      </p:pic>
      <p:pic>
        <p:nvPicPr>
          <p:cNvPr id="3" name="Graphic 2" descr="Arrow pointing from Brazilian flag to American flag">
            <a:extLst>
              <a:ext uri="{FF2B5EF4-FFF2-40B4-BE49-F238E27FC236}">
                <a16:creationId xmlns:a16="http://schemas.microsoft.com/office/drawing/2014/main" id="{B2F761A4-F693-4FE7-ABEE-7C37D31216F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7624518">
            <a:off x="5576552" y="3586828"/>
            <a:ext cx="1778903" cy="1778903"/>
          </a:xfrm>
          <a:prstGeom prst="rect">
            <a:avLst/>
          </a:prstGeom>
        </p:spPr>
      </p:pic>
      <p:grpSp>
        <p:nvGrpSpPr>
          <p:cNvPr id="9" name="Group 8">
            <a:extLst>
              <a:ext uri="{FF2B5EF4-FFF2-40B4-BE49-F238E27FC236}">
                <a16:creationId xmlns:a16="http://schemas.microsoft.com/office/drawing/2014/main" id="{E716F58D-AAA7-4DF5-8662-51830CEAD396}"/>
              </a:ext>
            </a:extLst>
          </p:cNvPr>
          <p:cNvGrpSpPr/>
          <p:nvPr/>
        </p:nvGrpSpPr>
        <p:grpSpPr>
          <a:xfrm>
            <a:off x="1524001" y="1425127"/>
            <a:ext cx="9144000" cy="1657402"/>
            <a:chOff x="542923" y="1736759"/>
            <a:chExt cx="8058154" cy="1995912"/>
          </a:xfrm>
          <a:solidFill>
            <a:srgbClr val="627981"/>
          </a:solidFill>
        </p:grpSpPr>
        <p:sp>
          <p:nvSpPr>
            <p:cNvPr id="10" name="Rectangle 9">
              <a:extLst>
                <a:ext uri="{FF2B5EF4-FFF2-40B4-BE49-F238E27FC236}">
                  <a16:creationId xmlns:a16="http://schemas.microsoft.com/office/drawing/2014/main" id="{5FC4446C-4FC5-49BE-B17F-7CE855A1D8DA}"/>
                </a:ext>
              </a:extLst>
            </p:cNvPr>
            <p:cNvSpPr/>
            <p:nvPr/>
          </p:nvSpPr>
          <p:spPr>
            <a:xfrm>
              <a:off x="542923" y="1736759"/>
              <a:ext cx="8058154" cy="1995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1" name="TextBox 10">
              <a:extLst>
                <a:ext uri="{FF2B5EF4-FFF2-40B4-BE49-F238E27FC236}">
                  <a16:creationId xmlns:a16="http://schemas.microsoft.com/office/drawing/2014/main" id="{3FE1BAB5-7EA6-41B7-A848-2124AD558063}"/>
                </a:ext>
              </a:extLst>
            </p:cNvPr>
            <p:cNvSpPr txBox="1"/>
            <p:nvPr/>
          </p:nvSpPr>
          <p:spPr>
            <a:xfrm>
              <a:off x="599388" y="1768293"/>
              <a:ext cx="7807571" cy="1964378"/>
            </a:xfrm>
            <a:prstGeom prst="rect">
              <a:avLst/>
            </a:prstGeom>
            <a:grpFill/>
          </p:spPr>
          <p:txBody>
            <a:bodyPr wrap="square" rtlCol="0">
              <a:spAutoFit/>
            </a:bodyPr>
            <a:lstStyle/>
            <a:p>
              <a:pPr algn="ctr">
                <a:defRPr/>
              </a:pPr>
              <a:r>
                <a:rPr lang="en-US" sz="2000" kern="1200" dirty="0">
                  <a:solidFill>
                    <a:schemeClr val="bg1"/>
                  </a:solidFill>
                  <a:effectLst/>
                  <a:latin typeface="+mn-lt"/>
                  <a:ea typeface="+mn-ea"/>
                  <a:cs typeface="+mn-cs"/>
                </a:rPr>
                <a:t>The effect of protectionism on producers and consumers in the foreign country is complex. When a government uses an import quota to impose partial protectionism, Brazilian sugar producers receive a lower price for the sugar they sell in Brazil, but a higher price for the sugar they are allowed to export to the United States. </a:t>
              </a:r>
            </a:p>
          </p:txBody>
        </p:sp>
      </p:grpSp>
    </p:spTree>
    <p:extLst>
      <p:ext uri="{BB962C8B-B14F-4D97-AF65-F5344CB8AC3E}">
        <p14:creationId xmlns:p14="http://schemas.microsoft.com/office/powerpoint/2010/main" val="762253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Who Benefits and Who Pays?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3E7105A6-8BA7-4E1A-AB4E-176AB52BF250}"/>
              </a:ext>
            </a:extLst>
          </p:cNvPr>
          <p:cNvGrpSpPr/>
          <p:nvPr/>
        </p:nvGrpSpPr>
        <p:grpSpPr>
          <a:xfrm>
            <a:off x="2053618" y="1601284"/>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83C581DC-EB8D-44B9-9CB9-0F28198AF10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 name="TextBox 11">
              <a:extLst>
                <a:ext uri="{FF2B5EF4-FFF2-40B4-BE49-F238E27FC236}">
                  <a16:creationId xmlns:a16="http://schemas.microsoft.com/office/drawing/2014/main" id="{3EEF63AB-805D-4721-8D0B-320DBCD76CBB}"/>
                </a:ext>
              </a:extLst>
            </p:cNvPr>
            <p:cNvSpPr txBox="1"/>
            <p:nvPr/>
          </p:nvSpPr>
          <p:spPr>
            <a:xfrm>
              <a:off x="655853" y="1770270"/>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protected producers, like U.S. sugar farmers, restricting imports is clearly positive.</a:t>
              </a:r>
            </a:p>
          </p:txBody>
        </p:sp>
      </p:grpSp>
      <p:grpSp>
        <p:nvGrpSpPr>
          <p:cNvPr id="13" name="Group 12">
            <a:extLst>
              <a:ext uri="{FF2B5EF4-FFF2-40B4-BE49-F238E27FC236}">
                <a16:creationId xmlns:a16="http://schemas.microsoft.com/office/drawing/2014/main" id="{80A2C422-6F8C-4568-8FED-9D5FF24ABDAB}"/>
              </a:ext>
            </a:extLst>
          </p:cNvPr>
          <p:cNvGrpSpPr/>
          <p:nvPr/>
        </p:nvGrpSpPr>
        <p:grpSpPr>
          <a:xfrm>
            <a:off x="2053618" y="2513607"/>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2F6E6C83-1C18-4045-8A83-48B56312543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5" name="TextBox 14">
              <a:extLst>
                <a:ext uri="{FF2B5EF4-FFF2-40B4-BE49-F238E27FC236}">
                  <a16:creationId xmlns:a16="http://schemas.microsoft.com/office/drawing/2014/main" id="{E48D2C45-71D2-438E-A313-CE2B190C123F}"/>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Without a need to face imported products, these producers are able to sell more at a higher price.</a:t>
              </a:r>
            </a:p>
          </p:txBody>
        </p:sp>
      </p:grpSp>
      <p:grpSp>
        <p:nvGrpSpPr>
          <p:cNvPr id="16" name="Group 15">
            <a:extLst>
              <a:ext uri="{FF2B5EF4-FFF2-40B4-BE49-F238E27FC236}">
                <a16:creationId xmlns:a16="http://schemas.microsoft.com/office/drawing/2014/main" id="{4F9DD13B-A596-46EA-AC58-649DC1701054}"/>
              </a:ext>
            </a:extLst>
          </p:cNvPr>
          <p:cNvGrpSpPr/>
          <p:nvPr/>
        </p:nvGrpSpPr>
        <p:grpSpPr>
          <a:xfrm>
            <a:off x="2053618" y="3425930"/>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89E2BA89-8DBB-4E88-ABE8-852C998BEAF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8" name="TextBox 17">
              <a:extLst>
                <a:ext uri="{FF2B5EF4-FFF2-40B4-BE49-F238E27FC236}">
                  <a16:creationId xmlns:a16="http://schemas.microsoft.com/office/drawing/2014/main" id="{4423132F-5FCB-45E5-958B-6B6D2949B9FA}"/>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consumers in the country with the protected good, in this case U.S. sugar consumers, restricting imports is clearly negative.</a:t>
              </a:r>
            </a:p>
          </p:txBody>
        </p:sp>
      </p:grpSp>
      <p:grpSp>
        <p:nvGrpSpPr>
          <p:cNvPr id="19" name="Group 18">
            <a:extLst>
              <a:ext uri="{FF2B5EF4-FFF2-40B4-BE49-F238E27FC236}">
                <a16:creationId xmlns:a16="http://schemas.microsoft.com/office/drawing/2014/main" id="{BD84C247-42D6-4519-970F-873AD40A5D38}"/>
              </a:ext>
            </a:extLst>
          </p:cNvPr>
          <p:cNvGrpSpPr/>
          <p:nvPr/>
        </p:nvGrpSpPr>
        <p:grpSpPr>
          <a:xfrm>
            <a:off x="2056246" y="4331970"/>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440B11D1-C7C1-4C6D-A353-B6D23A34743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TextBox 20">
              <a:extLst>
                <a:ext uri="{FF2B5EF4-FFF2-40B4-BE49-F238E27FC236}">
                  <a16:creationId xmlns:a16="http://schemas.microsoft.com/office/drawing/2014/main" id="{084FFC83-A8F5-4685-BF27-FEB32BE4F13E}"/>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They end up buying a lower quantity of the good and paying a higher price for what they do buy compared to the equilibrium with trade.</a:t>
              </a:r>
            </a:p>
          </p:txBody>
        </p:sp>
      </p:grpSp>
    </p:spTree>
    <p:extLst>
      <p:ext uri="{BB962C8B-B14F-4D97-AF65-F5344CB8AC3E}">
        <p14:creationId xmlns:p14="http://schemas.microsoft.com/office/powerpoint/2010/main" val="3616556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Protectionism</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BD84C247-42D6-4519-970F-873AD40A5D38}"/>
              </a:ext>
            </a:extLst>
          </p:cNvPr>
          <p:cNvGrpSpPr/>
          <p:nvPr/>
        </p:nvGrpSpPr>
        <p:grpSpPr>
          <a:xfrm>
            <a:off x="2066923" y="5316624"/>
            <a:ext cx="8058154" cy="1047195"/>
            <a:chOff x="542923" y="1736761"/>
            <a:chExt cx="8058154" cy="1047195"/>
          </a:xfrm>
          <a:solidFill>
            <a:srgbClr val="627981"/>
          </a:solidFill>
        </p:grpSpPr>
        <p:sp>
          <p:nvSpPr>
            <p:cNvPr id="20" name="Rectangle 19">
              <a:extLst>
                <a:ext uri="{FF2B5EF4-FFF2-40B4-BE49-F238E27FC236}">
                  <a16:creationId xmlns:a16="http://schemas.microsoft.com/office/drawing/2014/main" id="{440B11D1-C7C1-4C6D-A353-B6D23A347432}"/>
                </a:ext>
              </a:extLst>
            </p:cNvPr>
            <p:cNvSpPr/>
            <p:nvPr/>
          </p:nvSpPr>
          <p:spPr>
            <a:xfrm>
              <a:off x="542923" y="1736761"/>
              <a:ext cx="8058154" cy="10471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TextBox 20">
              <a:extLst>
                <a:ext uri="{FF2B5EF4-FFF2-40B4-BE49-F238E27FC236}">
                  <a16:creationId xmlns:a16="http://schemas.microsoft.com/office/drawing/2014/main" id="{084FFC83-A8F5-4685-BF27-FEB32BE4F13E}"/>
                </a:ext>
              </a:extLst>
            </p:cNvPr>
            <p:cNvSpPr txBox="1"/>
            <p:nvPr/>
          </p:nvSpPr>
          <p:spPr>
            <a:xfrm>
              <a:off x="599388" y="1768293"/>
              <a:ext cx="7807571" cy="1015663"/>
            </a:xfrm>
            <a:prstGeom prst="rect">
              <a:avLst/>
            </a:prstGeom>
            <a:grpFill/>
          </p:spPr>
          <p:txBody>
            <a:bodyPr wrap="square" rtlCol="0">
              <a:spAutoFit/>
            </a:bodyPr>
            <a:lstStyle/>
            <a:p>
              <a:pPr algn="ctr"/>
              <a:r>
                <a:rPr lang="en-US" sz="2000" dirty="0">
                  <a:solidFill>
                    <a:schemeClr val="bg1"/>
                  </a:solidFill>
                </a:rPr>
                <a:t>The results of protectionism on producers and consumers are complex. It can limit the choices of domestic consumers and lower the revenue of foreign producers.</a:t>
              </a:r>
            </a:p>
          </p:txBody>
        </p:sp>
      </p:grpSp>
      <p:pic>
        <p:nvPicPr>
          <p:cNvPr id="5122" name="Picture 2" descr="A photograph of a woman harvesting a crop">
            <a:extLst>
              <a:ext uri="{FF2B5EF4-FFF2-40B4-BE49-F238E27FC236}">
                <a16:creationId xmlns:a16="http://schemas.microsoft.com/office/drawing/2014/main" id="{E435DA08-B17B-4AB3-A128-741E7CCDF0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0489" y="1529165"/>
            <a:ext cx="3313368" cy="3396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9654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863616"/>
            <a:ext cx="9273061" cy="3477875"/>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There are three tools for restricting the flow of trade: tariffs, import quotas, and nontariff barriers.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When a country places limitations on imports from abroad—regardless of whether it uses tariffs, quotas, or nontariff barriers—it is said to be practicing protectionism.</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Protectionism will raise the price of the protected good in the domestic market, which causes domestic consumers to pay more but domestic producers to earn more.</a:t>
            </a:r>
          </a:p>
          <a:p>
            <a:endParaRPr lang="en-US" sz="2000" dirty="0">
              <a:solidFill>
                <a:schemeClr val="bg1"/>
              </a:solidFill>
            </a:endParaRPr>
          </a:p>
        </p:txBody>
      </p:sp>
    </p:spTree>
    <p:extLst>
      <p:ext uri="{BB962C8B-B14F-4D97-AF65-F5344CB8AC3E}">
        <p14:creationId xmlns:p14="http://schemas.microsoft.com/office/powerpoint/2010/main" val="3296325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Introduction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3E7105A6-8BA7-4E1A-AB4E-176AB52BF250}"/>
              </a:ext>
            </a:extLst>
          </p:cNvPr>
          <p:cNvGrpSpPr/>
          <p:nvPr/>
        </p:nvGrpSpPr>
        <p:grpSpPr>
          <a:xfrm>
            <a:off x="2053618" y="1601284"/>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83C581DC-EB8D-44B9-9CB9-0F28198AF10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 name="TextBox 11">
              <a:extLst>
                <a:ext uri="{FF2B5EF4-FFF2-40B4-BE49-F238E27FC236}">
                  <a16:creationId xmlns:a16="http://schemas.microsoft.com/office/drawing/2014/main" id="{3EEF63AB-805D-4721-8D0B-320DBCD76CBB}"/>
                </a:ext>
              </a:extLst>
            </p:cNvPr>
            <p:cNvSpPr txBox="1"/>
            <p:nvPr/>
          </p:nvSpPr>
          <p:spPr>
            <a:xfrm>
              <a:off x="655853" y="1770270"/>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world has become more connected on multiple levels, especially economically.</a:t>
              </a:r>
            </a:p>
          </p:txBody>
        </p:sp>
      </p:grpSp>
      <p:grpSp>
        <p:nvGrpSpPr>
          <p:cNvPr id="13" name="Group 12">
            <a:extLst>
              <a:ext uri="{FF2B5EF4-FFF2-40B4-BE49-F238E27FC236}">
                <a16:creationId xmlns:a16="http://schemas.microsoft.com/office/drawing/2014/main" id="{80A2C422-6F8C-4568-8FED-9D5FF24ABDAB}"/>
              </a:ext>
            </a:extLst>
          </p:cNvPr>
          <p:cNvGrpSpPr/>
          <p:nvPr/>
        </p:nvGrpSpPr>
        <p:grpSpPr>
          <a:xfrm>
            <a:off x="2053618" y="2513607"/>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2F6E6C83-1C18-4045-8A83-48B56312543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5" name="TextBox 14">
              <a:extLst>
                <a:ext uri="{FF2B5EF4-FFF2-40B4-BE49-F238E27FC236}">
                  <a16:creationId xmlns:a16="http://schemas.microsoft.com/office/drawing/2014/main" id="{E48D2C45-71D2-438E-A313-CE2B190C123F}"/>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1970, imports and exports made up 11% of U.S. GDP, while they made up about 28% in 2018.</a:t>
              </a:r>
            </a:p>
          </p:txBody>
        </p:sp>
      </p:grpSp>
      <p:grpSp>
        <p:nvGrpSpPr>
          <p:cNvPr id="16" name="Group 15">
            <a:extLst>
              <a:ext uri="{FF2B5EF4-FFF2-40B4-BE49-F238E27FC236}">
                <a16:creationId xmlns:a16="http://schemas.microsoft.com/office/drawing/2014/main" id="{4F9DD13B-A596-46EA-AC58-649DC1701054}"/>
              </a:ext>
            </a:extLst>
          </p:cNvPr>
          <p:cNvGrpSpPr/>
          <p:nvPr/>
        </p:nvGrpSpPr>
        <p:grpSpPr>
          <a:xfrm>
            <a:off x="2053618" y="3425930"/>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89E2BA89-8DBB-4E88-ABE8-852C998BEAF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8" name="TextBox 17">
              <a:extLst>
                <a:ext uri="{FF2B5EF4-FFF2-40B4-BE49-F238E27FC236}">
                  <a16:creationId xmlns:a16="http://schemas.microsoft.com/office/drawing/2014/main" id="{4423132F-5FCB-45E5-958B-6B6D2949B9FA}"/>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This chapter explores trade policy: the laws and strategies a country uses to regulate international trade.</a:t>
              </a:r>
            </a:p>
          </p:txBody>
        </p:sp>
      </p:grpSp>
    </p:spTree>
    <p:extLst>
      <p:ext uri="{BB962C8B-B14F-4D97-AF65-F5344CB8AC3E}">
        <p14:creationId xmlns:p14="http://schemas.microsoft.com/office/powerpoint/2010/main" val="443456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Introduction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4F9DD13B-A596-46EA-AC58-649DC1701054}"/>
              </a:ext>
            </a:extLst>
          </p:cNvPr>
          <p:cNvGrpSpPr/>
          <p:nvPr/>
        </p:nvGrpSpPr>
        <p:grpSpPr>
          <a:xfrm>
            <a:off x="2066923" y="4681487"/>
            <a:ext cx="8058154" cy="1662748"/>
            <a:chOff x="542923" y="1736761"/>
            <a:chExt cx="8058154" cy="1662748"/>
          </a:xfrm>
          <a:solidFill>
            <a:srgbClr val="627981"/>
          </a:solidFill>
        </p:grpSpPr>
        <p:sp>
          <p:nvSpPr>
            <p:cNvPr id="17" name="Rectangle 16">
              <a:extLst>
                <a:ext uri="{FF2B5EF4-FFF2-40B4-BE49-F238E27FC236}">
                  <a16:creationId xmlns:a16="http://schemas.microsoft.com/office/drawing/2014/main" id="{89E2BA89-8DBB-4E88-ABE8-852C998BEAF1}"/>
                </a:ext>
              </a:extLst>
            </p:cNvPr>
            <p:cNvSpPr/>
            <p:nvPr/>
          </p:nvSpPr>
          <p:spPr>
            <a:xfrm>
              <a:off x="542923" y="1736761"/>
              <a:ext cx="8058154" cy="16627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8" name="TextBox 17">
              <a:extLst>
                <a:ext uri="{FF2B5EF4-FFF2-40B4-BE49-F238E27FC236}">
                  <a16:creationId xmlns:a16="http://schemas.microsoft.com/office/drawing/2014/main" id="{4423132F-5FCB-45E5-958B-6B6D2949B9FA}"/>
                </a:ext>
              </a:extLst>
            </p:cNvPr>
            <p:cNvSpPr txBox="1"/>
            <p:nvPr/>
          </p:nvSpPr>
          <p:spPr>
            <a:xfrm>
              <a:off x="599388" y="1768293"/>
              <a:ext cx="7807571" cy="1631216"/>
            </a:xfrm>
            <a:prstGeom prst="rect">
              <a:avLst/>
            </a:prstGeom>
            <a:grpFill/>
          </p:spPr>
          <p:txBody>
            <a:bodyPr wrap="square" rtlCol="0">
              <a:spAutoFit/>
            </a:bodyPr>
            <a:lstStyle/>
            <a:p>
              <a:pPr algn="ctr"/>
              <a:r>
                <a:rPr lang="en-US" sz="2000" dirty="0">
                  <a:solidFill>
                    <a:schemeClr val="bg1"/>
                  </a:solidFill>
                </a:rPr>
                <a:t>As the world has become more globally connected, firms and workers in high-income countries (like the United States, Japan, or the nations of the European Union) perceive a competitive threat from firms in medium-income countries (like Mexico, China, or South Africa) that have lower costs of living and therefore pay lower wages.</a:t>
              </a:r>
            </a:p>
          </p:txBody>
        </p:sp>
      </p:grpSp>
      <p:pic>
        <p:nvPicPr>
          <p:cNvPr id="1026" name="Picture 2" descr="A map of the world with markers on each continent and arrows connecting them all back and forth">
            <a:extLst>
              <a:ext uri="{FF2B5EF4-FFF2-40B4-BE49-F238E27FC236}">
                <a16:creationId xmlns:a16="http://schemas.microsoft.com/office/drawing/2014/main" id="{7483CF22-9B94-444C-82E3-A7815EF219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1169441"/>
            <a:ext cx="5715000" cy="3305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2523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Protectionism</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2B4F460C-12CE-4D93-A9E9-030DFC82BC6F}"/>
              </a:ext>
            </a:extLst>
          </p:cNvPr>
          <p:cNvGrpSpPr/>
          <p:nvPr/>
        </p:nvGrpSpPr>
        <p:grpSpPr>
          <a:xfrm>
            <a:off x="2053618" y="1601284"/>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D4BAB8AC-11B3-4569-94A3-EA1A569FB5A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TextBox 13">
              <a:extLst>
                <a:ext uri="{FF2B5EF4-FFF2-40B4-BE49-F238E27FC236}">
                  <a16:creationId xmlns:a16="http://schemas.microsoft.com/office/drawing/2014/main" id="{3E615DC0-6459-4C25-9ED5-9434AD6C64E7}"/>
                </a:ext>
              </a:extLst>
            </p:cNvPr>
            <p:cNvSpPr txBox="1"/>
            <p:nvPr/>
          </p:nvSpPr>
          <p:spPr>
            <a:xfrm>
              <a:off x="655853" y="1770270"/>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a government legislates policies to reduce or block international trade, it is engaging in </a:t>
              </a:r>
              <a:r>
                <a:rPr lang="en-US" sz="2000" b="1" dirty="0">
                  <a:solidFill>
                    <a:schemeClr val="bg1"/>
                  </a:solidFill>
                </a:rPr>
                <a:t>protectionism</a:t>
              </a:r>
              <a:r>
                <a:rPr lang="en-US" sz="2000" dirty="0">
                  <a:solidFill>
                    <a:schemeClr val="bg1"/>
                  </a:solidFill>
                </a:rPr>
                <a:t>.</a:t>
              </a:r>
            </a:p>
          </p:txBody>
        </p:sp>
      </p:grpSp>
      <p:grpSp>
        <p:nvGrpSpPr>
          <p:cNvPr id="15" name="Group 14">
            <a:extLst>
              <a:ext uri="{FF2B5EF4-FFF2-40B4-BE49-F238E27FC236}">
                <a16:creationId xmlns:a16="http://schemas.microsoft.com/office/drawing/2014/main" id="{654705F2-1B9A-422D-9131-86C964E08F7F}"/>
              </a:ext>
            </a:extLst>
          </p:cNvPr>
          <p:cNvGrpSpPr/>
          <p:nvPr/>
        </p:nvGrpSpPr>
        <p:grpSpPr>
          <a:xfrm>
            <a:off x="2053618" y="2513607"/>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93D2237C-2489-4715-AC34-30251B53518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A732E641-73F7-4B61-9355-BAA8AF45352F}"/>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Protectionist policies often seek to shield domestic producers and domestic workers from foreign competition.</a:t>
              </a:r>
            </a:p>
          </p:txBody>
        </p:sp>
      </p:grpSp>
      <p:grpSp>
        <p:nvGrpSpPr>
          <p:cNvPr id="18" name="Group 17">
            <a:extLst>
              <a:ext uri="{FF2B5EF4-FFF2-40B4-BE49-F238E27FC236}">
                <a16:creationId xmlns:a16="http://schemas.microsoft.com/office/drawing/2014/main" id="{D8829014-CC6B-40EA-8D82-71A1FCF8DFCB}"/>
              </a:ext>
            </a:extLst>
          </p:cNvPr>
          <p:cNvGrpSpPr/>
          <p:nvPr/>
        </p:nvGrpSpPr>
        <p:grpSpPr>
          <a:xfrm>
            <a:off x="2053618" y="3425930"/>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60B5CCCF-42E5-488B-8FC4-5A482A5AC3C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Box 19">
              <a:extLst>
                <a:ext uri="{FF2B5EF4-FFF2-40B4-BE49-F238E27FC236}">
                  <a16:creationId xmlns:a16="http://schemas.microsoft.com/office/drawing/2014/main" id="{4C3996F4-3EF3-41F5-B0A0-3FBA2676160D}"/>
                </a:ext>
              </a:extLst>
            </p:cNvPr>
            <p:cNvSpPr txBox="1"/>
            <p:nvPr/>
          </p:nvSpPr>
          <p:spPr>
            <a:xfrm>
              <a:off x="582578"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Protectionism takes three main forms:</a:t>
              </a:r>
            </a:p>
          </p:txBody>
        </p:sp>
      </p:grpSp>
      <p:sp>
        <p:nvSpPr>
          <p:cNvPr id="2" name="Rectangle 1">
            <a:extLst>
              <a:ext uri="{FF2B5EF4-FFF2-40B4-BE49-F238E27FC236}">
                <a16:creationId xmlns:a16="http://schemas.microsoft.com/office/drawing/2014/main" id="{B63C7C31-4125-4253-B35D-0161628C86BC}"/>
              </a:ext>
            </a:extLst>
          </p:cNvPr>
          <p:cNvSpPr/>
          <p:nvPr/>
        </p:nvSpPr>
        <p:spPr>
          <a:xfrm>
            <a:off x="2053619" y="4542020"/>
            <a:ext cx="2173608" cy="80693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Tariffs</a:t>
            </a:r>
          </a:p>
        </p:txBody>
      </p:sp>
      <p:sp>
        <p:nvSpPr>
          <p:cNvPr id="21" name="Rectangle 20">
            <a:extLst>
              <a:ext uri="{FF2B5EF4-FFF2-40B4-BE49-F238E27FC236}">
                <a16:creationId xmlns:a16="http://schemas.microsoft.com/office/drawing/2014/main" id="{D67D856B-C034-4B73-BC7E-FC0C26F27ACB}"/>
              </a:ext>
            </a:extLst>
          </p:cNvPr>
          <p:cNvSpPr/>
          <p:nvPr/>
        </p:nvSpPr>
        <p:spPr>
          <a:xfrm>
            <a:off x="5009195" y="4542019"/>
            <a:ext cx="2173609" cy="80693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Import quotas</a:t>
            </a:r>
          </a:p>
        </p:txBody>
      </p:sp>
      <p:sp>
        <p:nvSpPr>
          <p:cNvPr id="22" name="Rectangle 21">
            <a:extLst>
              <a:ext uri="{FF2B5EF4-FFF2-40B4-BE49-F238E27FC236}">
                <a16:creationId xmlns:a16="http://schemas.microsoft.com/office/drawing/2014/main" id="{0407D404-8E8A-4D4A-9E83-865C044F217C}"/>
              </a:ext>
            </a:extLst>
          </p:cNvPr>
          <p:cNvSpPr/>
          <p:nvPr/>
        </p:nvSpPr>
        <p:spPr>
          <a:xfrm>
            <a:off x="7964772" y="4525761"/>
            <a:ext cx="2173609" cy="80693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Nontariff barriers</a:t>
            </a:r>
          </a:p>
        </p:txBody>
      </p:sp>
    </p:spTree>
    <p:extLst>
      <p:ext uri="{BB962C8B-B14F-4D97-AF65-F5344CB8AC3E}">
        <p14:creationId xmlns:p14="http://schemas.microsoft.com/office/powerpoint/2010/main" val="4190631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Tariffs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45405C1E-AA32-4A40-81FE-FC3F7BE2572B}"/>
              </a:ext>
            </a:extLst>
          </p:cNvPr>
          <p:cNvGrpSpPr/>
          <p:nvPr/>
        </p:nvGrpSpPr>
        <p:grpSpPr>
          <a:xfrm>
            <a:off x="2053618" y="1601284"/>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916EFDBB-D6C2-43EB-8FFE-B85030591DF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TextBox 13">
              <a:extLst>
                <a:ext uri="{FF2B5EF4-FFF2-40B4-BE49-F238E27FC236}">
                  <a16:creationId xmlns:a16="http://schemas.microsoft.com/office/drawing/2014/main" id="{5F298823-E909-40B6-B108-49D8ABE42BB9}"/>
                </a:ext>
              </a:extLst>
            </p:cNvPr>
            <p:cNvSpPr txBox="1"/>
            <p:nvPr/>
          </p:nvSpPr>
          <p:spPr>
            <a:xfrm>
              <a:off x="655853" y="1770270"/>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Tariffs</a:t>
              </a:r>
              <a:r>
                <a:rPr lang="en-US" sz="2000" dirty="0">
                  <a:solidFill>
                    <a:schemeClr val="bg1"/>
                  </a:solidFill>
                </a:rPr>
                <a:t> are taxes that governments impose on imported goods and services.</a:t>
              </a:r>
            </a:p>
          </p:txBody>
        </p:sp>
      </p:grpSp>
      <p:grpSp>
        <p:nvGrpSpPr>
          <p:cNvPr id="15" name="Group 14">
            <a:extLst>
              <a:ext uri="{FF2B5EF4-FFF2-40B4-BE49-F238E27FC236}">
                <a16:creationId xmlns:a16="http://schemas.microsoft.com/office/drawing/2014/main" id="{757B0A9D-17E9-46A4-98A2-8F5668C89826}"/>
              </a:ext>
            </a:extLst>
          </p:cNvPr>
          <p:cNvGrpSpPr/>
          <p:nvPr/>
        </p:nvGrpSpPr>
        <p:grpSpPr>
          <a:xfrm>
            <a:off x="2053618" y="2513607"/>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2BC28A28-CC06-40AE-AF59-1A05691FEFA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195D1824-3FC3-4CC2-9D4A-C64AE16C6E8D}"/>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This makes imports more expensive for consumers, discouraging imports.</a:t>
              </a:r>
            </a:p>
          </p:txBody>
        </p:sp>
      </p:grpSp>
      <p:grpSp>
        <p:nvGrpSpPr>
          <p:cNvPr id="18" name="Group 17">
            <a:extLst>
              <a:ext uri="{FF2B5EF4-FFF2-40B4-BE49-F238E27FC236}">
                <a16:creationId xmlns:a16="http://schemas.microsoft.com/office/drawing/2014/main" id="{C3B3B8C6-CBB4-4251-B620-55B3D3212263}"/>
              </a:ext>
            </a:extLst>
          </p:cNvPr>
          <p:cNvGrpSpPr/>
          <p:nvPr/>
        </p:nvGrpSpPr>
        <p:grpSpPr>
          <a:xfrm>
            <a:off x="2053618" y="3425930"/>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283F38E7-18DA-4C57-B89B-41E7EE4B4AE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Box 19">
              <a:extLst>
                <a:ext uri="{FF2B5EF4-FFF2-40B4-BE49-F238E27FC236}">
                  <a16:creationId xmlns:a16="http://schemas.microsoft.com/office/drawing/2014/main" id="{6F3EF1F8-AAD5-4835-B51E-88121712258C}"/>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in recent years large, flat-screen televisions imported to the U.S. from China have faced a 5% tariff rate.</a:t>
              </a:r>
            </a:p>
          </p:txBody>
        </p:sp>
      </p:grpSp>
    </p:spTree>
    <p:extLst>
      <p:ext uri="{BB962C8B-B14F-4D97-AF65-F5344CB8AC3E}">
        <p14:creationId xmlns:p14="http://schemas.microsoft.com/office/powerpoint/2010/main" val="1806453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Import Quotas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45405C1E-AA32-4A40-81FE-FC3F7BE2572B}"/>
              </a:ext>
            </a:extLst>
          </p:cNvPr>
          <p:cNvGrpSpPr/>
          <p:nvPr/>
        </p:nvGrpSpPr>
        <p:grpSpPr>
          <a:xfrm>
            <a:off x="2053618" y="1601284"/>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916EFDBB-D6C2-43EB-8FFE-B85030591DF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TextBox 13">
              <a:extLst>
                <a:ext uri="{FF2B5EF4-FFF2-40B4-BE49-F238E27FC236}">
                  <a16:creationId xmlns:a16="http://schemas.microsoft.com/office/drawing/2014/main" id="{5F298823-E909-40B6-B108-49D8ABE42BB9}"/>
                </a:ext>
              </a:extLst>
            </p:cNvPr>
            <p:cNvSpPr txBox="1"/>
            <p:nvPr/>
          </p:nvSpPr>
          <p:spPr>
            <a:xfrm>
              <a:off x="655853" y="1770270"/>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Import quotas </a:t>
              </a:r>
              <a:r>
                <a:rPr lang="en-US" sz="2000" dirty="0">
                  <a:solidFill>
                    <a:schemeClr val="bg1"/>
                  </a:solidFill>
                </a:rPr>
                <a:t>are numerical limitations on the quantity of products that a country can import.</a:t>
              </a:r>
            </a:p>
          </p:txBody>
        </p:sp>
      </p:grpSp>
      <p:grpSp>
        <p:nvGrpSpPr>
          <p:cNvPr id="15" name="Group 14">
            <a:extLst>
              <a:ext uri="{FF2B5EF4-FFF2-40B4-BE49-F238E27FC236}">
                <a16:creationId xmlns:a16="http://schemas.microsoft.com/office/drawing/2014/main" id="{757B0A9D-17E9-46A4-98A2-8F5668C89826}"/>
              </a:ext>
            </a:extLst>
          </p:cNvPr>
          <p:cNvGrpSpPr/>
          <p:nvPr/>
        </p:nvGrpSpPr>
        <p:grpSpPr>
          <a:xfrm>
            <a:off x="2053618" y="2513607"/>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2BC28A28-CC06-40AE-AF59-1A05691FEFA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195D1824-3FC3-4CC2-9D4A-C64AE16C6E8D}"/>
                </a:ext>
              </a:extLst>
            </p:cNvPr>
            <p:cNvSpPr txBox="1"/>
            <p:nvPr/>
          </p:nvSpPr>
          <p:spPr>
            <a:xfrm>
              <a:off x="655852"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sugar imports to the U.S. are still governed by quotas.</a:t>
              </a:r>
            </a:p>
          </p:txBody>
        </p:sp>
      </p:grpSp>
      <p:pic>
        <p:nvPicPr>
          <p:cNvPr id="2050" name="Picture 2" descr="A red triangular caution sign with a hand in the middle of it">
            <a:extLst>
              <a:ext uri="{FF2B5EF4-FFF2-40B4-BE49-F238E27FC236}">
                <a16:creationId xmlns:a16="http://schemas.microsoft.com/office/drawing/2014/main" id="{7993BA33-A3CB-4C15-990D-E542976674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8767" y="3621011"/>
            <a:ext cx="3194466" cy="2806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9351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Nontariff Barriers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1C6B98D2-C146-437C-AF41-470F3D264C65}"/>
              </a:ext>
            </a:extLst>
          </p:cNvPr>
          <p:cNvGrpSpPr/>
          <p:nvPr/>
        </p:nvGrpSpPr>
        <p:grpSpPr>
          <a:xfrm>
            <a:off x="2053618" y="1601284"/>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7AE3D866-F3CE-4A63-A9F5-1155CB85430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 name="TextBox 9">
              <a:extLst>
                <a:ext uri="{FF2B5EF4-FFF2-40B4-BE49-F238E27FC236}">
                  <a16:creationId xmlns:a16="http://schemas.microsoft.com/office/drawing/2014/main" id="{85413E28-07E9-4BC9-876D-1FEF1919F5B5}"/>
                </a:ext>
              </a:extLst>
            </p:cNvPr>
            <p:cNvSpPr txBox="1"/>
            <p:nvPr/>
          </p:nvSpPr>
          <p:spPr>
            <a:xfrm>
              <a:off x="655853" y="1770270"/>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Nontariff barriers </a:t>
              </a:r>
              <a:r>
                <a:rPr lang="en-US" sz="2000" dirty="0">
                  <a:solidFill>
                    <a:schemeClr val="bg1"/>
                  </a:solidFill>
                </a:rPr>
                <a:t>are all the other ways that a nation can draw up rules and regulations to make it more difficult to import products.</a:t>
              </a:r>
            </a:p>
          </p:txBody>
        </p:sp>
      </p:grpSp>
      <p:grpSp>
        <p:nvGrpSpPr>
          <p:cNvPr id="11" name="Group 10">
            <a:extLst>
              <a:ext uri="{FF2B5EF4-FFF2-40B4-BE49-F238E27FC236}">
                <a16:creationId xmlns:a16="http://schemas.microsoft.com/office/drawing/2014/main" id="{7FCACF22-1162-4D33-ACB3-D9873530B93D}"/>
              </a:ext>
            </a:extLst>
          </p:cNvPr>
          <p:cNvGrpSpPr/>
          <p:nvPr/>
        </p:nvGrpSpPr>
        <p:grpSpPr>
          <a:xfrm>
            <a:off x="2053618" y="2513607"/>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257F35B7-E83F-40D8-A61B-C115428D9CE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48E48134-23B9-4186-9651-7296B91607E1}"/>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rule requiring certain safety standards can limit imports just as effectively as high tariffs or low import quotas, for instance.</a:t>
              </a:r>
            </a:p>
          </p:txBody>
        </p:sp>
      </p:grpSp>
    </p:spTree>
    <p:extLst>
      <p:ext uri="{BB962C8B-B14F-4D97-AF65-F5344CB8AC3E}">
        <p14:creationId xmlns:p14="http://schemas.microsoft.com/office/powerpoint/2010/main" val="1336995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Trade Barriers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1C6B98D2-C146-437C-AF41-470F3D264C65}"/>
              </a:ext>
            </a:extLst>
          </p:cNvPr>
          <p:cNvGrpSpPr/>
          <p:nvPr/>
        </p:nvGrpSpPr>
        <p:grpSpPr>
          <a:xfrm>
            <a:off x="2066923" y="1547448"/>
            <a:ext cx="8058154" cy="1972501"/>
            <a:chOff x="542923" y="1736761"/>
            <a:chExt cx="8058154" cy="1972501"/>
          </a:xfrm>
          <a:solidFill>
            <a:srgbClr val="627981"/>
          </a:solidFill>
        </p:grpSpPr>
        <p:sp>
          <p:nvSpPr>
            <p:cNvPr id="9" name="Rectangle 8">
              <a:extLst>
                <a:ext uri="{FF2B5EF4-FFF2-40B4-BE49-F238E27FC236}">
                  <a16:creationId xmlns:a16="http://schemas.microsoft.com/office/drawing/2014/main" id="{7AE3D866-F3CE-4A63-A9F5-1155CB85430A}"/>
                </a:ext>
              </a:extLst>
            </p:cNvPr>
            <p:cNvSpPr/>
            <p:nvPr/>
          </p:nvSpPr>
          <p:spPr>
            <a:xfrm>
              <a:off x="542923" y="1736761"/>
              <a:ext cx="8058154" cy="19725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 name="TextBox 9">
              <a:extLst>
                <a:ext uri="{FF2B5EF4-FFF2-40B4-BE49-F238E27FC236}">
                  <a16:creationId xmlns:a16="http://schemas.microsoft.com/office/drawing/2014/main" id="{85413E28-07E9-4BC9-876D-1FEF1919F5B5}"/>
                </a:ext>
              </a:extLst>
            </p:cNvPr>
            <p:cNvSpPr txBox="1"/>
            <p:nvPr/>
          </p:nvSpPr>
          <p:spPr>
            <a:xfrm>
              <a:off x="655853" y="1770270"/>
              <a:ext cx="7807571" cy="1938992"/>
            </a:xfrm>
            <a:prstGeom prst="rect">
              <a:avLst/>
            </a:prstGeom>
            <a:grpFill/>
          </p:spPr>
          <p:txBody>
            <a:bodyPr wrap="square" rtlCol="0">
              <a:spAutoFit/>
            </a:bodyPr>
            <a:lstStyle/>
            <a:p>
              <a:pPr algn="ctr"/>
              <a:r>
                <a:rPr lang="en-US" sz="2000" dirty="0">
                  <a:solidFill>
                    <a:schemeClr val="bg1"/>
                  </a:solidFill>
                </a:rPr>
                <a:t>When the United States eliminates trade barriers in one area, consumers spend the money they save on that product elsewhere in the economy. Thus, while eliminating trade barriers in one sector of the economy will likely result in some job loss in that sector, consumers will spend the resulting savings in other sectors of the economy and hence increase the number of jobs in those other sectors.</a:t>
              </a:r>
            </a:p>
          </p:txBody>
        </p:sp>
      </p:grpSp>
      <p:sp>
        <p:nvSpPr>
          <p:cNvPr id="2" name="Rectangle 1">
            <a:extLst>
              <a:ext uri="{FF2B5EF4-FFF2-40B4-BE49-F238E27FC236}">
                <a16:creationId xmlns:a16="http://schemas.microsoft.com/office/drawing/2014/main" id="{513C7C88-CFB4-42B1-9A73-6243FA6C29CB}"/>
              </a:ext>
            </a:extLst>
          </p:cNvPr>
          <p:cNvSpPr/>
          <p:nvPr/>
        </p:nvSpPr>
        <p:spPr>
          <a:xfrm>
            <a:off x="1164239" y="4002374"/>
            <a:ext cx="2190284" cy="1079292"/>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Eliminate trade barriers</a:t>
            </a:r>
          </a:p>
        </p:txBody>
      </p:sp>
      <p:sp>
        <p:nvSpPr>
          <p:cNvPr id="14" name="Rectangle 13">
            <a:extLst>
              <a:ext uri="{FF2B5EF4-FFF2-40B4-BE49-F238E27FC236}">
                <a16:creationId xmlns:a16="http://schemas.microsoft.com/office/drawing/2014/main" id="{D2513FD3-A93B-44B0-9D67-2A0A691987B0}"/>
              </a:ext>
            </a:extLst>
          </p:cNvPr>
          <p:cNvSpPr/>
          <p:nvPr/>
        </p:nvSpPr>
        <p:spPr>
          <a:xfrm>
            <a:off x="8837477" y="4002374"/>
            <a:ext cx="2190284" cy="1079292"/>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Job increase in other sectors</a:t>
            </a:r>
          </a:p>
        </p:txBody>
      </p:sp>
      <p:sp>
        <p:nvSpPr>
          <p:cNvPr id="15" name="Rectangle 14">
            <a:extLst>
              <a:ext uri="{FF2B5EF4-FFF2-40B4-BE49-F238E27FC236}">
                <a16:creationId xmlns:a16="http://schemas.microsoft.com/office/drawing/2014/main" id="{A99FB2F0-7726-4EE3-A671-EA4A8936300A}"/>
              </a:ext>
            </a:extLst>
          </p:cNvPr>
          <p:cNvSpPr/>
          <p:nvPr/>
        </p:nvSpPr>
        <p:spPr>
          <a:xfrm>
            <a:off x="3721985" y="4002374"/>
            <a:ext cx="2190284" cy="1079292"/>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Job loss in sector that had the trade barrier</a:t>
            </a:r>
          </a:p>
        </p:txBody>
      </p:sp>
      <p:sp>
        <p:nvSpPr>
          <p:cNvPr id="16" name="Rectangle 15">
            <a:extLst>
              <a:ext uri="{FF2B5EF4-FFF2-40B4-BE49-F238E27FC236}">
                <a16:creationId xmlns:a16="http://schemas.microsoft.com/office/drawing/2014/main" id="{E5DECA1F-F44A-4353-9A2E-DA10A11B89BE}"/>
              </a:ext>
            </a:extLst>
          </p:cNvPr>
          <p:cNvSpPr/>
          <p:nvPr/>
        </p:nvSpPr>
        <p:spPr>
          <a:xfrm>
            <a:off x="6279731" y="4002374"/>
            <a:ext cx="2190284" cy="1079292"/>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Consumer spending increases in other sectors of the economy</a:t>
            </a:r>
          </a:p>
        </p:txBody>
      </p:sp>
      <p:sp>
        <p:nvSpPr>
          <p:cNvPr id="3" name="Arrow: Right 2">
            <a:extLst>
              <a:ext uri="{FF2B5EF4-FFF2-40B4-BE49-F238E27FC236}">
                <a16:creationId xmlns:a16="http://schemas.microsoft.com/office/drawing/2014/main" id="{D42E2E91-D29A-48F3-928D-B1B1DCCDEEF7}"/>
              </a:ext>
            </a:extLst>
          </p:cNvPr>
          <p:cNvSpPr/>
          <p:nvPr/>
        </p:nvSpPr>
        <p:spPr>
          <a:xfrm>
            <a:off x="3354523" y="4437089"/>
            <a:ext cx="367462" cy="194872"/>
          </a:xfrm>
          <a:prstGeom prst="right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625D08B6-057A-47BA-AAEB-61F7C3BBA616}"/>
              </a:ext>
            </a:extLst>
          </p:cNvPr>
          <p:cNvSpPr/>
          <p:nvPr/>
        </p:nvSpPr>
        <p:spPr>
          <a:xfrm>
            <a:off x="5899907" y="4437089"/>
            <a:ext cx="367462" cy="194872"/>
          </a:xfrm>
          <a:prstGeom prst="right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3C201077-F73A-442A-B455-8499B30D7263}"/>
              </a:ext>
            </a:extLst>
          </p:cNvPr>
          <p:cNvSpPr/>
          <p:nvPr/>
        </p:nvSpPr>
        <p:spPr>
          <a:xfrm>
            <a:off x="8467387" y="4437089"/>
            <a:ext cx="367462" cy="194872"/>
          </a:xfrm>
          <a:prstGeom prst="right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0730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Demand and Supply Analysis of Protectionism</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3E7105A6-8BA7-4E1A-AB4E-176AB52BF250}"/>
              </a:ext>
            </a:extLst>
          </p:cNvPr>
          <p:cNvGrpSpPr/>
          <p:nvPr/>
        </p:nvGrpSpPr>
        <p:grpSpPr>
          <a:xfrm>
            <a:off x="2053618" y="1601284"/>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83C581DC-EB8D-44B9-9CB9-0F28198AF10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 name="TextBox 11">
              <a:extLst>
                <a:ext uri="{FF2B5EF4-FFF2-40B4-BE49-F238E27FC236}">
                  <a16:creationId xmlns:a16="http://schemas.microsoft.com/office/drawing/2014/main" id="{3EEF63AB-805D-4721-8D0B-320DBCD76CBB}"/>
                </a:ext>
              </a:extLst>
            </p:cNvPr>
            <p:cNvSpPr txBox="1"/>
            <p:nvPr/>
          </p:nvSpPr>
          <p:spPr>
            <a:xfrm>
              <a:off x="655853" y="1770270"/>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Restricting imports may appear to be nothing more than taking sales from foreign producers and giving them to domestic producers.</a:t>
              </a:r>
            </a:p>
          </p:txBody>
        </p:sp>
      </p:grpSp>
      <p:grpSp>
        <p:nvGrpSpPr>
          <p:cNvPr id="13" name="Group 12">
            <a:extLst>
              <a:ext uri="{FF2B5EF4-FFF2-40B4-BE49-F238E27FC236}">
                <a16:creationId xmlns:a16="http://schemas.microsoft.com/office/drawing/2014/main" id="{80A2C422-6F8C-4568-8FED-9D5FF24ABDAB}"/>
              </a:ext>
            </a:extLst>
          </p:cNvPr>
          <p:cNvGrpSpPr/>
          <p:nvPr/>
        </p:nvGrpSpPr>
        <p:grpSpPr>
          <a:xfrm>
            <a:off x="2053618" y="2513607"/>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2F6E6C83-1C18-4045-8A83-48B56312543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5" name="TextBox 14">
              <a:extLst>
                <a:ext uri="{FF2B5EF4-FFF2-40B4-BE49-F238E27FC236}">
                  <a16:creationId xmlns:a16="http://schemas.microsoft.com/office/drawing/2014/main" id="{E48D2C45-71D2-438E-A313-CE2B190C123F}"/>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Other factors are at work, however, because firms do not operate in a vacuum.</a:t>
              </a:r>
            </a:p>
          </p:txBody>
        </p:sp>
      </p:grpSp>
      <p:grpSp>
        <p:nvGrpSpPr>
          <p:cNvPr id="16" name="Group 15">
            <a:extLst>
              <a:ext uri="{FF2B5EF4-FFF2-40B4-BE49-F238E27FC236}">
                <a16:creationId xmlns:a16="http://schemas.microsoft.com/office/drawing/2014/main" id="{4F9DD13B-A596-46EA-AC58-649DC1701054}"/>
              </a:ext>
            </a:extLst>
          </p:cNvPr>
          <p:cNvGrpSpPr/>
          <p:nvPr/>
        </p:nvGrpSpPr>
        <p:grpSpPr>
          <a:xfrm>
            <a:off x="2053618" y="3425930"/>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89E2BA89-8DBB-4E88-ABE8-852C998BEAF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8" name="TextBox 17">
              <a:extLst>
                <a:ext uri="{FF2B5EF4-FFF2-40B4-BE49-F238E27FC236}">
                  <a16:creationId xmlns:a16="http://schemas.microsoft.com/office/drawing/2014/main" id="{4423132F-5FCB-45E5-958B-6B6D2949B9FA}"/>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Instead, firms sell their products either to consumers or to other firms, who are also affected by the trade barriers.</a:t>
              </a:r>
            </a:p>
          </p:txBody>
        </p:sp>
      </p:grpSp>
      <p:grpSp>
        <p:nvGrpSpPr>
          <p:cNvPr id="19" name="Group 18">
            <a:extLst>
              <a:ext uri="{FF2B5EF4-FFF2-40B4-BE49-F238E27FC236}">
                <a16:creationId xmlns:a16="http://schemas.microsoft.com/office/drawing/2014/main" id="{BD84C247-42D6-4519-970F-873AD40A5D38}"/>
              </a:ext>
            </a:extLst>
          </p:cNvPr>
          <p:cNvGrpSpPr/>
          <p:nvPr/>
        </p:nvGrpSpPr>
        <p:grpSpPr>
          <a:xfrm>
            <a:off x="2056246" y="4331970"/>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440B11D1-C7C1-4C6D-A353-B6D23A34743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TextBox 20">
              <a:extLst>
                <a:ext uri="{FF2B5EF4-FFF2-40B4-BE49-F238E27FC236}">
                  <a16:creationId xmlns:a16="http://schemas.microsoft.com/office/drawing/2014/main" id="{084FFC83-A8F5-4685-BF27-FEB32BE4F13E}"/>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demand and supply analysis of protectionism shows that it is a policy that imposes substantial domestic costs.</a:t>
              </a:r>
            </a:p>
          </p:txBody>
        </p:sp>
      </p:grpSp>
    </p:spTree>
    <p:extLst>
      <p:ext uri="{BB962C8B-B14F-4D97-AF65-F5344CB8AC3E}">
        <p14:creationId xmlns:p14="http://schemas.microsoft.com/office/powerpoint/2010/main" val="7708171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TotalTime>
  <Words>1896</Words>
  <Application>Microsoft Office PowerPoint</Application>
  <PresentationFormat>Widescreen</PresentationFormat>
  <Paragraphs>121</Paragraphs>
  <Slides>18</Slides>
  <Notes>16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Arial</vt:lpstr>
      <vt:lpstr>Calibri</vt:lpstr>
      <vt:lpstr>Calibri Light</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Sarah Claus</cp:lastModifiedBy>
  <cp:revision>30</cp:revision>
  <dcterms:created xsi:type="dcterms:W3CDTF">2017-06-16T13:06:21Z</dcterms:created>
  <dcterms:modified xsi:type="dcterms:W3CDTF">2022-01-18T14:31:30Z</dcterms:modified>
</cp:coreProperties>
</file>