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67" r:id="rId4"/>
    <p:sldId id="299" r:id="rId5"/>
    <p:sldId id="257" r:id="rId6"/>
    <p:sldId id="289" r:id="rId7"/>
    <p:sldId id="290" r:id="rId8"/>
    <p:sldId id="291" r:id="rId9"/>
    <p:sldId id="365" r:id="rId10"/>
    <p:sldId id="366" r:id="rId11"/>
    <p:sldId id="292" r:id="rId12"/>
    <p:sldId id="294" r:id="rId13"/>
    <p:sldId id="295" r:id="rId14"/>
    <p:sldId id="296" r:id="rId15"/>
    <p:sldId id="371" r:id="rId16"/>
    <p:sldId id="369" r:id="rId17"/>
    <p:sldId id="370" r:id="rId18"/>
    <p:sldId id="298"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62686" y="2214037"/>
            <a:ext cx="9666628"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Price Elasticity of Demand and Price Elasticity of Supply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7521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E5FF8-9228-4597-9F1C-4D5B9C0F076D}"/>
              </a:ext>
            </a:extLst>
          </p:cNvPr>
          <p:cNvSpPr/>
          <p:nvPr/>
        </p:nvSpPr>
        <p:spPr>
          <a:xfrm>
            <a:off x="6882154" y="35483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Midpoint Method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C213DF-8BAC-4403-BFAA-010164D4098E}"/>
              </a:ext>
            </a:extLst>
          </p:cNvPr>
          <p:cNvSpPr/>
          <p:nvPr/>
        </p:nvSpPr>
        <p:spPr>
          <a:xfrm>
            <a:off x="6882154" y="44404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BFE137-C1F9-450C-B4AE-13FEFEE8D2A7}"/>
                  </a:ext>
                </a:extLst>
              </p:cNvPr>
              <p:cNvSpPr txBox="1"/>
              <p:nvPr/>
            </p:nvSpPr>
            <p:spPr>
              <a:xfrm>
                <a:off x="6995652" y="3624263"/>
                <a:ext cx="4471289" cy="569580"/>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26BFE137-C1F9-450C-B4AE-13FEFEE8D2A7}"/>
                  </a:ext>
                </a:extLst>
              </p:cNvPr>
              <p:cNvSpPr txBox="1">
                <a:spLocks noRot="1" noChangeAspect="1" noMove="1" noResize="1" noEditPoints="1" noAdjustHandles="1" noChangeArrowheads="1" noChangeShapeType="1" noTextEdit="1"/>
              </p:cNvSpPr>
              <p:nvPr/>
            </p:nvSpPr>
            <p:spPr>
              <a:xfrm>
                <a:off x="6995652" y="3624263"/>
                <a:ext cx="4471289" cy="569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30F4D0-87B0-44D5-AE8D-ED71C2DEAF8E}"/>
                  </a:ext>
                </a:extLst>
              </p:cNvPr>
              <p:cNvSpPr txBox="1"/>
              <p:nvPr/>
            </p:nvSpPr>
            <p:spPr>
              <a:xfrm>
                <a:off x="6995652" y="4517293"/>
                <a:ext cx="4471289" cy="567720"/>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endParaRPr>
              </a:p>
            </p:txBody>
          </p:sp>
        </mc:Choice>
        <mc:Fallback xmlns="">
          <p:sp>
            <p:nvSpPr>
              <p:cNvPr id="6" name="TextBox 5">
                <a:extLst>
                  <a:ext uri="{FF2B5EF4-FFF2-40B4-BE49-F238E27FC236}">
                    <a16:creationId xmlns:a16="http://schemas.microsoft.com/office/drawing/2014/main" id="{8730F4D0-87B0-44D5-AE8D-ED71C2DEAF8E}"/>
                  </a:ext>
                </a:extLst>
              </p:cNvPr>
              <p:cNvSpPr txBox="1">
                <a:spLocks noRot="1" noChangeAspect="1" noMove="1" noResize="1" noEditPoints="1" noAdjustHandles="1" noChangeArrowheads="1" noChangeShapeType="1" noTextEdit="1"/>
              </p:cNvSpPr>
              <p:nvPr/>
            </p:nvSpPr>
            <p:spPr>
              <a:xfrm>
                <a:off x="6995652" y="4517293"/>
                <a:ext cx="4471289" cy="567720"/>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calculate elasticity along a demand or supply curve, economists use the average percent change in both quantity and price. This is called the midpoint method for elasticity and is represented in the following equations:</a:t>
            </a:r>
          </a:p>
        </p:txBody>
      </p: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5"/>
          <a:stretch>
            <a:fillRect/>
          </a:stretch>
        </p:blipFill>
        <p:spPr>
          <a:xfrm>
            <a:off x="725059" y="1524851"/>
            <a:ext cx="5868135" cy="40469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23465-C149-43FE-BC57-A0B9DE49E78E}"/>
              </a:ext>
            </a:extLst>
          </p:cNvPr>
          <p:cNvSpPr/>
          <p:nvPr/>
        </p:nvSpPr>
        <p:spPr>
          <a:xfrm>
            <a:off x="6593194" y="1238869"/>
            <a:ext cx="5394179" cy="539839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ABB8C8C6-ECD2-425E-8BF3-1DEEEA975CF6}"/>
                  </a:ext>
                </a:extLst>
              </p:cNvPr>
              <p:cNvSpPr txBox="1"/>
              <p:nvPr/>
            </p:nvSpPr>
            <p:spPr>
              <a:xfrm>
                <a:off x="6673583" y="1495066"/>
                <a:ext cx="5184304" cy="2079159"/>
              </a:xfrm>
              <a:prstGeom prst="rect">
                <a:avLst/>
              </a:prstGeom>
              <a:noFill/>
              <a:ln>
                <a:noFill/>
              </a:ln>
            </p:spPr>
            <p:txBody>
              <a:bodyPr wrap="non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demand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gn="ctr">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2,900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6.9</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9" name="TextBox 1">
                <a:extLst>
                  <a:ext uri="{FF2B5EF4-FFF2-40B4-BE49-F238E27FC236}">
                    <a16:creationId xmlns:a16="http://schemas.microsoft.com/office/drawing/2014/main" id="{ABB8C8C6-ECD2-425E-8BF3-1DEEEA975CF6}"/>
                  </a:ext>
                </a:extLst>
              </p:cNvPr>
              <p:cNvSpPr txBox="1">
                <a:spLocks noRot="1" noChangeAspect="1" noMove="1" noResize="1" noEditPoints="1" noAdjustHandles="1" noChangeArrowheads="1" noChangeShapeType="1" noTextEdit="1"/>
              </p:cNvSpPr>
              <p:nvPr/>
            </p:nvSpPr>
            <p:spPr>
              <a:xfrm>
                <a:off x="6673583" y="1495066"/>
                <a:ext cx="5184304" cy="2079159"/>
              </a:xfrm>
              <a:prstGeom prst="rect">
                <a:avLst/>
              </a:prstGeom>
              <a:blipFill>
                <a:blip r:embed="rId3"/>
                <a:stretch>
                  <a:fillRect l="-2824" t="-23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8BF17998-681B-441A-9DB4-EB62315B651A}"/>
                  </a:ext>
                </a:extLst>
              </p:cNvPr>
              <p:cNvSpPr txBox="1"/>
              <p:nvPr/>
            </p:nvSpPr>
            <p:spPr>
              <a:xfrm>
                <a:off x="6781919" y="3719581"/>
                <a:ext cx="5085303" cy="1696362"/>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800" b="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−15.4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TextBox 6">
                <a:extLst>
                  <a:ext uri="{FF2B5EF4-FFF2-40B4-BE49-F238E27FC236}">
                    <a16:creationId xmlns:a16="http://schemas.microsoft.com/office/drawing/2014/main" id="{8BF17998-681B-441A-9DB4-EB62315B651A}"/>
                  </a:ext>
                </a:extLst>
              </p:cNvPr>
              <p:cNvSpPr txBox="1">
                <a:spLocks noRot="1" noChangeAspect="1" noMove="1" noResize="1" noEditPoints="1" noAdjustHandles="1" noChangeArrowheads="1" noChangeShapeType="1" noTextEdit="1"/>
              </p:cNvSpPr>
              <p:nvPr/>
            </p:nvSpPr>
            <p:spPr>
              <a:xfrm>
                <a:off x="6781919" y="3719581"/>
                <a:ext cx="5085303" cy="169636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7">
                <a:extLst>
                  <a:ext uri="{FF2B5EF4-FFF2-40B4-BE49-F238E27FC236}">
                    <a16:creationId xmlns:a16="http://schemas.microsoft.com/office/drawing/2014/main" id="{04A178F0-4EE4-421E-AD66-26C6FBE88FDC}"/>
                  </a:ext>
                </a:extLst>
              </p:cNvPr>
              <p:cNvSpPr txBox="1"/>
              <p:nvPr/>
            </p:nvSpPr>
            <p:spPr>
              <a:xfrm>
                <a:off x="6593194" y="5525840"/>
                <a:ext cx="5085303" cy="663964"/>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emand</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m:t>
                              </m:r>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0.45</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TextBox 7">
                <a:extLst>
                  <a:ext uri="{FF2B5EF4-FFF2-40B4-BE49-F238E27FC236}">
                    <a16:creationId xmlns:a16="http://schemas.microsoft.com/office/drawing/2014/main" id="{04A178F0-4EE4-421E-AD66-26C6FBE88FDC}"/>
                  </a:ext>
                </a:extLst>
              </p:cNvPr>
              <p:cNvSpPr txBox="1">
                <a:spLocks noRot="1" noChangeAspect="1" noMove="1" noResize="1" noEditPoints="1" noAdjustHandles="1" noChangeArrowheads="1" noChangeShapeType="1" noTextEdit="1"/>
              </p:cNvSpPr>
              <p:nvPr/>
            </p:nvSpPr>
            <p:spPr>
              <a:xfrm>
                <a:off x="6593194" y="5525840"/>
                <a:ext cx="5085303" cy="663964"/>
              </a:xfrm>
              <a:prstGeom prst="rect">
                <a:avLst/>
              </a:prstGeom>
              <a:blipFill>
                <a:blip r:embed="rId5"/>
                <a:stretch>
                  <a:fillRect/>
                </a:stretch>
              </a:blipFill>
              <a:ln>
                <a:noFill/>
              </a:ln>
            </p:spPr>
            <p:txBody>
              <a:bodyPr/>
              <a:lstStyle/>
              <a:p>
                <a:r>
                  <a:rPr lang="en-US">
                    <a:noFill/>
                  </a:rPr>
                  <a:t> </a:t>
                </a:r>
              </a:p>
            </p:txBody>
          </p:sp>
        </mc:Fallback>
      </mc:AlternateContent>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6"/>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7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demand</m:t>
                      </m:r>
                      <m:r>
                        <a:rPr lang="en-US" sz="2400" b="0" i="1" smtClean="0">
                          <a:latin typeface="Cambria Math" panose="02040503050406030204" pitchFamily="18" charset="0"/>
                        </a:rPr>
                        <m:t>=0.45</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2380610795"/>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demanded decreases by 0.45%</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demanded decreases by 4.5%</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demanded increases by 4.5%</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26469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E83EE0-CB03-448A-976E-27C4867B81AA}"/>
              </a:ext>
            </a:extLst>
          </p:cNvPr>
          <p:cNvSpPr/>
          <p:nvPr/>
        </p:nvSpPr>
        <p:spPr>
          <a:xfrm>
            <a:off x="6329908" y="1307692"/>
            <a:ext cx="5582635" cy="52118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E1ECDDF8-6C1B-4A28-A091-33FA087C36A0}"/>
                  </a:ext>
                </a:extLst>
              </p:cNvPr>
              <p:cNvSpPr txBox="1"/>
              <p:nvPr/>
            </p:nvSpPr>
            <p:spPr>
              <a:xfrm>
                <a:off x="6472183" y="1539861"/>
                <a:ext cx="5440360" cy="2079159"/>
              </a:xfrm>
              <a:prstGeom prst="rect">
                <a:avLst/>
              </a:prstGeom>
              <a:noFill/>
            </p:spPr>
            <p:txBody>
              <a:bodyPr wrap="squar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supply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i="1"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3,000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11,500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26.1</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TextBox 1">
                <a:extLst>
                  <a:ext uri="{FF2B5EF4-FFF2-40B4-BE49-F238E27FC236}">
                    <a16:creationId xmlns:a16="http://schemas.microsoft.com/office/drawing/2014/main" id="{E1ECDDF8-6C1B-4A28-A091-33FA087C36A0}"/>
                  </a:ext>
                </a:extLst>
              </p:cNvPr>
              <p:cNvSpPr txBox="1">
                <a:spLocks noRot="1" noChangeAspect="1" noMove="1" noResize="1" noEditPoints="1" noAdjustHandles="1" noChangeArrowheads="1" noChangeShapeType="1" noTextEdit="1"/>
              </p:cNvSpPr>
              <p:nvPr/>
            </p:nvSpPr>
            <p:spPr>
              <a:xfrm>
                <a:off x="6472183" y="1539861"/>
                <a:ext cx="5440360" cy="2079159"/>
              </a:xfrm>
              <a:prstGeom prst="rect">
                <a:avLst/>
              </a:prstGeom>
              <a:blipFill>
                <a:blip r:embed="rId3"/>
                <a:stretch>
                  <a:fillRect l="-2691" t="-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14855BD3-D555-4FB0-ACB9-8C0A4FE6A9D0}"/>
                  </a:ext>
                </a:extLst>
              </p:cNvPr>
              <p:cNvSpPr txBox="1"/>
              <p:nvPr/>
            </p:nvSpPr>
            <p:spPr>
              <a:xfrm>
                <a:off x="6738069" y="3851189"/>
                <a:ext cx="4592668" cy="1377941"/>
              </a:xfrm>
              <a:prstGeom prst="rect">
                <a:avLst/>
              </a:prstGeom>
              <a:noFill/>
            </p:spPr>
            <p:txBody>
              <a:bodyPr wrap="non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675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TextBox 6">
                <a:extLst>
                  <a:ext uri="{FF2B5EF4-FFF2-40B4-BE49-F238E27FC236}">
                    <a16:creationId xmlns:a16="http://schemas.microsoft.com/office/drawing/2014/main" id="{14855BD3-D555-4FB0-ACB9-8C0A4FE6A9D0}"/>
                  </a:ext>
                </a:extLst>
              </p:cNvPr>
              <p:cNvSpPr txBox="1">
                <a:spLocks noRot="1" noChangeAspect="1" noMove="1" noResize="1" noEditPoints="1" noAdjustHandles="1" noChangeArrowheads="1" noChangeShapeType="1" noTextEdit="1"/>
              </p:cNvSpPr>
              <p:nvPr/>
            </p:nvSpPr>
            <p:spPr>
              <a:xfrm>
                <a:off x="6738069" y="3851189"/>
                <a:ext cx="4592668" cy="1377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7">
                <a:extLst>
                  <a:ext uri="{FF2B5EF4-FFF2-40B4-BE49-F238E27FC236}">
                    <a16:creationId xmlns:a16="http://schemas.microsoft.com/office/drawing/2014/main" id="{3691EA5B-150F-4DDA-9B35-2AD73F960328}"/>
                  </a:ext>
                </a:extLst>
              </p:cNvPr>
              <p:cNvSpPr txBox="1"/>
              <p:nvPr/>
            </p:nvSpPr>
            <p:spPr>
              <a:xfrm>
                <a:off x="6747902" y="5461299"/>
                <a:ext cx="4276748" cy="663964"/>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supply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smtClean="0">
                              <a:solidFill>
                                <a:schemeClr val="bg1"/>
                              </a:solidFill>
                              <a:effectLst/>
                              <a:latin typeface="Cambria Math" panose="02040503050406030204" pitchFamily="18" charset="0"/>
                              <a:cs typeface="Times New Roman" panose="02020603050405020304" pitchFamily="18" charset="0"/>
                            </a:rPr>
                          </m:ctrlPr>
                        </m:dPr>
                        <m:e>
                          <m:f>
                            <m:fPr>
                              <m:ctrlPr>
                                <a:rPr lang="en-US" i="1">
                                  <a:solidFill>
                                    <a:schemeClr val="bg1"/>
                                  </a:solidFill>
                                  <a:latin typeface="Cambria Math" panose="02040503050406030204" pitchFamily="18" charset="0"/>
                                  <a:cs typeface="Times New Roman" panose="02020603050405020304" pitchFamily="18" charset="0"/>
                                </a:rPr>
                              </m:ctrlPr>
                            </m:fPr>
                            <m:num>
                              <m:r>
                                <a:rPr lang="en-US" i="1">
                                  <a:solidFill>
                                    <a:schemeClr val="bg1"/>
                                  </a:solidFill>
                                  <a:latin typeface="Cambria Math" panose="02040503050406030204" pitchFamily="18" charset="0"/>
                                  <a:cs typeface="Times New Roman" panose="02020603050405020304" pitchFamily="18" charset="0"/>
                                </a:rPr>
                                <m:t>26.1%</m:t>
                              </m:r>
                            </m:num>
                            <m:den>
                              <m:r>
                                <a:rPr lang="en-US" i="1">
                                  <a:solidFill>
                                    <a:schemeClr val="bg1"/>
                                  </a:solidFill>
                                  <a:latin typeface="Cambria Math" panose="02040503050406030204" pitchFamily="18" charset="0"/>
                                  <a:cs typeface="Times New Roman" panose="02020603050405020304" pitchFamily="18" charset="0"/>
                                </a:rPr>
                                <m:t>7.4%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TextBox 7">
                <a:extLst>
                  <a:ext uri="{FF2B5EF4-FFF2-40B4-BE49-F238E27FC236}">
                    <a16:creationId xmlns:a16="http://schemas.microsoft.com/office/drawing/2014/main" id="{3691EA5B-150F-4DDA-9B35-2AD73F960328}"/>
                  </a:ext>
                </a:extLst>
              </p:cNvPr>
              <p:cNvSpPr txBox="1">
                <a:spLocks noRot="1" noChangeAspect="1" noMove="1" noResize="1" noEditPoints="1" noAdjustHandles="1" noChangeArrowheads="1" noChangeShapeType="1" noTextEdit="1"/>
              </p:cNvSpPr>
              <p:nvPr/>
            </p:nvSpPr>
            <p:spPr>
              <a:xfrm>
                <a:off x="6747902" y="5461299"/>
                <a:ext cx="4276748" cy="663964"/>
              </a:xfrm>
              <a:prstGeom prst="rect">
                <a:avLst/>
              </a:prstGeom>
              <a:blipFill>
                <a:blip r:embed="rId5"/>
                <a:stretch>
                  <a:fillRect/>
                </a:stretch>
              </a:blipFill>
            </p:spPr>
            <p:txBody>
              <a:bodyPr/>
              <a:lstStyle/>
              <a:p>
                <a:r>
                  <a:rPr lang="en-US">
                    <a:noFill/>
                  </a:rPr>
                  <a:t> </a:t>
                </a:r>
              </a:p>
            </p:txBody>
          </p:sp>
        </mc:Fallback>
      </mc:AlternateContent>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6"/>
          <a:srcRect t="3298"/>
          <a:stretch/>
        </p:blipFill>
        <p:spPr>
          <a:xfrm>
            <a:off x="1062978" y="1417888"/>
            <a:ext cx="4799116" cy="4881025"/>
          </a:xfrm>
          <a:prstGeom prst="rect">
            <a:avLst/>
          </a:prstGeom>
        </p:spPr>
      </p:pic>
    </p:spTree>
    <p:extLst>
      <p:ext uri="{BB962C8B-B14F-4D97-AF65-F5344CB8AC3E}">
        <p14:creationId xmlns:p14="http://schemas.microsoft.com/office/powerpoint/2010/main" val="10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supply</m:t>
                      </m:r>
                      <m:r>
                        <a:rPr lang="en-US" sz="2400" b="0" i="1" smtClean="0">
                          <a:latin typeface="Cambria Math" panose="02040503050406030204" pitchFamily="18" charset="0"/>
                        </a:rPr>
                        <m:t>=3.53</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558109510"/>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supplied decreases by 35.3%</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313421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spTree>
    <p:extLst>
      <p:ext uri="{BB962C8B-B14F-4D97-AF65-F5344CB8AC3E}">
        <p14:creationId xmlns:p14="http://schemas.microsoft.com/office/powerpoint/2010/main" val="3214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The price elasticities of demand for medicine and gasoline are inelastic, while the price elasticities of demand for restaurant meals and hotel rooms in resorts are usually elastic. Can you think of other</a:t>
            </a:r>
          </a:p>
          <a:p>
            <a:pPr algn="ctr"/>
            <a:r>
              <a:rPr lang="en-US" sz="2400" dirty="0">
                <a:solidFill>
                  <a:schemeClr val="bg1"/>
                </a:solidFill>
              </a:rPr>
              <a:t>goods whose price elasticities of demand are likely to be inelastic or elastic?</a:t>
            </a:r>
          </a:p>
          <a:p>
            <a:pPr algn="ctr"/>
            <a:endParaRPr lang="en-US" sz="2400" dirty="0">
              <a:solidFill>
                <a:schemeClr val="bg1"/>
              </a:solidFill>
            </a:endParaRPr>
          </a:p>
          <a:p>
            <a:pPr algn="ctr"/>
            <a:r>
              <a:rPr lang="en-US" sz="2400" i="1" dirty="0">
                <a:solidFill>
                  <a:schemeClr val="bg1"/>
                </a:solidFill>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algn="ctr"/>
            <a:endParaRPr lang="en-US" sz="2400" i="1" dirty="0">
              <a:solidFill>
                <a:schemeClr val="bg1"/>
              </a:solidFill>
            </a:endParaRPr>
          </a:p>
        </p:txBody>
      </p:sp>
    </p:spTree>
    <p:extLst>
      <p:ext uri="{BB962C8B-B14F-4D97-AF65-F5344CB8AC3E}">
        <p14:creationId xmlns:p14="http://schemas.microsoft.com/office/powerpoint/2010/main" val="157683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Not Slope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slope is the rate of change in units along the curve, or the rise over run: the change in y over the change in x. </a:t>
              </a:r>
            </a:p>
          </p:txBody>
        </p:sp>
      </p:grpSp>
      <p:grpSp>
        <p:nvGrpSpPr>
          <p:cNvPr id="13" name="Group 12">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9104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Price elasticity measures the responsiveness of the quantity demanded or supplied of a good to a change in its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Elasticity is computed as the absolute value of the percentage change in quantity demanded (or supplied) divided by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 demand or supply curves indicate that quantity demanded or supplied respond to price changes in a greater-than-proportional manner (the percentage change in quantity outweighs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inelastic demand or supply curve is one in which a given percentage change in price will cause a smaller percentage change in quantity demanded or supplied.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unitary elasticity means that a given percentage change in price leads to an equal percentage change in quantity demanded or supplied.</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algn="ctr"/>
            <a:r>
              <a:rPr lang="en-US" sz="2100" dirty="0">
                <a:solidFill>
                  <a:schemeClr val="bg1"/>
                </a:solidFill>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 to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Elasticity</a:t>
              </a:r>
              <a:r>
                <a:rPr lang="en-US" sz="2000" dirty="0">
                  <a:solidFill>
                    <a:schemeClr val="bg1"/>
                  </a:solidFill>
                </a:rPr>
                <a:t> is an economics concept that measures responsiveness of one variable to changes in another variable.</a:t>
              </a:r>
            </a:p>
          </p:txBody>
        </p:sp>
      </p:grpSp>
      <p:grpSp>
        <p:nvGrpSpPr>
          <p:cNvPr id="8" name="Group 7">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 is unknown is exactly how much quantity demanded or quantity supplied will change following a change in price.</a:t>
              </a:r>
            </a:p>
          </p:txBody>
        </p:sp>
      </p:grp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law of demand states that a higher price will lead to a lower quantity demanded.</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law of supply states that a higher price will lead to a higher quantity supplied.</a:t>
              </a:r>
            </a:p>
          </p:txBody>
        </p:sp>
      </p:grpSp>
    </p:spTree>
    <p:extLst>
      <p:ext uri="{BB962C8B-B14F-4D97-AF65-F5344CB8AC3E}">
        <p14:creationId xmlns:p14="http://schemas.microsoft.com/office/powerpoint/2010/main" val="41512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55D7C-99EF-4CF6-B5A6-E6D42F004C34}"/>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C958E9-E838-4F96-8055-543F2AEB48F1}"/>
                  </a:ext>
                </a:extLst>
              </p:cNvPr>
              <p:cNvSpPr txBox="1"/>
              <p:nvPr/>
            </p:nvSpPr>
            <p:spPr>
              <a:xfrm>
                <a:off x="4437693" y="2028546"/>
                <a:ext cx="3316613" cy="893771"/>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quantity</m:t>
                          </m:r>
                        </m:num>
                        <m:den>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price</m:t>
                          </m:r>
                        </m:den>
                      </m:f>
                    </m:oMath>
                  </m:oMathPara>
                </a14:m>
                <a:endParaRPr lang="en-US" sz="2800" dirty="0">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33C958E9-E838-4F96-8055-543F2AEB48F1}"/>
                  </a:ext>
                </a:extLst>
              </p:cNvPr>
              <p:cNvSpPr txBox="1">
                <a:spLocks noRot="1" noChangeAspect="1" noMove="1" noResize="1" noEditPoints="1" noAdjustHandles="1" noChangeArrowheads="1" noChangeShapeType="1" noTextEdit="1"/>
              </p:cNvSpPr>
              <p:nvPr/>
            </p:nvSpPr>
            <p:spPr>
              <a:xfrm>
                <a:off x="4437693" y="2028546"/>
                <a:ext cx="3316613" cy="893771"/>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Supply</a:t>
                </a:r>
              </a:p>
            </p:txBody>
          </p:sp>
        </p:gr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788856-1A33-442C-912D-828FCB6805EA}"/>
                  </a:ext>
                </a:extLst>
              </p:cNvPr>
              <p:cNvSpPr txBox="1"/>
              <p:nvPr/>
            </p:nvSpPr>
            <p:spPr>
              <a:xfrm>
                <a:off x="2645408" y="5476546"/>
                <a:ext cx="6901184"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68788856-1A33-442C-912D-828FCB6805EA}"/>
                  </a:ext>
                </a:extLst>
              </p:cNvPr>
              <p:cNvSpPr txBox="1">
                <a:spLocks noRot="1" noChangeAspect="1" noMove="1" noResize="1" noEditPoints="1" noAdjustHandles="1" noChangeArrowheads="1" noChangeShapeType="1" noTextEdit="1"/>
              </p:cNvSpPr>
              <p:nvPr/>
            </p:nvSpPr>
            <p:spPr>
              <a:xfrm>
                <a:off x="2645408" y="5476546"/>
                <a:ext cx="6901184" cy="684803"/>
              </a:xfrm>
              <a:prstGeom prst="rect">
                <a:avLst/>
              </a:prstGeom>
              <a:blipFill>
                <a:blip r:embed="rId3"/>
                <a:stretch>
                  <a:fillRect/>
                </a:stretch>
              </a:blipFill>
            </p:spPr>
            <p:txBody>
              <a:bodyPr/>
              <a:lstStyle/>
              <a:p>
                <a:r>
                  <a:rPr lang="en-US">
                    <a:noFill/>
                  </a:rPr>
                  <a:t> </a:t>
                </a:r>
              </a:p>
            </p:txBody>
          </p:sp>
        </mc:Fallback>
      </mc:AlternateContent>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4"/>
          <a:stretch>
            <a:fillRect/>
          </a:stretch>
        </p:blipFill>
        <p:spPr>
          <a:xfrm>
            <a:off x="3116537" y="1358420"/>
            <a:ext cx="5651543" cy="389761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A1B235-36CE-4496-B599-2325EA39239F}"/>
                  </a:ext>
                </a:extLst>
              </p:cNvPr>
              <p:cNvSpPr txBox="1"/>
              <p:nvPr/>
            </p:nvSpPr>
            <p:spPr>
              <a:xfrm>
                <a:off x="2645408" y="5476546"/>
                <a:ext cx="6530890"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supplied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0BA1B235-36CE-4496-B599-2325EA39239F}"/>
                  </a:ext>
                </a:extLst>
              </p:cNvPr>
              <p:cNvSpPr txBox="1">
                <a:spLocks noRot="1" noChangeAspect="1" noMove="1" noResize="1" noEditPoints="1" noAdjustHandles="1" noChangeArrowheads="1" noChangeShapeType="1" noTextEdit="1"/>
              </p:cNvSpPr>
              <p:nvPr/>
            </p:nvSpPr>
            <p:spPr>
              <a:xfrm>
                <a:off x="2645408" y="5476546"/>
                <a:ext cx="6530890" cy="6848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913360956"/>
                  </p:ext>
                </p:extLst>
              </p:nvPr>
            </p:nvGraphicFramePr>
            <p:xfrm>
              <a:off x="1249680" y="2184672"/>
              <a:ext cx="9692640" cy="2900872"/>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2926080">
                      <a:extLst>
                        <a:ext uri="{9D8B030D-6E8A-4147-A177-3AD203B41FA5}">
                          <a16:colId xmlns:a16="http://schemas.microsoft.com/office/drawing/2014/main" val="1180094484"/>
                        </a:ext>
                      </a:extLst>
                    </a:gridCol>
                    <a:gridCol w="210312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&gt;%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i="1" smtClean="0">
                                    <a:solidFill>
                                      <a:schemeClr val="bg1"/>
                                    </a:solidFill>
                                    <a:latin typeface="Cambria Math" panose="02040503050406030204" pitchFamily="18" charset="0"/>
                                    <a:ea typeface="Cambria Math" panose="02040503050406030204" pitchFamily="18" charset="0"/>
                                  </a:rPr>
                                  <m:t>&gt;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b="0" i="1" smtClean="0">
                                    <a:solidFill>
                                      <a:schemeClr val="bg1"/>
                                    </a:solidFill>
                                    <a:latin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&lt;%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Choice>
        <mc:Fallback xmlns="">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913360956"/>
                  </p:ext>
                </p:extLst>
              </p:nvPr>
            </p:nvGraphicFramePr>
            <p:xfrm>
              <a:off x="1249680" y="2184672"/>
              <a:ext cx="9692640" cy="2900872"/>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2926080">
                      <a:extLst>
                        <a:ext uri="{9D8B030D-6E8A-4147-A177-3AD203B41FA5}">
                          <a16:colId xmlns:a16="http://schemas.microsoft.com/office/drawing/2014/main" val="1180094484"/>
                        </a:ext>
                      </a:extLst>
                    </a:gridCol>
                    <a:gridCol w="210312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843344">
                    <a:tc>
                      <a:txBody>
                        <a:bodyPr/>
                        <a:lstStyle/>
                        <a:p>
                          <a:endParaRPr lang="en-US"/>
                        </a:p>
                      </a:txBody>
                      <a:tcPr anchor="ctr">
                        <a:blipFill>
                          <a:blip r:embed="rId3"/>
                          <a:stretch>
                            <a:fillRect l="-261" t="-47482" r="-108235" b="-200719"/>
                          </a:stretch>
                        </a:blipFill>
                      </a:tcPr>
                    </a:tc>
                    <a:tc>
                      <a:txBody>
                        <a:bodyPr/>
                        <a:lstStyle/>
                        <a:p>
                          <a:endParaRPr lang="en-US"/>
                        </a:p>
                      </a:txBody>
                      <a:tcPr marL="137160" marR="137160" marT="137160" marB="137160" anchor="ctr">
                        <a:blipFill>
                          <a:blip r:embed="rId3"/>
                          <a:stretch>
                            <a:fillRect l="-159792" t="-47482" r="-72500" b="-200719"/>
                          </a:stretch>
                        </a:blip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843344">
                    <a:tc>
                      <a:txBody>
                        <a:bodyPr/>
                        <a:lstStyle/>
                        <a:p>
                          <a:endParaRPr lang="en-US"/>
                        </a:p>
                      </a:txBody>
                      <a:tcPr anchor="ctr">
                        <a:blipFill>
                          <a:blip r:embed="rId3"/>
                          <a:stretch>
                            <a:fillRect l="-261" t="-148551" r="-108235" b="-102174"/>
                          </a:stretch>
                        </a:blipFill>
                      </a:tcPr>
                    </a:tc>
                    <a:tc>
                      <a:txBody>
                        <a:bodyPr/>
                        <a:lstStyle/>
                        <a:p>
                          <a:endParaRPr lang="en-US"/>
                        </a:p>
                      </a:txBody>
                      <a:tcPr marL="137160" marR="137160" marT="137160" marB="137160" anchor="ctr">
                        <a:blipFill>
                          <a:blip r:embed="rId3"/>
                          <a:stretch>
                            <a:fillRect l="-159792" t="-148551" r="-72500" b="-102174"/>
                          </a:stretch>
                        </a:blip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843344">
                    <a:tc>
                      <a:txBody>
                        <a:bodyPr/>
                        <a:lstStyle/>
                        <a:p>
                          <a:endParaRPr lang="en-US"/>
                        </a:p>
                      </a:txBody>
                      <a:tcPr anchor="ctr">
                        <a:blipFill>
                          <a:blip r:embed="rId3"/>
                          <a:stretch>
                            <a:fillRect l="-261" t="-246763" r="-108235" b="-1439"/>
                          </a:stretch>
                        </a:blipFill>
                      </a:tcPr>
                    </a:tc>
                    <a:tc>
                      <a:txBody>
                        <a:bodyPr/>
                        <a:lstStyle/>
                        <a:p>
                          <a:endParaRPr lang="en-US"/>
                        </a:p>
                      </a:txBody>
                      <a:tcPr marL="137160" marR="137160" marT="137160" marB="137160" anchor="ctr">
                        <a:blipFill>
                          <a:blip r:embed="rId3"/>
                          <a:stretch>
                            <a:fillRect l="-159792" t="-246763" r="-72500" b="-1439"/>
                          </a:stretch>
                        </a:blip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Fallback>
      </mc:AlternateContent>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algn="ctr"/>
            <a:r>
              <a:rPr lang="en-US" sz="2400" dirty="0">
                <a:solidFill>
                  <a:schemeClr val="bg1"/>
                </a:solidFill>
              </a:rPr>
              <a:t>The price elasticity of demand for a product is 2.60. Given that the percentage change in price is 15%, what is the percentage change in quantity demanded?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615231" y="1442445"/>
            <a:ext cx="8961538"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indent="-342900">
              <a:buAutoNum type="arabicPeriod"/>
            </a:pPr>
            <a:r>
              <a:rPr lang="en-US" dirty="0">
                <a:solidFill>
                  <a:schemeClr val="bg1"/>
                </a:solidFill>
              </a:rPr>
              <a:t>The elasticity formula is:                                                                                                                                                                                     </a:t>
            </a:r>
          </a:p>
          <a:p>
            <a:r>
              <a:rPr lang="en-US" dirty="0">
                <a:solidFill>
                  <a:schemeClr val="bg1"/>
                </a:solidFill>
              </a:rPr>
              <a:t>       </a:t>
            </a:r>
          </a:p>
          <a:p>
            <a:r>
              <a:rPr lang="en-US" dirty="0">
                <a:solidFill>
                  <a:schemeClr val="bg1"/>
                </a:solidFill>
              </a:rPr>
              <a:t>       Rearrange the formula to solve for percentage change in quantity demanded:</a:t>
            </a:r>
          </a:p>
        </p:txBody>
      </p:sp>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2. Plug the given values into the equation:</a:t>
            </a:r>
          </a:p>
        </p:txBody>
      </p:sp>
      <p:graphicFrame>
        <p:nvGraphicFramePr>
          <p:cNvPr id="15" name="Object 14">
            <a:extLst>
              <a:ext uri="{FF2B5EF4-FFF2-40B4-BE49-F238E27FC236}">
                <a16:creationId xmlns:a16="http://schemas.microsoft.com/office/drawing/2014/main" id="{90B1B6C5-8B11-4BE9-B159-229CB2C16ADA}"/>
              </a:ext>
            </a:extLst>
          </p:cNvPr>
          <p:cNvGraphicFramePr>
            <a:graphicFrameLocks noChangeAspect="1"/>
          </p:cNvGraphicFramePr>
          <p:nvPr>
            <p:extLst>
              <p:ext uri="{D42A27DB-BD31-4B8C-83A1-F6EECF244321}">
                <p14:modId xmlns:p14="http://schemas.microsoft.com/office/powerpoint/2010/main" val="3302902071"/>
              </p:ext>
            </p:extLst>
          </p:nvPr>
        </p:nvGraphicFramePr>
        <p:xfrm>
          <a:off x="4655589" y="4064116"/>
          <a:ext cx="3667125" cy="387350"/>
        </p:xfrm>
        <a:graphic>
          <a:graphicData uri="http://schemas.openxmlformats.org/presentationml/2006/ole">
            <mc:AlternateContent xmlns:mc="http://schemas.openxmlformats.org/markup-compatibility/2006">
              <mc:Choice xmlns:v="urn:schemas-microsoft-com:vml" Requires="v">
                <p:oleObj spid="_x0000_s1026" name="Equation" r:id="rId4" imgW="1803240" imgH="190440" progId="Equation.DSMT4">
                  <p:embed/>
                </p:oleObj>
              </mc:Choice>
              <mc:Fallback>
                <p:oleObj name="Equation" r:id="rId4" imgW="1803240" imgH="190440" progId="Equation.DSMT4">
                  <p:embed/>
                  <p:pic>
                    <p:nvPicPr>
                      <p:cNvPr id="15" name="Object 14">
                        <a:extLst>
                          <a:ext uri="{FF2B5EF4-FFF2-40B4-BE49-F238E27FC236}">
                            <a16:creationId xmlns:a16="http://schemas.microsoft.com/office/drawing/2014/main" id="{90B1B6C5-8B11-4BE9-B159-229CB2C16ADA}"/>
                          </a:ext>
                        </a:extLst>
                      </p:cNvPr>
                      <p:cNvPicPr/>
                      <p:nvPr/>
                    </p:nvPicPr>
                    <p:blipFill>
                      <a:blip r:embed="rId5"/>
                      <a:stretch>
                        <a:fillRect/>
                      </a:stretch>
                    </p:blipFill>
                    <p:spPr>
                      <a:xfrm>
                        <a:off x="4655589" y="4064116"/>
                        <a:ext cx="3667125" cy="38735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011BB3EA-A54C-45CF-AC55-0D58AF08AD08}"/>
              </a:ext>
            </a:extLst>
          </p:cNvPr>
          <p:cNvGraphicFramePr>
            <a:graphicFrameLocks noChangeAspect="1"/>
          </p:cNvGraphicFramePr>
          <p:nvPr>
            <p:extLst>
              <p:ext uri="{D42A27DB-BD31-4B8C-83A1-F6EECF244321}">
                <p14:modId xmlns:p14="http://schemas.microsoft.com/office/powerpoint/2010/main" val="899648985"/>
              </p:ext>
            </p:extLst>
          </p:nvPr>
        </p:nvGraphicFramePr>
        <p:xfrm>
          <a:off x="5038725" y="1693863"/>
          <a:ext cx="3811588" cy="715962"/>
        </p:xfrm>
        <a:graphic>
          <a:graphicData uri="http://schemas.openxmlformats.org/presentationml/2006/ole">
            <mc:AlternateContent xmlns:mc="http://schemas.openxmlformats.org/markup-compatibility/2006">
              <mc:Choice xmlns:v="urn:schemas-microsoft-com:vml" Requires="v">
                <p:oleObj spid="_x0000_s1027" name="Equation" r:id="rId6" imgW="2095200" imgH="393480" progId="Equation.DSMT4">
                  <p:embed/>
                </p:oleObj>
              </mc:Choice>
              <mc:Fallback>
                <p:oleObj name="Equation" r:id="rId6" imgW="2095200" imgH="393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7"/>
                      <a:stretch>
                        <a:fillRect/>
                      </a:stretch>
                    </p:blipFill>
                    <p:spPr>
                      <a:xfrm>
                        <a:off x="5038725" y="1693863"/>
                        <a:ext cx="3811588" cy="715962"/>
                      </a:xfrm>
                      <a:prstGeom prst="rect">
                        <a:avLst/>
                      </a:prstGeom>
                      <a:ln>
                        <a:noFill/>
                      </a:ln>
                    </p:spPr>
                  </p:pic>
                </p:oleObj>
              </mc:Fallback>
            </mc:AlternateContent>
          </a:graphicData>
        </a:graphic>
      </p:graphicFrame>
      <p:graphicFrame>
        <p:nvGraphicFramePr>
          <p:cNvPr id="2" name="Object 1">
            <a:extLst>
              <a:ext uri="{FF2B5EF4-FFF2-40B4-BE49-F238E27FC236}">
                <a16:creationId xmlns:a16="http://schemas.microsoft.com/office/drawing/2014/main" id="{5CC247F9-24F2-4F3D-A5B1-D91A38366F7E}"/>
              </a:ext>
            </a:extLst>
          </p:cNvPr>
          <p:cNvGraphicFramePr>
            <a:graphicFrameLocks noChangeAspect="1"/>
          </p:cNvGraphicFramePr>
          <p:nvPr>
            <p:extLst>
              <p:ext uri="{D42A27DB-BD31-4B8C-83A1-F6EECF244321}">
                <p14:modId xmlns:p14="http://schemas.microsoft.com/office/powerpoint/2010/main" val="3696647154"/>
              </p:ext>
            </p:extLst>
          </p:nvPr>
        </p:nvGraphicFramePr>
        <p:xfrm>
          <a:off x="3697106" y="2979157"/>
          <a:ext cx="5568950" cy="339725"/>
        </p:xfrm>
        <a:graphic>
          <a:graphicData uri="http://schemas.openxmlformats.org/presentationml/2006/ole">
            <mc:AlternateContent xmlns:mc="http://schemas.openxmlformats.org/markup-compatibility/2006">
              <mc:Choice xmlns:v="urn:schemas-microsoft-com:vml" Requires="v">
                <p:oleObj spid="_x0000_s1028" name="Equation" r:id="rId8" imgW="3111480" imgH="190440" progId="Equation.DSMT4">
                  <p:embed/>
                </p:oleObj>
              </mc:Choice>
              <mc:Fallback>
                <p:oleObj name="Equation" r:id="rId8" imgW="3111480" imgH="190440" progId="Equation.DSMT4">
                  <p:embed/>
                  <p:pic>
                    <p:nvPicPr>
                      <p:cNvPr id="0" name=""/>
                      <p:cNvPicPr/>
                      <p:nvPr/>
                    </p:nvPicPr>
                    <p:blipFill>
                      <a:blip r:embed="rId9"/>
                      <a:stretch>
                        <a:fillRect/>
                      </a:stretch>
                    </p:blipFill>
                    <p:spPr>
                      <a:xfrm>
                        <a:off x="3697106" y="2979157"/>
                        <a:ext cx="5568950" cy="339725"/>
                      </a:xfrm>
                      <a:prstGeom prst="rect">
                        <a:avLst/>
                      </a:prstGeom>
                      <a:ln>
                        <a:noFill/>
                      </a:ln>
                    </p:spPr>
                  </p:pic>
                </p:oleObj>
              </mc:Fallback>
            </mc:AlternateContent>
          </a:graphicData>
        </a:graphic>
      </p:graphicFrame>
      <p:sp>
        <p:nvSpPr>
          <p:cNvPr id="19" name="TextBox 18">
            <a:extLst>
              <a:ext uri="{FF2B5EF4-FFF2-40B4-BE49-F238E27FC236}">
                <a16:creationId xmlns:a16="http://schemas.microsoft.com/office/drawing/2014/main" id="{C09E4BDD-953F-4FC2-85BB-7B6412DB8EA2}"/>
              </a:ext>
            </a:extLst>
          </p:cNvPr>
          <p:cNvSpPr txBox="1"/>
          <p:nvPr/>
        </p:nvSpPr>
        <p:spPr>
          <a:xfrm>
            <a:off x="2210837" y="4483373"/>
            <a:ext cx="8429625"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3. Solve the equation:</a:t>
            </a:r>
          </a:p>
          <a:p>
            <a:pPr algn="ctr"/>
            <a:endParaRPr lang="en-US" dirty="0">
              <a:solidFill>
                <a:schemeClr val="bg1"/>
              </a:solidFill>
            </a:endParaRPr>
          </a:p>
        </p:txBody>
      </p:sp>
      <p:graphicFrame>
        <p:nvGraphicFramePr>
          <p:cNvPr id="5" name="Object 4">
            <a:extLst>
              <a:ext uri="{FF2B5EF4-FFF2-40B4-BE49-F238E27FC236}">
                <a16:creationId xmlns:a16="http://schemas.microsoft.com/office/drawing/2014/main" id="{E69D3887-3284-47C3-BAAF-C94ED8D8061E}"/>
              </a:ext>
            </a:extLst>
          </p:cNvPr>
          <p:cNvGraphicFramePr>
            <a:graphicFrameLocks noChangeAspect="1"/>
          </p:cNvGraphicFramePr>
          <p:nvPr>
            <p:extLst>
              <p:ext uri="{D42A27DB-BD31-4B8C-83A1-F6EECF244321}">
                <p14:modId xmlns:p14="http://schemas.microsoft.com/office/powerpoint/2010/main" val="995531553"/>
              </p:ext>
            </p:extLst>
          </p:nvPr>
        </p:nvGraphicFramePr>
        <p:xfrm>
          <a:off x="4987925" y="5267325"/>
          <a:ext cx="2876550" cy="369888"/>
        </p:xfrm>
        <a:graphic>
          <a:graphicData uri="http://schemas.openxmlformats.org/presentationml/2006/ole">
            <mc:AlternateContent xmlns:mc="http://schemas.openxmlformats.org/markup-compatibility/2006">
              <mc:Choice xmlns:v="urn:schemas-microsoft-com:vml" Requires="v">
                <p:oleObj spid="_x0000_s1029" name="Equation" r:id="rId10" imgW="1485720" imgH="190440" progId="Equation.DSMT4">
                  <p:embed/>
                </p:oleObj>
              </mc:Choice>
              <mc:Fallback>
                <p:oleObj name="Equation" r:id="rId10" imgW="1485720" imgH="190440" progId="Equation.DSMT4">
                  <p:embed/>
                  <p:pic>
                    <p:nvPicPr>
                      <p:cNvPr id="0" name=""/>
                      <p:cNvPicPr/>
                      <p:nvPr/>
                    </p:nvPicPr>
                    <p:blipFill>
                      <a:blip r:embed="rId11"/>
                      <a:stretch>
                        <a:fillRect/>
                      </a:stretch>
                    </p:blipFill>
                    <p:spPr>
                      <a:xfrm>
                        <a:off x="4987925" y="5267325"/>
                        <a:ext cx="2876550" cy="369888"/>
                      </a:xfrm>
                      <a:prstGeom prst="rect">
                        <a:avLst/>
                      </a:prstGeom>
                      <a:ln>
                        <a:noFill/>
                      </a:ln>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1794</Words>
  <Application>Microsoft Office PowerPoint</Application>
  <PresentationFormat>Widescreen</PresentationFormat>
  <Paragraphs>155</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Century Gothic</vt:lpstr>
      <vt:lpstr>Open Sans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69</cp:revision>
  <dcterms:created xsi:type="dcterms:W3CDTF">2017-06-16T13:06:21Z</dcterms:created>
  <dcterms:modified xsi:type="dcterms:W3CDTF">2022-01-17T17:51:54Z</dcterms:modified>
</cp:coreProperties>
</file>