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5" r:id="rId4"/>
    <p:sldId id="257" r:id="rId5"/>
    <p:sldId id="297" r:id="rId6"/>
    <p:sldId id="298" r:id="rId7"/>
    <p:sldId id="294" r:id="rId8"/>
    <p:sldId id="299" r:id="rId9"/>
    <p:sldId id="300"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in Areas Other Than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6"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Areas Other Than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basic idea of elasticity does not just apply to the responsiveness of quantity supplied and demanded to changes in the price of a product.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supplied depends on factors such as the cost of production, as well as price.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demanded depends on income, tastes and preferences, and the prices of related goods, as well as price.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can be measured for any determinant of quantity supplied and quantity demanded, not just the price.</a:t>
              </a:r>
            </a:p>
          </p:txBody>
        </p:sp>
      </p:grpSp>
    </p:spTree>
    <p:extLst>
      <p:ext uri="{BB962C8B-B14F-4D97-AF65-F5344CB8AC3E}">
        <p14:creationId xmlns:p14="http://schemas.microsoft.com/office/powerpoint/2010/main" val="24694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products, most of the time, the income elasticity of demand is positive.</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is common enough that these goods are referred to as </a:t>
              </a:r>
              <a:r>
                <a:rPr lang="en-US" sz="2000" b="1" dirty="0">
                  <a:solidFill>
                    <a:schemeClr val="bg1"/>
                  </a:solidFill>
                </a:rPr>
                <a:t>normal goods</a:t>
              </a:r>
              <a:r>
                <a:rPr lang="en-US" sz="2000" dirty="0">
                  <a:solidFill>
                    <a:schemeClr val="bg1"/>
                  </a:solidFill>
                </a:rPr>
                <a:t>.</a:t>
              </a:r>
            </a:p>
          </p:txBody>
        </p:sp>
      </p:grpSp>
      <p:grpSp>
        <p:nvGrpSpPr>
          <p:cNvPr id="20" name="Group 19">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goods, an increase in income means that one might purchase less of the good.</a:t>
              </a:r>
            </a:p>
          </p:txBody>
        </p:sp>
      </p:grpSp>
      <p:grpSp>
        <p:nvGrpSpPr>
          <p:cNvPr id="23" name="Group 22">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income elasticity of demand is negative, the good is referred to as an </a:t>
              </a:r>
              <a:r>
                <a:rPr lang="en-US" sz="2000" b="1" dirty="0">
                  <a:solidFill>
                    <a:schemeClr val="bg1"/>
                  </a:solidFill>
                </a:rPr>
                <a:t>inferior good</a:t>
              </a:r>
              <a:r>
                <a:rPr lang="en-US" sz="2000" dirty="0">
                  <a:solidFill>
                    <a:schemeClr val="bg1"/>
                  </a:solidFill>
                </a:rPr>
                <a: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If you love pancakes, an increase in your income will increase your demand for pancakes, meaning it is a </a:t>
            </a:r>
            <a:r>
              <a:rPr lang="en-US" sz="2000" b="1" dirty="0">
                <a:solidFill>
                  <a:schemeClr val="bg1"/>
                </a:solidFill>
              </a:rPr>
              <a:t>normal good </a:t>
            </a:r>
            <a:r>
              <a:rPr lang="en-US" sz="2000" dirty="0">
                <a:solidFill>
                  <a:schemeClr val="bg1"/>
                </a:solidFill>
              </a:rPr>
              <a:t>to you. If you like pancakes, but really prefer expensive croissants, an increase in your income will reduce your demand for pancakes, as you choose to purchase more croissants. This would make pancakes an </a:t>
            </a:r>
            <a:r>
              <a:rPr lang="en-US" sz="2000" b="1" dirty="0">
                <a:solidFill>
                  <a:schemeClr val="bg1"/>
                </a:solidFill>
              </a:rPr>
              <a:t>inferior good </a:t>
            </a:r>
            <a:r>
              <a:rPr lang="en-US" sz="2000" dirty="0">
                <a:solidFill>
                  <a:schemeClr val="bg1"/>
                </a:solidFill>
              </a:rPr>
              <a:t>to you.</a:t>
            </a:r>
          </a:p>
        </p:txBody>
      </p: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Tree>
    <p:extLst>
      <p:ext uri="{BB962C8B-B14F-4D97-AF65-F5344CB8AC3E}">
        <p14:creationId xmlns:p14="http://schemas.microsoft.com/office/powerpoint/2010/main" val="408188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B5DB7-8725-4207-ABEF-C9A21ECD9CAF}"/>
              </a:ext>
            </a:extLst>
          </p:cNvPr>
          <p:cNvSpPr/>
          <p:nvPr/>
        </p:nvSpPr>
        <p:spPr>
          <a:xfrm>
            <a:off x="2066922" y="514297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the price of one good can shift the quantity demanded for another good.</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complements, a drop in the price of one good will lead to an increase in the quantity demanded of the other good.</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substitutes, a drop in the price of one good will cause people to substitute toward that good.</a:t>
              </a:r>
            </a:p>
          </p:txBody>
        </p:sp>
      </p:grpSp>
      <p:grpSp>
        <p:nvGrpSpPr>
          <p:cNvPr id="27" name="Group 26">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term "cross-price" refers to the idea that the price of one good is affecting the quantity demanded of a different good.</a:t>
              </a: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48610F-AE67-4DF3-8C02-A80CCD1754AD}"/>
                  </a:ext>
                </a:extLst>
              </p:cNvPr>
              <p:cNvSpPr txBox="1"/>
              <p:nvPr/>
            </p:nvSpPr>
            <p:spPr>
              <a:xfrm>
                <a:off x="2066922" y="5186639"/>
                <a:ext cx="8058154"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cross</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𝑄</m:t>
                              </m:r>
                            </m:e>
                            <m:sub>
                              <m:r>
                                <m:rPr>
                                  <m:sty m:val="p"/>
                                </m:rPr>
                                <a:rPr lang="en-US" sz="2000" b="0" i="0" smtClean="0">
                                  <a:solidFill>
                                    <a:schemeClr val="bg1"/>
                                  </a:solidFill>
                                  <a:latin typeface="Cambria Math" panose="02040503050406030204" pitchFamily="18" charset="0"/>
                                </a:rPr>
                                <m:t>d</m:t>
                              </m:r>
                            </m:sub>
                          </m:sSub>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A</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B</m:t>
                          </m:r>
                        </m:den>
                      </m:f>
                    </m:oMath>
                  </m:oMathPara>
                </a14:m>
                <a:endParaRPr lang="en-US" sz="2000" dirty="0"/>
              </a:p>
            </p:txBody>
          </p:sp>
        </mc:Choice>
        <mc:Fallback xmlns="">
          <p:sp>
            <p:nvSpPr>
              <p:cNvPr id="30" name="TextBox 29">
                <a:extLst>
                  <a:ext uri="{FF2B5EF4-FFF2-40B4-BE49-F238E27FC236}">
                    <a16:creationId xmlns:a16="http://schemas.microsoft.com/office/drawing/2014/main" id="{1A48610F-AE67-4DF3-8C02-A80CCD1754AD}"/>
                  </a:ext>
                </a:extLst>
              </p:cNvPr>
              <p:cNvSpPr txBox="1">
                <a:spLocks noRot="1" noChangeAspect="1" noMove="1" noResize="1" noEditPoints="1" noAdjustHandles="1" noChangeArrowheads="1" noChangeShapeType="1" noTextEdit="1"/>
              </p:cNvSpPr>
              <p:nvPr/>
            </p:nvSpPr>
            <p:spPr>
              <a:xfrm>
                <a:off x="2066922" y="5186639"/>
                <a:ext cx="8058154"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6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1C0B9B-A01F-4328-8086-0570B6956707}"/>
              </a:ext>
            </a:extLst>
          </p:cNvPr>
          <p:cNvSpPr txBox="1"/>
          <p:nvPr/>
        </p:nvSpPr>
        <p:spPr>
          <a:xfrm>
            <a:off x="2132769" y="1363468"/>
            <a:ext cx="2685351" cy="523220"/>
          </a:xfrm>
          <a:prstGeom prst="rect">
            <a:avLst/>
          </a:prstGeom>
          <a:solidFill>
            <a:srgbClr val="627981"/>
          </a:solidFill>
        </p:spPr>
        <p:txBody>
          <a:bodyPr wrap="none" rtlCol="0">
            <a:spAutoFit/>
          </a:bodyPr>
          <a:lstStyle/>
          <a:p>
            <a:r>
              <a:rPr lang="en-US" sz="2800" dirty="0">
                <a:solidFill>
                  <a:schemeClr val="bg1"/>
                </a:solidFill>
              </a:rPr>
              <a:t>Substitute Goods</a:t>
            </a:r>
          </a:p>
        </p:txBody>
      </p:sp>
      <p:sp>
        <p:nvSpPr>
          <p:cNvPr id="5" name="TextBox 4">
            <a:extLst>
              <a:ext uri="{FF2B5EF4-FFF2-40B4-BE49-F238E27FC236}">
                <a16:creationId xmlns:a16="http://schemas.microsoft.com/office/drawing/2014/main" id="{73377AF1-7A76-4825-A185-64C6E3F843B5}"/>
              </a:ext>
            </a:extLst>
          </p:cNvPr>
          <p:cNvSpPr txBox="1"/>
          <p:nvPr/>
        </p:nvSpPr>
        <p:spPr>
          <a:xfrm>
            <a:off x="6948751" y="1373368"/>
            <a:ext cx="3087577" cy="523220"/>
          </a:xfrm>
          <a:prstGeom prst="rect">
            <a:avLst/>
          </a:prstGeom>
          <a:solidFill>
            <a:srgbClr val="627981"/>
          </a:solidFill>
        </p:spPr>
        <p:txBody>
          <a:bodyPr wrap="none" rtlCol="0">
            <a:spAutoFit/>
          </a:bodyPr>
          <a:lstStyle/>
          <a:p>
            <a:r>
              <a:rPr lang="en-US" sz="2800" dirty="0">
                <a:solidFill>
                  <a:schemeClr val="bg1"/>
                </a:solidFill>
              </a:rPr>
              <a:t>Complement Goods</a:t>
            </a:r>
          </a:p>
        </p:txBody>
      </p:sp>
      <p:sp>
        <p:nvSpPr>
          <p:cNvPr id="6" name="TextBox 5">
            <a:extLst>
              <a:ext uri="{FF2B5EF4-FFF2-40B4-BE49-F238E27FC236}">
                <a16:creationId xmlns:a16="http://schemas.microsoft.com/office/drawing/2014/main" id="{4901C794-43D9-45DE-9C30-0DAD831B8965}"/>
              </a:ext>
            </a:extLst>
          </p:cNvPr>
          <p:cNvSpPr txBox="1"/>
          <p:nvPr/>
        </p:nvSpPr>
        <p:spPr>
          <a:xfrm>
            <a:off x="1889048" y="2011393"/>
            <a:ext cx="3172792" cy="400110"/>
          </a:xfrm>
          <a:prstGeom prst="rect">
            <a:avLst/>
          </a:prstGeom>
          <a:solidFill>
            <a:srgbClr val="627981"/>
          </a:solidFill>
        </p:spPr>
        <p:txBody>
          <a:bodyPr wrap="none" rtlCol="0">
            <a:spAutoFit/>
          </a:bodyPr>
          <a:lstStyle/>
          <a:p>
            <a:r>
              <a:rPr lang="en-US" sz="2000" dirty="0">
                <a:solidFill>
                  <a:schemeClr val="bg1"/>
                </a:solidFill>
              </a:rPr>
              <a:t>positive cross-price elasticity</a:t>
            </a:r>
          </a:p>
        </p:txBody>
      </p:sp>
      <p:sp>
        <p:nvSpPr>
          <p:cNvPr id="7" name="TextBox 6">
            <a:extLst>
              <a:ext uri="{FF2B5EF4-FFF2-40B4-BE49-F238E27FC236}">
                <a16:creationId xmlns:a16="http://schemas.microsoft.com/office/drawing/2014/main" id="{F787876E-67C3-4C8F-BC31-E6E2006E356E}"/>
              </a:ext>
            </a:extLst>
          </p:cNvPr>
          <p:cNvSpPr txBox="1"/>
          <p:nvPr/>
        </p:nvSpPr>
        <p:spPr>
          <a:xfrm>
            <a:off x="6871229" y="2020192"/>
            <a:ext cx="3242619" cy="400110"/>
          </a:xfrm>
          <a:prstGeom prst="rect">
            <a:avLst/>
          </a:prstGeom>
          <a:solidFill>
            <a:srgbClr val="627981"/>
          </a:solidFill>
        </p:spPr>
        <p:txBody>
          <a:bodyPr wrap="none" rtlCol="0">
            <a:spAutoFit/>
          </a:bodyPr>
          <a:lstStyle/>
          <a:p>
            <a:r>
              <a:rPr lang="en-US" sz="2000" dirty="0">
                <a:solidFill>
                  <a:schemeClr val="bg1"/>
                </a:solidFill>
              </a:rPr>
              <a:t>negative cross-price elasticity</a:t>
            </a:r>
          </a:p>
        </p:txBody>
      </p:sp>
      <p:grpSp>
        <p:nvGrpSpPr>
          <p:cNvPr id="20" name="Group 19" descr="ice cream cone">
            <a:extLst>
              <a:ext uri="{FF2B5EF4-FFF2-40B4-BE49-F238E27FC236}">
                <a16:creationId xmlns:a16="http://schemas.microsoft.com/office/drawing/2014/main" id="{5A8502E4-257A-4AE5-808B-C50B07A9DA44}"/>
              </a:ext>
            </a:extLst>
          </p:cNvPr>
          <p:cNvGrpSpPr/>
          <p:nvPr/>
        </p:nvGrpSpPr>
        <p:grpSpPr>
          <a:xfrm>
            <a:off x="8941708" y="3210253"/>
            <a:ext cx="1209311" cy="1524562"/>
            <a:chOff x="9955340" y="3413242"/>
            <a:chExt cx="1209311" cy="1524562"/>
          </a:xfrm>
          <a:solidFill>
            <a:srgbClr val="627981"/>
          </a:solidFill>
        </p:grpSpPr>
        <p:sp>
          <p:nvSpPr>
            <p:cNvPr id="9" name="TextBox 8">
              <a:extLst>
                <a:ext uri="{FF2B5EF4-FFF2-40B4-BE49-F238E27FC236}">
                  <a16:creationId xmlns:a16="http://schemas.microsoft.com/office/drawing/2014/main" id="{DCFF42F3-DE7F-4BE9-A5EE-61FE6C0D05B1}"/>
                </a:ext>
              </a:extLst>
            </p:cNvPr>
            <p:cNvSpPr txBox="1"/>
            <p:nvPr/>
          </p:nvSpPr>
          <p:spPr>
            <a:xfrm>
              <a:off x="10086147" y="4537694"/>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2" name="Graphic 11" descr="Ice cream">
              <a:extLst>
                <a:ext uri="{FF2B5EF4-FFF2-40B4-BE49-F238E27FC236}">
                  <a16:creationId xmlns:a16="http://schemas.microsoft.com/office/drawing/2014/main" id="{ED500084-109B-4545-9C4F-D25D8C6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5340" y="3413242"/>
              <a:ext cx="1209311" cy="1209311"/>
            </a:xfrm>
            <a:prstGeom prst="rect">
              <a:avLst/>
            </a:prstGeom>
          </p:spPr>
        </p:pic>
      </p:grpSp>
      <p:grpSp>
        <p:nvGrpSpPr>
          <p:cNvPr id="19" name="Group 18" descr="slice of cake">
            <a:extLst>
              <a:ext uri="{FF2B5EF4-FFF2-40B4-BE49-F238E27FC236}">
                <a16:creationId xmlns:a16="http://schemas.microsoft.com/office/drawing/2014/main" id="{871FF96F-7B5C-42EB-BFC0-AAEF9F863780}"/>
              </a:ext>
            </a:extLst>
          </p:cNvPr>
          <p:cNvGrpSpPr/>
          <p:nvPr/>
        </p:nvGrpSpPr>
        <p:grpSpPr>
          <a:xfrm>
            <a:off x="6948751" y="3219350"/>
            <a:ext cx="1209311" cy="1518399"/>
            <a:chOff x="8083981" y="4054210"/>
            <a:chExt cx="1209311" cy="1518399"/>
          </a:xfrm>
          <a:solidFill>
            <a:srgbClr val="627981"/>
          </a:solidFill>
        </p:grpSpPr>
        <p:sp>
          <p:nvSpPr>
            <p:cNvPr id="10" name="TextBox 9">
              <a:extLst>
                <a:ext uri="{FF2B5EF4-FFF2-40B4-BE49-F238E27FC236}">
                  <a16:creationId xmlns:a16="http://schemas.microsoft.com/office/drawing/2014/main" id="{A73CC5B0-ED67-4E2E-9CA5-D9D3AC4C041F}"/>
                </a:ext>
              </a:extLst>
            </p:cNvPr>
            <p:cNvSpPr txBox="1"/>
            <p:nvPr/>
          </p:nvSpPr>
          <p:spPr>
            <a:xfrm>
              <a:off x="8209979" y="5172499"/>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3" name="Graphic 12" descr="Cake slice">
              <a:extLst>
                <a:ext uri="{FF2B5EF4-FFF2-40B4-BE49-F238E27FC236}">
                  <a16:creationId xmlns:a16="http://schemas.microsoft.com/office/drawing/2014/main" id="{9ED6E17E-3F7D-4A7A-8A8D-54EC13C9D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3981" y="4054210"/>
              <a:ext cx="1209311" cy="1209311"/>
            </a:xfrm>
            <a:prstGeom prst="rect">
              <a:avLst/>
            </a:prstGeom>
          </p:spPr>
        </p:pic>
      </p:grpSp>
      <p:grpSp>
        <p:nvGrpSpPr>
          <p:cNvPr id="3" name="Group 2" descr="bicycle">
            <a:extLst>
              <a:ext uri="{FF2B5EF4-FFF2-40B4-BE49-F238E27FC236}">
                <a16:creationId xmlns:a16="http://schemas.microsoft.com/office/drawing/2014/main" id="{7ED70BA2-8002-4A56-BD3E-10C0C3050DA5}"/>
              </a:ext>
            </a:extLst>
          </p:cNvPr>
          <p:cNvGrpSpPr/>
          <p:nvPr/>
        </p:nvGrpSpPr>
        <p:grpSpPr>
          <a:xfrm>
            <a:off x="1892672" y="3132637"/>
            <a:ext cx="1209311" cy="1529865"/>
            <a:chOff x="861148" y="2860037"/>
            <a:chExt cx="1209311" cy="1529865"/>
          </a:xfrm>
          <a:solidFill>
            <a:srgbClr val="627981"/>
          </a:solidFill>
        </p:grpSpPr>
        <p:sp>
          <p:nvSpPr>
            <p:cNvPr id="8" name="TextBox 7">
              <a:extLst>
                <a:ext uri="{FF2B5EF4-FFF2-40B4-BE49-F238E27FC236}">
                  <a16:creationId xmlns:a16="http://schemas.microsoft.com/office/drawing/2014/main" id="{0DDC6F6C-70C8-4D37-ABAE-ECF1A1132C61}"/>
                </a:ext>
              </a:extLst>
            </p:cNvPr>
            <p:cNvSpPr txBox="1"/>
            <p:nvPr/>
          </p:nvSpPr>
          <p:spPr>
            <a:xfrm>
              <a:off x="986554" y="3989792"/>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4" name="Graphic 13" descr="Cycling">
              <a:extLst>
                <a:ext uri="{FF2B5EF4-FFF2-40B4-BE49-F238E27FC236}">
                  <a16:creationId xmlns:a16="http://schemas.microsoft.com/office/drawing/2014/main" id="{67D69422-D267-4F2B-9484-CCC01A489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148" y="2860037"/>
              <a:ext cx="1209311" cy="1209311"/>
            </a:xfrm>
            <a:prstGeom prst="rect">
              <a:avLst/>
            </a:prstGeom>
          </p:spPr>
        </p:pic>
      </p:grpSp>
      <p:grpSp>
        <p:nvGrpSpPr>
          <p:cNvPr id="4" name="Group 3" descr="car">
            <a:extLst>
              <a:ext uri="{FF2B5EF4-FFF2-40B4-BE49-F238E27FC236}">
                <a16:creationId xmlns:a16="http://schemas.microsoft.com/office/drawing/2014/main" id="{2E0BA84A-EB17-4FF7-A977-7EEC32F8730F}"/>
              </a:ext>
            </a:extLst>
          </p:cNvPr>
          <p:cNvGrpSpPr/>
          <p:nvPr/>
        </p:nvGrpSpPr>
        <p:grpSpPr>
          <a:xfrm>
            <a:off x="3762688" y="3152123"/>
            <a:ext cx="1375671" cy="1510379"/>
            <a:chOff x="2263703" y="2581297"/>
            <a:chExt cx="1375671" cy="1510379"/>
          </a:xfrm>
          <a:solidFill>
            <a:srgbClr val="627981"/>
          </a:solidFill>
        </p:grpSpPr>
        <p:sp>
          <p:nvSpPr>
            <p:cNvPr id="11" name="TextBox 10">
              <a:extLst>
                <a:ext uri="{FF2B5EF4-FFF2-40B4-BE49-F238E27FC236}">
                  <a16:creationId xmlns:a16="http://schemas.microsoft.com/office/drawing/2014/main" id="{F80E34C6-FE37-4FFC-9A31-C312B7DA1F34}"/>
                </a:ext>
              </a:extLst>
            </p:cNvPr>
            <p:cNvSpPr txBox="1"/>
            <p:nvPr/>
          </p:nvSpPr>
          <p:spPr>
            <a:xfrm>
              <a:off x="2480570" y="3691566"/>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5" name="Graphic 14" descr="Car">
              <a:extLst>
                <a:ext uri="{FF2B5EF4-FFF2-40B4-BE49-F238E27FC236}">
                  <a16:creationId xmlns:a16="http://schemas.microsoft.com/office/drawing/2014/main" id="{0ED5156F-CFB2-48FB-8E03-37E3C115D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3703" y="2581297"/>
              <a:ext cx="1375671" cy="1375671"/>
            </a:xfrm>
            <a:prstGeom prst="rect">
              <a:avLst/>
            </a:prstGeom>
          </p:spPr>
        </p:pic>
      </p:grpSp>
      <p:pic>
        <p:nvPicPr>
          <p:cNvPr id="16" name="Graphic 15" descr="Dollar">
            <a:extLst>
              <a:ext uri="{FF2B5EF4-FFF2-40B4-BE49-F238E27FC236}">
                <a16:creationId xmlns:a16="http://schemas.microsoft.com/office/drawing/2014/main" id="{B9C703FF-E0D6-4813-B0C7-FE8C6B5ACC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5829" y="2601435"/>
            <a:ext cx="586332" cy="586332"/>
          </a:xfrm>
          <a:prstGeom prst="rect">
            <a:avLst/>
          </a:prstGeom>
        </p:spPr>
      </p:pic>
      <p:sp>
        <p:nvSpPr>
          <p:cNvPr id="17" name="Arrow: Up 16">
            <a:extLst>
              <a:ext uri="{FF2B5EF4-FFF2-40B4-BE49-F238E27FC236}">
                <a16:creationId xmlns:a16="http://schemas.microsoft.com/office/drawing/2014/main" id="{C9EE9710-8482-4B4D-A1A9-FDD238B50431}"/>
              </a:ext>
            </a:extLst>
          </p:cNvPr>
          <p:cNvSpPr/>
          <p:nvPr/>
        </p:nvSpPr>
        <p:spPr>
          <a:xfrm>
            <a:off x="2309585" y="4730381"/>
            <a:ext cx="484632" cy="71323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652F81-2251-4889-AFD1-9D7246AE536D}"/>
              </a:ext>
            </a:extLst>
          </p:cNvPr>
          <p:cNvSpPr/>
          <p:nvPr/>
        </p:nvSpPr>
        <p:spPr>
          <a:xfrm>
            <a:off x="4211087" y="4727849"/>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llar">
            <a:extLst>
              <a:ext uri="{FF2B5EF4-FFF2-40B4-BE49-F238E27FC236}">
                <a16:creationId xmlns:a16="http://schemas.microsoft.com/office/drawing/2014/main" id="{8C8ED4EE-671F-4BB8-9CA1-E2CE5419B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5341" y="2593601"/>
            <a:ext cx="586332" cy="586332"/>
          </a:xfrm>
          <a:prstGeom prst="rect">
            <a:avLst/>
          </a:prstGeom>
        </p:spPr>
      </p:pic>
      <p:pic>
        <p:nvPicPr>
          <p:cNvPr id="24" name="Graphic 23" descr="Dollar">
            <a:extLst>
              <a:ext uri="{FF2B5EF4-FFF2-40B4-BE49-F238E27FC236}">
                <a16:creationId xmlns:a16="http://schemas.microsoft.com/office/drawing/2014/main" id="{3A6FF60B-77B1-4C21-99AE-F63C8094F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8735" y="2592651"/>
            <a:ext cx="586332" cy="586332"/>
          </a:xfrm>
          <a:prstGeom prst="rect">
            <a:avLst/>
          </a:prstGeom>
        </p:spPr>
      </p:pic>
      <p:pic>
        <p:nvPicPr>
          <p:cNvPr id="25" name="Graphic 24" descr="Dollar">
            <a:extLst>
              <a:ext uri="{FF2B5EF4-FFF2-40B4-BE49-F238E27FC236}">
                <a16:creationId xmlns:a16="http://schemas.microsoft.com/office/drawing/2014/main" id="{FC67E5E9-B50F-4374-9E68-BFFB11085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3002" y="2607506"/>
            <a:ext cx="586332" cy="586332"/>
          </a:xfrm>
          <a:prstGeom prst="rect">
            <a:avLst/>
          </a:prstGeom>
        </p:spPr>
      </p:pic>
      <p:pic>
        <p:nvPicPr>
          <p:cNvPr id="27" name="Graphic 26" descr="Dollar">
            <a:extLst>
              <a:ext uri="{FF2B5EF4-FFF2-40B4-BE49-F238E27FC236}">
                <a16:creationId xmlns:a16="http://schemas.microsoft.com/office/drawing/2014/main" id="{5B38EA2C-0548-4D54-A577-CBD355838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3001" y="2611335"/>
            <a:ext cx="586332" cy="586332"/>
          </a:xfrm>
          <a:prstGeom prst="rect">
            <a:avLst/>
          </a:prstGeom>
        </p:spPr>
      </p:pic>
      <p:sp>
        <p:nvSpPr>
          <p:cNvPr id="28" name="Arrow: Down 27">
            <a:extLst>
              <a:ext uri="{FF2B5EF4-FFF2-40B4-BE49-F238E27FC236}">
                <a16:creationId xmlns:a16="http://schemas.microsoft.com/office/drawing/2014/main" id="{D394A425-CF27-471B-849A-EF2637A9406C}"/>
              </a:ext>
            </a:extLst>
          </p:cNvPr>
          <p:cNvSpPr/>
          <p:nvPr/>
        </p:nvSpPr>
        <p:spPr>
          <a:xfrm>
            <a:off x="7344887" y="4816108"/>
            <a:ext cx="484632" cy="715822"/>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llar">
            <a:extLst>
              <a:ext uri="{FF2B5EF4-FFF2-40B4-BE49-F238E27FC236}">
                <a16:creationId xmlns:a16="http://schemas.microsoft.com/office/drawing/2014/main" id="{A53893D5-2929-4AB4-9A22-691983556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16165" y="2595096"/>
            <a:ext cx="586332" cy="586332"/>
          </a:xfrm>
          <a:prstGeom prst="rect">
            <a:avLst/>
          </a:prstGeom>
        </p:spPr>
      </p:pic>
      <p:pic>
        <p:nvPicPr>
          <p:cNvPr id="30" name="Graphic 29" descr="Dollar">
            <a:extLst>
              <a:ext uri="{FF2B5EF4-FFF2-40B4-BE49-F238E27FC236}">
                <a16:creationId xmlns:a16="http://schemas.microsoft.com/office/drawing/2014/main" id="{31FF30F9-BC01-4429-B96B-58434F7A7E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6164" y="2598925"/>
            <a:ext cx="586332" cy="586332"/>
          </a:xfrm>
          <a:prstGeom prst="rect">
            <a:avLst/>
          </a:prstGeom>
        </p:spPr>
      </p:pic>
      <p:sp>
        <p:nvSpPr>
          <p:cNvPr id="31" name="Arrow: Down 30">
            <a:extLst>
              <a:ext uri="{FF2B5EF4-FFF2-40B4-BE49-F238E27FC236}">
                <a16:creationId xmlns:a16="http://schemas.microsoft.com/office/drawing/2014/main" id="{9759286E-4C12-4A74-8F95-0573F080E9C9}"/>
              </a:ext>
            </a:extLst>
          </p:cNvPr>
          <p:cNvSpPr/>
          <p:nvPr/>
        </p:nvSpPr>
        <p:spPr>
          <a:xfrm>
            <a:off x="9361887" y="4794827"/>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In a society where people love to eat peanut butter and jelly sandwiches, while refusing to eat one good without the other, an increase in the price of one of the goods will decrease the demand for the other. This means the </a:t>
            </a:r>
            <a:r>
              <a:rPr lang="en-US" sz="2000" b="1" dirty="0">
                <a:solidFill>
                  <a:schemeClr val="bg1"/>
                </a:solidFill>
              </a:rPr>
              <a:t>cross-price elasticity of demand </a:t>
            </a:r>
            <a:r>
              <a:rPr lang="en-US" sz="2000" dirty="0">
                <a:solidFill>
                  <a:schemeClr val="bg1"/>
                </a:solidFill>
              </a:rPr>
              <a:t>between peanut butter and jelly is negative, indicating the two goods are complements.</a:t>
            </a:r>
          </a:p>
        </p:txBody>
      </p:sp>
      <p:pic>
        <p:nvPicPr>
          <p:cNvPr id="3" name="Picture 2" descr="A picture containing table, cup, indoor, glass&#10;&#10;Description automatically generated">
            <a:extLst>
              <a:ext uri="{FF2B5EF4-FFF2-40B4-BE49-F238E27FC236}">
                <a16:creationId xmlns:a16="http://schemas.microsoft.com/office/drawing/2014/main" id="{09FA8213-686D-4C36-A5E0-EC0E9D6F4010}"/>
              </a:ext>
            </a:extLst>
          </p:cNvPr>
          <p:cNvPicPr>
            <a:picLocks noChangeAspect="1"/>
          </p:cNvPicPr>
          <p:nvPr/>
        </p:nvPicPr>
        <p:blipFill rotWithShape="1">
          <a:blip r:embed="rId3">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pic>
        <p:nvPicPr>
          <p:cNvPr id="6" name="Picture 5" descr="A picture containing cup, table, coffee, plate&#10;&#10;Description automatically generated">
            <a:extLst>
              <a:ext uri="{FF2B5EF4-FFF2-40B4-BE49-F238E27FC236}">
                <a16:creationId xmlns:a16="http://schemas.microsoft.com/office/drawing/2014/main" id="{458974DF-FBE2-459D-8286-3E55303E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spTree>
    <p:extLst>
      <p:ext uri="{BB962C8B-B14F-4D97-AF65-F5344CB8AC3E}">
        <p14:creationId xmlns:p14="http://schemas.microsoft.com/office/powerpoint/2010/main" val="5111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Labor and 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elasticity applies to any market, not just markets for goods and services.</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57302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wage elasticity of labor supply </a:t>
              </a:r>
              <a:r>
                <a:rPr lang="en-US" sz="2000" dirty="0">
                  <a:solidFill>
                    <a:schemeClr val="bg1"/>
                  </a:solidFill>
                </a:rPr>
                <a:t>refers to</a:t>
              </a:r>
              <a:r>
                <a:rPr lang="en-US" sz="2000" b="1" dirty="0">
                  <a:solidFill>
                    <a:schemeClr val="bg1"/>
                  </a:solidFill>
                </a:rPr>
                <a:t> </a:t>
              </a:r>
              <a:r>
                <a:rPr lang="en-US" sz="2000" dirty="0">
                  <a:solidFill>
                    <a:schemeClr val="bg1"/>
                  </a:solidFill>
                </a:rPr>
                <a:t>the percentage change in hours worked divided by the percentage change in wages.</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4322444"/>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elasticity of savings </a:t>
              </a:r>
              <a:r>
                <a:rPr lang="en-US" sz="2000" dirty="0">
                  <a:solidFill>
                    <a:schemeClr val="bg1"/>
                  </a:solidFill>
                </a:rPr>
                <a:t>refers to the percentage change in the quantity of savings divided by the percentage change in interest rates.</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3D9284F-8025-432A-A3DC-661FC0438858}"/>
                  </a:ext>
                </a:extLst>
              </p:cNvPr>
              <p:cNvSpPr txBox="1"/>
              <p:nvPr/>
            </p:nvSpPr>
            <p:spPr>
              <a:xfrm>
                <a:off x="2066921" y="3469712"/>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solidFill>
                            <a:schemeClr val="bg1"/>
                          </a:solidFill>
                          <a:latin typeface="Cambria Math" panose="02040503050406030204" pitchFamily="18" charset="0"/>
                        </a:rPr>
                        <m:t>w</m:t>
                      </m:r>
                      <m:r>
                        <m:rPr>
                          <m:sty m:val="p"/>
                        </m:rPr>
                        <a:rPr lang="en-US" sz="2000" b="0" i="0" smtClean="0">
                          <a:solidFill>
                            <a:schemeClr val="bg1"/>
                          </a:solidFill>
                          <a:latin typeface="Cambria Math" panose="02040503050406030204" pitchFamily="18" charset="0"/>
                        </a:rPr>
                        <m:t>age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wage</m:t>
                          </m:r>
                        </m:den>
                      </m:f>
                    </m:oMath>
                  </m:oMathPara>
                </a14:m>
                <a:endParaRPr lang="en-US" sz="2000" dirty="0">
                  <a:solidFill>
                    <a:schemeClr val="bg1"/>
                  </a:solidFill>
                </a:endParaRPr>
              </a:p>
            </p:txBody>
          </p:sp>
        </mc:Choice>
        <mc:Fallback xmlns="">
          <p:sp>
            <p:nvSpPr>
              <p:cNvPr id="27" name="TextBox 26">
                <a:extLst>
                  <a:ext uri="{FF2B5EF4-FFF2-40B4-BE49-F238E27FC236}">
                    <a16:creationId xmlns:a16="http://schemas.microsoft.com/office/drawing/2014/main" id="{53D9284F-8025-432A-A3DC-661FC0438858}"/>
                  </a:ext>
                </a:extLst>
              </p:cNvPr>
              <p:cNvSpPr txBox="1">
                <a:spLocks noRot="1" noChangeAspect="1" noMove="1" noResize="1" noEditPoints="1" noAdjustHandles="1" noChangeArrowheads="1" noChangeShapeType="1" noTextEdit="1"/>
              </p:cNvSpPr>
              <p:nvPr/>
            </p:nvSpPr>
            <p:spPr>
              <a:xfrm>
                <a:off x="2066921" y="3469712"/>
                <a:ext cx="8058155" cy="6390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49A1E3-4CB4-4D55-90D5-1D51F994810F}"/>
                  </a:ext>
                </a:extLst>
              </p:cNvPr>
              <p:cNvSpPr txBox="1"/>
              <p:nvPr/>
            </p:nvSpPr>
            <p:spPr>
              <a:xfrm>
                <a:off x="2066921" y="5289314"/>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interest</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rate</m:t>
                          </m:r>
                        </m:den>
                      </m:f>
                    </m:oMath>
                  </m:oMathPara>
                </a14:m>
                <a:endParaRPr lang="en-US" sz="2000" dirty="0">
                  <a:solidFill>
                    <a:schemeClr val="bg1"/>
                  </a:solidFill>
                </a:endParaRPr>
              </a:p>
            </p:txBody>
          </p:sp>
        </mc:Choice>
        <mc:Fallback xmlns="">
          <p:sp>
            <p:nvSpPr>
              <p:cNvPr id="28" name="TextBox 27">
                <a:extLst>
                  <a:ext uri="{FF2B5EF4-FFF2-40B4-BE49-F238E27FC236}">
                    <a16:creationId xmlns:a16="http://schemas.microsoft.com/office/drawing/2014/main" id="{C449A1E3-4CB4-4D55-90D5-1D51F994810F}"/>
                  </a:ext>
                </a:extLst>
              </p:cNvPr>
              <p:cNvSpPr txBox="1">
                <a:spLocks noRot="1" noChangeAspect="1" noMove="1" noResize="1" noEditPoints="1" noAdjustHandles="1" noChangeArrowheads="1" noChangeShapeType="1" noTextEdit="1"/>
              </p:cNvSpPr>
              <p:nvPr/>
            </p:nvSpPr>
            <p:spPr>
              <a:xfrm>
                <a:off x="2066921" y="5289314"/>
                <a:ext cx="8058155" cy="6390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Elasticity refers to the change of one variable divided by the percentage change of a related variable that we can apply to many economic connections.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cross-price elasticity of demand is the percentage change in the quantity demanded of a good divided by the percentage change in the price of another good.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wage elasticity of labor supply is the percentage change in the quantity of hours supplied divided by the percentage change in the wage.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elasticity of savings with respect to interest rates is the percentage change in the quantity of savings divided by the percentage change in interest rates.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1387</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37</cp:revision>
  <dcterms:created xsi:type="dcterms:W3CDTF">2017-06-16T13:06:21Z</dcterms:created>
  <dcterms:modified xsi:type="dcterms:W3CDTF">2022-01-17T17:54:08Z</dcterms:modified>
</cp:coreProperties>
</file>