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293" r:id="rId5"/>
    <p:sldId id="371" r:id="rId6"/>
    <p:sldId id="369" r:id="rId7"/>
    <p:sldId id="289" r:id="rId8"/>
    <p:sldId id="370" r:id="rId9"/>
    <p:sldId id="374" r:id="rId10"/>
    <p:sldId id="375" r:id="rId11"/>
    <p:sldId id="372" r:id="rId12"/>
    <p:sldId id="37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8841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8"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t>
              </a:r>
              <a:r>
                <a:rPr lang="en-US" sz="2000" b="1" dirty="0">
                  <a:solidFill>
                    <a:prstClr val="white"/>
                  </a:solidFill>
                  <a:latin typeface="Calibri" panose="020F0502020204030204"/>
                </a:rPr>
                <a:t>utility per dollar </a:t>
              </a:r>
              <a:r>
                <a:rPr lang="en-US" sz="2000" dirty="0">
                  <a:solidFill>
                    <a:prstClr val="white"/>
                  </a:solidFill>
                  <a:latin typeface="Calibri" panose="020F0502020204030204"/>
                </a:rPr>
                <a:t>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additional satisfaction gained from purchasing a good given the price of the product.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To maximize utility</a:t>
              </a:r>
              <a:r>
                <a:rPr lang="en-US" sz="2000" dirty="0">
                  <a:solidFill>
                    <a:prstClr val="white"/>
                  </a:solidFill>
                  <a:latin typeface="Calibri" panose="020F0502020204030204"/>
                </a:rPr>
                <a:t> given a budget, consumers</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 will always purchase the item with the greatest marginal utility per dollar of expenditure.</a:t>
              </a:r>
            </a:p>
          </p:txBody>
        </p:sp>
      </p:gr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23BC240-297F-46C2-A3B3-148E63049F2B}"/>
                  </a:ext>
                </a:extLst>
              </p:cNvPr>
              <p:cNvSpPr txBox="1"/>
              <p:nvPr/>
            </p:nvSpPr>
            <p:spPr>
              <a:xfrm>
                <a:off x="2739178" y="2644230"/>
                <a:ext cx="6463056" cy="728661"/>
              </a:xfrm>
              <a:prstGeom prst="rect">
                <a:avLst/>
              </a:prstGeom>
              <a:solidFill>
                <a:srgbClr val="627981"/>
              </a:solid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14:m>
                  <m:oMathPara xmlns:m="http://schemas.openxmlformats.org/officeDocument/2006/math">
                    <m:oMathParaPr>
                      <m:jc m:val="centerGroup"/>
                    </m:oMathParaPr>
                    <m:oMath xmlns:m="http://schemas.openxmlformats.org/officeDocument/2006/math">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per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dollar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f>
                        <m:f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fPr>
                        <m:num>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num>
                        <m:den>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price</m:t>
                          </m:r>
                        </m:den>
                      </m:f>
                    </m:oMath>
                  </m:oMathPara>
                </a14:m>
                <a:endParaRPr kumimoji="0" lang="en-US" sz="2000" u="none" strike="noStrike" kern="1200" cap="none" spc="0" normalizeH="0" baseline="0" noProof="0" dirty="0">
                  <a:ln>
                    <a:noFill/>
                  </a:ln>
                  <a:solidFill>
                    <a:prstClr val="white"/>
                  </a:solidFill>
                  <a:effectLst/>
                  <a:uLnTx/>
                  <a:uFillTx/>
                  <a:latin typeface="Calibri" panose="020F0502020204030204"/>
                  <a:ea typeface="+mn-ea"/>
                  <a:cs typeface="+mn-cs"/>
                </a:endParaRPr>
              </a:p>
            </p:txBody>
          </p:sp>
        </mc:Choice>
        <mc:Fallback xmlns="">
          <p:sp>
            <p:nvSpPr>
              <p:cNvPr id="12" name="TextBox 11">
                <a:extLst>
                  <a:ext uri="{FF2B5EF4-FFF2-40B4-BE49-F238E27FC236}">
                    <a16:creationId xmlns:a16="http://schemas.microsoft.com/office/drawing/2014/main" id="{323BC240-297F-46C2-A3B3-148E63049F2B}"/>
                  </a:ext>
                </a:extLst>
              </p:cNvPr>
              <p:cNvSpPr txBox="1">
                <a:spLocks noRot="1" noChangeAspect="1" noMove="1" noResize="1" noEditPoints="1" noAdjustHandles="1" noChangeArrowheads="1" noChangeShapeType="1" noTextEdit="1"/>
              </p:cNvSpPr>
              <p:nvPr/>
            </p:nvSpPr>
            <p:spPr>
              <a:xfrm>
                <a:off x="2739178" y="2644230"/>
                <a:ext cx="646305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2415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139C993B-197A-4205-886E-A3D52B7EC187}"/>
              </a:ext>
            </a:extLst>
          </p:cNvPr>
          <p:cNvSpPr/>
          <p:nvPr/>
        </p:nvSpPr>
        <p:spPr>
          <a:xfrm>
            <a:off x="6788307" y="4209392"/>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CBD1C89-562F-47C7-AFED-3CE6731C9E1A}"/>
              </a:ext>
            </a:extLst>
          </p:cNvPr>
          <p:cNvSpPr/>
          <p:nvPr/>
        </p:nvSpPr>
        <p:spPr>
          <a:xfrm>
            <a:off x="2569779" y="4209393"/>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Rule for Maximizing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066922" y="1607013"/>
            <a:ext cx="7807571" cy="1323439"/>
          </a:xfrm>
          <a:prstGeom prst="rect">
            <a:avLst/>
          </a:prstGeom>
          <a:solidFill>
            <a:srgbClr val="627981"/>
          </a:solidFill>
        </p:spPr>
        <p:txBody>
          <a:bodyPr wrap="square" rtlCol="0">
            <a:spAutoFit/>
          </a:bodyPr>
          <a:lstStyle/>
          <a:p>
            <a:pPr algn="ctr"/>
            <a:r>
              <a:rPr lang="en-US" sz="2000" dirty="0">
                <a:solidFill>
                  <a:schemeClr val="bg1"/>
                </a:solidFill>
              </a:rPr>
              <a:t>If you always choose the item with the greatest marginal utility per dollar spent, when your budget is exhausted, the utility-maximizing choice should occur where the marginal utility per dollar spent is the same for both goods.</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0118D378-D998-4D80-A6A1-4564336826AA}"/>
                  </a:ext>
                </a:extLst>
              </p:cNvPr>
              <p:cNvSpPr txBox="1"/>
              <p:nvPr/>
            </p:nvSpPr>
            <p:spPr>
              <a:xfrm>
                <a:off x="2826773" y="4401537"/>
                <a:ext cx="2211055" cy="1002519"/>
              </a:xfrm>
              <a:prstGeom prst="rect">
                <a:avLst/>
              </a:prstGeom>
              <a:solidFill>
                <a:srgbClr val="627981"/>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𝑀𝑈</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𝑃</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p>
            </p:txBody>
          </p:sp>
        </mc:Choice>
        <mc:Fallback xmlns="">
          <p:sp>
            <p:nvSpPr>
              <p:cNvPr id="16" name="TextBox 15">
                <a:extLst>
                  <a:ext uri="{FF2B5EF4-FFF2-40B4-BE49-F238E27FC236}">
                    <a16:creationId xmlns:a16="http://schemas.microsoft.com/office/drawing/2014/main" id="{0118D378-D998-4D80-A6A1-4564336826AA}"/>
                  </a:ext>
                </a:extLst>
              </p:cNvPr>
              <p:cNvSpPr txBox="1">
                <a:spLocks noRot="1" noChangeAspect="1" noMove="1" noResize="1" noEditPoints="1" noAdjustHandles="1" noChangeArrowheads="1" noChangeShapeType="1" noTextEdit="1"/>
              </p:cNvSpPr>
              <p:nvPr/>
            </p:nvSpPr>
            <p:spPr>
              <a:xfrm>
                <a:off x="2826773" y="4401537"/>
                <a:ext cx="2211055" cy="1002519"/>
              </a:xfrm>
              <a:prstGeom prst="rect">
                <a:avLst/>
              </a:prstGeom>
              <a:blipFill>
                <a:blip r:embed="rId3"/>
                <a:stretch>
                  <a:fillRect b="-6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EB4ED32-AAB4-438D-A531-C53D8AF0DFE1}"/>
                  </a:ext>
                </a:extLst>
              </p:cNvPr>
              <p:cNvSpPr txBox="1"/>
              <p:nvPr/>
            </p:nvSpPr>
            <p:spPr>
              <a:xfrm>
                <a:off x="7154173" y="4390288"/>
                <a:ext cx="1824859" cy="1002519"/>
              </a:xfrm>
              <a:prstGeom prst="rect">
                <a:avLst/>
              </a:prstGeom>
              <a:solidFill>
                <a:srgbClr val="62798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2</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latin typeface="Calibri" panose="020F0502020204030204" pitchFamily="34" charset="0"/>
                  <a:cs typeface="Calibri" panose="020F0502020204030204" pitchFamily="34" charset="0"/>
                </a:endParaRPr>
              </a:p>
            </p:txBody>
          </p:sp>
        </mc:Choice>
        <mc:Fallback xmlns="">
          <p:sp>
            <p:nvSpPr>
              <p:cNvPr id="17" name="TextBox 16">
                <a:extLst>
                  <a:ext uri="{FF2B5EF4-FFF2-40B4-BE49-F238E27FC236}">
                    <a16:creationId xmlns:a16="http://schemas.microsoft.com/office/drawing/2014/main" id="{DEB4ED32-AAB4-438D-A531-C53D8AF0DFE1}"/>
                  </a:ext>
                </a:extLst>
              </p:cNvPr>
              <p:cNvSpPr txBox="1">
                <a:spLocks noRot="1" noChangeAspect="1" noMove="1" noResize="1" noEditPoints="1" noAdjustHandles="1" noChangeArrowheads="1" noChangeShapeType="1" noTextEdit="1"/>
              </p:cNvSpPr>
              <p:nvPr/>
            </p:nvSpPr>
            <p:spPr>
              <a:xfrm>
                <a:off x="7154173" y="4390288"/>
                <a:ext cx="1824859" cy="1002519"/>
              </a:xfrm>
              <a:prstGeom prst="rect">
                <a:avLst/>
              </a:prstGeom>
              <a:blipFill>
                <a:blip r:embed="rId4"/>
                <a:stretch>
                  <a:fillRect/>
                </a:stretch>
              </a:blipFill>
            </p:spPr>
            <p:txBody>
              <a:bodyPr/>
              <a:lstStyle/>
              <a:p>
                <a:r>
                  <a:rPr lang="en-US">
                    <a:noFill/>
                  </a:rPr>
                  <a:t> </a:t>
                </a:r>
              </a:p>
            </p:txBody>
          </p:sp>
        </mc:Fallback>
      </mc:AlternateContent>
      <p:sp>
        <p:nvSpPr>
          <p:cNvPr id="18" name="Arrow: Right 17">
            <a:extLst>
              <a:ext uri="{FF2B5EF4-FFF2-40B4-BE49-F238E27FC236}">
                <a16:creationId xmlns:a16="http://schemas.microsoft.com/office/drawing/2014/main" id="{D0F521CD-1486-416D-9B6B-481A02824F6D}"/>
              </a:ext>
            </a:extLst>
          </p:cNvPr>
          <p:cNvSpPr/>
          <p:nvPr/>
        </p:nvSpPr>
        <p:spPr>
          <a:xfrm>
            <a:off x="5606796" y="4871111"/>
            <a:ext cx="978408" cy="484632"/>
          </a:xfrm>
          <a:prstGeom prst="rightArrow">
            <a:avLst/>
          </a:prstGeom>
          <a:solidFill>
            <a:srgbClr val="62798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279D1133-5ED1-4C36-9ECD-AE7A3E7EE4C9}"/>
              </a:ext>
            </a:extLst>
          </p:cNvPr>
          <p:cNvSpPr/>
          <p:nvPr/>
        </p:nvSpPr>
        <p:spPr>
          <a:xfrm flipH="1">
            <a:off x="5536956" y="4418164"/>
            <a:ext cx="978408" cy="48463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42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algn="ctr"/>
            <a:r>
              <a:rPr lang="en-US" sz="2000" dirty="0">
                <a:solidFill>
                  <a:schemeClr val="bg1"/>
                </a:solidFill>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Economic analysis of household behavior is based on the assumption that people seek the highest level of utility or satisfaction.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general, greater consumption of a good brings higher total utility. However, the additional utility people receive from each unit of greater consumption tends to decline in a pattern of diminishing marginal utility.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algn="ctr"/>
            <a:r>
              <a:rPr lang="en-US" sz="2100" dirty="0">
                <a:solidFill>
                  <a:schemeClr val="bg1"/>
                </a:solidFill>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analyze individuals' decisions about what goods and services to buy as choices made within certain </a:t>
              </a:r>
              <a:r>
                <a:rPr lang="en-US" sz="2000" b="1" dirty="0">
                  <a:solidFill>
                    <a:schemeClr val="bg1"/>
                  </a:solidFill>
                </a:rPr>
                <a:t>budget constraints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consumers are trying to get the most happiness from their limited budget.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economics, happiness or satisfaction is called </a:t>
              </a:r>
              <a:r>
                <a:rPr lang="en-US" sz="2000" b="1" dirty="0">
                  <a:solidFill>
                    <a:schemeClr val="bg1"/>
                  </a:solidFill>
                </a:rPr>
                <a:t>utility</a:t>
              </a:r>
              <a:r>
                <a:rPr lang="en-US" sz="2000" dirty="0">
                  <a:solidFill>
                    <a:schemeClr val="bg1"/>
                  </a:solidFill>
                </a:rPr>
                <a:t>.</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budget constraint </a:t>
              </a:r>
              <a:r>
                <a:rPr lang="en-US" sz="2000" dirty="0">
                  <a:solidFill>
                    <a:schemeClr val="bg1"/>
                  </a:solidFill>
                </a:rPr>
                <a:t>shows the various combinations of two goods that are affordable given a consumer’s limited income.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Total utility </a:t>
              </a:r>
              <a:r>
                <a:rPr lang="en-US" sz="2000" dirty="0">
                  <a:solidFill>
                    <a:schemeClr val="bg1"/>
                  </a:solidFill>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3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Consumers wish to choose the combination of goods on a budget constraint that will provide the greatest utility, or the most </a:t>
              </a:r>
              <a:r>
                <a:rPr lang="en-US" sz="2000" i="1" dirty="0">
                  <a:solidFill>
                    <a:schemeClr val="bg1"/>
                  </a:solidFill>
                </a:rPr>
                <a:t>utils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consuming additional units of a particular good leads to greater total utility, but at a decreasing rate. </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law of diminishing marginal utility </a:t>
              </a:r>
              <a:r>
                <a:rPr lang="en-US" sz="2000" dirty="0">
                  <a:solidFill>
                    <a:schemeClr val="bg1"/>
                  </a:solidFill>
                </a:rPr>
                <a:t>holds that for most goods, the additional utility received decreases with each unit added.</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Marginal utility </a:t>
              </a:r>
              <a:r>
                <a:rPr lang="en-US" sz="2000" dirty="0">
                  <a:solidFill>
                    <a:schemeClr val="bg1"/>
                  </a:solidFill>
                </a:rPr>
                <a:t>refers to the additional utility provided by one additional unit of consumption.</a:t>
              </a:r>
            </a:p>
          </p:txBody>
        </p:sp>
      </p:grpSp>
    </p:spTree>
    <p:extLst>
      <p:ext uri="{BB962C8B-B14F-4D97-AF65-F5344CB8AC3E}">
        <p14:creationId xmlns:p14="http://schemas.microsoft.com/office/powerpoint/2010/main" val="43105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3">
            <a:extLst>
              <a:ext uri="{FF2B5EF4-FFF2-40B4-BE49-F238E27FC236}">
                <a16:creationId xmlns:a16="http://schemas.microsoft.com/office/drawing/2014/main" id="{16D36C52-5659-4E3B-ABB5-4A9AD616ADC9}"/>
              </a:ext>
            </a:extLst>
          </p:cNvPr>
          <p:cNvGraphicFramePr>
            <a:graphicFrameLocks noGrp="1"/>
          </p:cNvGraphicFramePr>
          <p:nvPr>
            <p:extLst>
              <p:ext uri="{D42A27DB-BD31-4B8C-83A1-F6EECF244321}">
                <p14:modId xmlns:p14="http://schemas.microsoft.com/office/powerpoint/2010/main" val="1457549888"/>
              </p:ext>
            </p:extLst>
          </p:nvPr>
        </p:nvGraphicFramePr>
        <p:xfrm>
          <a:off x="883920" y="1589569"/>
          <a:ext cx="10424160" cy="3036082"/>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45547165"/>
                    </a:ext>
                  </a:extLst>
                </a:gridCol>
                <a:gridCol w="1737360">
                  <a:extLst>
                    <a:ext uri="{9D8B030D-6E8A-4147-A177-3AD203B41FA5}">
                      <a16:colId xmlns:a16="http://schemas.microsoft.com/office/drawing/2014/main" val="3384100832"/>
                    </a:ext>
                  </a:extLst>
                </a:gridCol>
                <a:gridCol w="1737360">
                  <a:extLst>
                    <a:ext uri="{9D8B030D-6E8A-4147-A177-3AD203B41FA5}">
                      <a16:colId xmlns:a16="http://schemas.microsoft.com/office/drawing/2014/main" val="2723197529"/>
                    </a:ext>
                  </a:extLst>
                </a:gridCol>
                <a:gridCol w="1737360">
                  <a:extLst>
                    <a:ext uri="{9D8B030D-6E8A-4147-A177-3AD203B41FA5}">
                      <a16:colId xmlns:a16="http://schemas.microsoft.com/office/drawing/2014/main" val="936797983"/>
                    </a:ext>
                  </a:extLst>
                </a:gridCol>
                <a:gridCol w="1737360">
                  <a:extLst>
                    <a:ext uri="{9D8B030D-6E8A-4147-A177-3AD203B41FA5}">
                      <a16:colId xmlns:a16="http://schemas.microsoft.com/office/drawing/2014/main" val="2228672212"/>
                    </a:ext>
                  </a:extLst>
                </a:gridCol>
                <a:gridCol w="1737360">
                  <a:extLst>
                    <a:ext uri="{9D8B030D-6E8A-4147-A177-3AD203B41FA5}">
                      <a16:colId xmlns:a16="http://schemas.microsoft.com/office/drawing/2014/main" val="2837557407"/>
                    </a:ext>
                  </a:extLst>
                </a:gridCol>
              </a:tblGrid>
              <a:tr h="433726">
                <a:tc>
                  <a:txBody>
                    <a:bodyPr/>
                    <a:lstStyle/>
                    <a:p>
                      <a:pPr algn="ctr"/>
                      <a:r>
                        <a:rPr lang="en-US" sz="1800"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05275"/>
                  </a:ext>
                </a:extLst>
              </a:tr>
              <a:tr h="433726">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7464250"/>
                  </a:ext>
                </a:extLst>
              </a:tr>
              <a:tr h="433726">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555122"/>
                  </a:ext>
                </a:extLst>
              </a:tr>
              <a:tr h="433726">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125252"/>
                  </a:ext>
                </a:extLst>
              </a:tr>
              <a:tr h="433726">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270818"/>
                  </a:ext>
                </a:extLst>
              </a:tr>
              <a:tr h="433726">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021960"/>
                  </a:ext>
                </a:extLst>
              </a:tr>
              <a:tr h="433726">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6650514"/>
                  </a:ext>
                </a:extLst>
              </a:tr>
            </a:tbl>
          </a:graphicData>
        </a:graphic>
      </p:graphicFrame>
      <p:sp>
        <p:nvSpPr>
          <p:cNvPr id="18" name="TextBox 17">
            <a:extLst>
              <a:ext uri="{FF2B5EF4-FFF2-40B4-BE49-F238E27FC236}">
                <a16:creationId xmlns:a16="http://schemas.microsoft.com/office/drawing/2014/main" id="{E6F6F85F-855C-489C-9257-5FF9AC394BEF}"/>
              </a:ext>
            </a:extLst>
          </p:cNvPr>
          <p:cNvSpPr txBox="1"/>
          <p:nvPr/>
        </p:nvSpPr>
        <p:spPr>
          <a:xfrm>
            <a:off x="2192214" y="5040627"/>
            <a:ext cx="7807571" cy="1323439"/>
          </a:xfrm>
          <a:prstGeom prst="rect">
            <a:avLst/>
          </a:prstGeom>
          <a:solidFill>
            <a:srgbClr val="627981"/>
          </a:solidFill>
        </p:spPr>
        <p:txBody>
          <a:bodyPr wrap="square" rtlCol="0">
            <a:spAutoFit/>
          </a:bodyPr>
          <a:lstStyle/>
          <a:p>
            <a:pPr algn="ctr"/>
            <a:r>
              <a:rPr lang="en-US" sz="2000" dirty="0">
                <a:solidFill>
                  <a:schemeClr val="bg1"/>
                </a:solidFill>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419063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id="{223DFFD8-A4AF-42AE-9AE1-F71DBFFFB42F}"/>
              </a:ext>
            </a:extLst>
          </p:cNvPr>
          <p:cNvGraphicFramePr>
            <a:graphicFrameLocks noGrp="1"/>
          </p:cNvGraphicFramePr>
          <p:nvPr>
            <p:extLst>
              <p:ext uri="{D42A27DB-BD31-4B8C-83A1-F6EECF244321}">
                <p14:modId xmlns:p14="http://schemas.microsoft.com/office/powerpoint/2010/main" val="1522279265"/>
              </p:ext>
            </p:extLst>
          </p:nvPr>
        </p:nvGraphicFramePr>
        <p:xfrm>
          <a:off x="6479627" y="1596521"/>
          <a:ext cx="4950540" cy="2815603"/>
        </p:xfrm>
        <a:graphic>
          <a:graphicData uri="http://schemas.openxmlformats.org/drawingml/2006/table">
            <a:tbl>
              <a:tblPr firstRow="1" bandRow="1">
                <a:tableStyleId>{5C22544A-7EE6-4342-B048-85BDC9FD1C3A}</a:tableStyleId>
              </a:tblPr>
              <a:tblGrid>
                <a:gridCol w="1237635">
                  <a:extLst>
                    <a:ext uri="{9D8B030D-6E8A-4147-A177-3AD203B41FA5}">
                      <a16:colId xmlns:a16="http://schemas.microsoft.com/office/drawing/2014/main" val="1346315153"/>
                    </a:ext>
                  </a:extLst>
                </a:gridCol>
                <a:gridCol w="1237635">
                  <a:extLst>
                    <a:ext uri="{9D8B030D-6E8A-4147-A177-3AD203B41FA5}">
                      <a16:colId xmlns:a16="http://schemas.microsoft.com/office/drawing/2014/main" val="2186918686"/>
                    </a:ext>
                  </a:extLst>
                </a:gridCol>
                <a:gridCol w="1237635">
                  <a:extLst>
                    <a:ext uri="{9D8B030D-6E8A-4147-A177-3AD203B41FA5}">
                      <a16:colId xmlns:a16="http://schemas.microsoft.com/office/drawing/2014/main" val="3765644520"/>
                    </a:ext>
                  </a:extLst>
                </a:gridCol>
                <a:gridCol w="1237635">
                  <a:extLst>
                    <a:ext uri="{9D8B030D-6E8A-4147-A177-3AD203B41FA5}">
                      <a16:colId xmlns:a16="http://schemas.microsoft.com/office/drawing/2014/main" val="2750854664"/>
                    </a:ext>
                  </a:extLst>
                </a:gridCol>
              </a:tblGrid>
              <a:tr h="722538">
                <a:tc>
                  <a:txBody>
                    <a:bodyPr/>
                    <a:lstStyle/>
                    <a:p>
                      <a:pPr algn="ctr"/>
                      <a:r>
                        <a:rPr lang="en-US"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4822513"/>
                  </a:ext>
                </a:extLst>
              </a:tr>
              <a:tr h="418613">
                <a:tc>
                  <a:txBody>
                    <a:bodyPr/>
                    <a:lstStyle/>
                    <a:p>
                      <a:pPr algn="ctr"/>
                      <a:r>
                        <a:rPr lang="en-US" i="1" dirty="0">
                          <a:solidFill>
                            <a:schemeClr val="tx1"/>
                          </a:solidFill>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81+0=81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8476690"/>
                  </a:ext>
                </a:extLst>
              </a:tr>
              <a:tr h="418613">
                <a:tc>
                  <a:txBody>
                    <a:bodyPr/>
                    <a:lstStyle/>
                    <a:p>
                      <a:pPr algn="ctr"/>
                      <a:r>
                        <a:rPr lang="en-US" i="1"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63+31=94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7294163"/>
                  </a:ext>
                </a:extLst>
              </a:tr>
              <a:tr h="418613">
                <a:tc>
                  <a:txBody>
                    <a:bodyPr/>
                    <a:lstStyle/>
                    <a:p>
                      <a:pPr algn="ctr"/>
                      <a:r>
                        <a:rPr lang="en-US" i="1" dirty="0">
                          <a:solidFill>
                            <a:schemeClr val="tx1"/>
                          </a:solidFill>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43+58=101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9016412"/>
                  </a:ext>
                </a:extLst>
              </a:tr>
              <a:tr h="418613">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22+81=103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315744"/>
                  </a:ext>
                </a:extLst>
              </a:tr>
              <a:tr h="418613">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0+100=100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739876"/>
                  </a:ext>
                </a:extLst>
              </a:tr>
            </a:tbl>
          </a:graphicData>
        </a:graphic>
      </p:graphicFrame>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algn="ctr"/>
            <a:r>
              <a:rPr lang="en-US" sz="2000" dirty="0">
                <a:solidFill>
                  <a:schemeClr val="bg1"/>
                </a:solidFill>
              </a:rPr>
              <a:t>Consumers wish to choose the combination of goods on a budget constraint that will provide the greatest utility. In this case, Point </a:t>
            </a:r>
            <a:r>
              <a:rPr lang="en-US" sz="2000" i="1" dirty="0">
                <a:solidFill>
                  <a:schemeClr val="bg1"/>
                </a:solidFill>
              </a:rPr>
              <a:t>S</a:t>
            </a:r>
            <a:r>
              <a:rPr lang="en-US" sz="2000" dirty="0">
                <a:solidFill>
                  <a:schemeClr val="bg1"/>
                </a:solidFill>
              </a:rPr>
              <a:t> will give the consumer the highest utility, 103 utils. Moving to Point </a:t>
            </a:r>
            <a:r>
              <a:rPr lang="en-US" sz="2000" i="1" dirty="0">
                <a:solidFill>
                  <a:schemeClr val="bg1"/>
                </a:solidFill>
              </a:rPr>
              <a:t>T</a:t>
            </a:r>
            <a:r>
              <a:rPr lang="en-US" sz="2000" dirty="0">
                <a:solidFill>
                  <a:schemeClr val="bg1"/>
                </a:solidFill>
              </a:rPr>
              <a:t> results in a marginal utility of -3 utils, making it less desirable than Point </a:t>
            </a:r>
            <a:r>
              <a:rPr lang="en-US" sz="2000" i="1" dirty="0">
                <a:solidFill>
                  <a:schemeClr val="bg1"/>
                </a:solidFill>
              </a:rPr>
              <a:t>S</a:t>
            </a:r>
            <a:r>
              <a:rPr lang="en-US" sz="2000" dirty="0">
                <a:solidFill>
                  <a:schemeClr val="bg1"/>
                </a:solidFill>
              </a:rPr>
              <a:t>.</a:t>
            </a:r>
          </a:p>
        </p:txBody>
      </p:sp>
    </p:spTree>
    <p:extLst>
      <p:ext uri="{BB962C8B-B14F-4D97-AF65-F5344CB8AC3E}">
        <p14:creationId xmlns:p14="http://schemas.microsoft.com/office/powerpoint/2010/main" val="112271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Susan loves jewelry, especially earrings and bracelets. The following table shows how many utils she derives from purchasing earrings and bracelets.</a:t>
            </a:r>
            <a:r>
              <a:rPr lang="en-US" dirty="0"/>
              <a:t> </a:t>
            </a:r>
          </a:p>
        </p:txBody>
      </p: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extLst>
              <p:ext uri="{D42A27DB-BD31-4B8C-83A1-F6EECF244321}">
                <p14:modId xmlns:p14="http://schemas.microsoft.com/office/powerpoint/2010/main" val="1682051408"/>
              </p:ext>
            </p:extLst>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is her total utility if she purchases 5 pairs of earrings and 1 bracelet?</a:t>
            </a:r>
            <a:endParaRPr lang="en-US" dirty="0"/>
          </a:p>
        </p:txBody>
      </p:sp>
    </p:spTree>
    <p:extLst>
      <p:ext uri="{BB962C8B-B14F-4D97-AF65-F5344CB8AC3E}">
        <p14:creationId xmlns:p14="http://schemas.microsoft.com/office/powerpoint/2010/main" val="119652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5131675" y="5302306"/>
            <a:ext cx="192865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53+20=73 utils</a:t>
            </a:r>
            <a:endParaRPr lang="en-US" dirty="0"/>
          </a:p>
        </p:txBody>
      </p:sp>
      <p:sp>
        <p:nvSpPr>
          <p:cNvPr id="4" name="Oval 3">
            <a:extLst>
              <a:ext uri="{FF2B5EF4-FFF2-40B4-BE49-F238E27FC236}">
                <a16:creationId xmlns:a16="http://schemas.microsoft.com/office/drawing/2014/main" id="{7F667FB2-FBF1-4E94-996B-A54C63C76102}"/>
              </a:ext>
            </a:extLst>
          </p:cNvPr>
          <p:cNvSpPr/>
          <p:nvPr/>
        </p:nvSpPr>
        <p:spPr>
          <a:xfrm>
            <a:off x="3011216" y="4540467"/>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2ACCA70-FE48-4693-89C4-8AEC8DBB6E55}"/>
              </a:ext>
            </a:extLst>
          </p:cNvPr>
          <p:cNvSpPr/>
          <p:nvPr/>
        </p:nvSpPr>
        <p:spPr>
          <a:xfrm>
            <a:off x="8713078" y="3067081"/>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2189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1271</Words>
  <Application>Microsoft Office PowerPoint</Application>
  <PresentationFormat>Widescreen</PresentationFormat>
  <Paragraphs>219</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Cambria Math</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52</cp:revision>
  <dcterms:created xsi:type="dcterms:W3CDTF">2017-06-16T13:06:21Z</dcterms:created>
  <dcterms:modified xsi:type="dcterms:W3CDTF">2022-01-17T17:56:24Z</dcterms:modified>
</cp:coreProperties>
</file>