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69" r:id="rId4"/>
    <p:sldId id="370" r:id="rId5"/>
    <p:sldId id="371" r:id="rId6"/>
    <p:sldId id="368" r:id="rId7"/>
    <p:sldId id="375" r:id="rId8"/>
    <p:sldId id="293" r:id="rId9"/>
    <p:sldId id="372" r:id="rId10"/>
    <p:sldId id="373" r:id="rId11"/>
    <p:sldId id="374"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price of goods </a:t>
            </a:r>
            <a:r>
              <a:rPr lang="en-US" sz="1200" kern="1200" dirty="0">
                <a:solidFill>
                  <a:schemeClr val="tx1"/>
                </a:solidFill>
                <a:effectLst/>
                <a:latin typeface="+mn-lt"/>
                <a:ea typeface="+mn-ea"/>
                <a:cs typeface="+mn-cs"/>
              </a:rPr>
              <a:t>and the amount you have to spend affect </a:t>
            </a:r>
            <a:r>
              <a:rPr lang="en-US" sz="1200" b="0" i="1" kern="1200" dirty="0">
                <a:solidFill>
                  <a:schemeClr val="tx1"/>
                </a:solidFill>
                <a:effectLst/>
                <a:latin typeface="+mn-lt"/>
                <a:ea typeface="+mn-ea"/>
                <a:cs typeface="+mn-cs"/>
              </a:rPr>
              <a:t>what</a:t>
            </a:r>
            <a:r>
              <a:rPr lang="en-US" sz="1200" kern="1200" dirty="0">
                <a:solidFill>
                  <a:schemeClr val="tx1"/>
                </a:solidFill>
                <a:effectLst/>
                <a:latin typeface="+mn-lt"/>
                <a:ea typeface="+mn-ea"/>
                <a:cs typeface="+mn-cs"/>
              </a:rPr>
              <a:t> and </a:t>
            </a:r>
            <a:r>
              <a:rPr lang="en-US" sz="1200" b="0" i="1" kern="1200" dirty="0">
                <a:solidFill>
                  <a:schemeClr val="tx1"/>
                </a:solidFill>
                <a:effectLst/>
                <a:latin typeface="+mn-lt"/>
                <a:ea typeface="+mn-ea"/>
                <a:cs typeface="+mn-cs"/>
              </a:rPr>
              <a:t>how much </a:t>
            </a:r>
            <a:r>
              <a:rPr lang="en-US" sz="1200" kern="1200" dirty="0">
                <a:solidFill>
                  <a:schemeClr val="tx1"/>
                </a:solidFill>
                <a:effectLst/>
                <a:latin typeface="+mn-lt"/>
                <a:ea typeface="+mn-ea"/>
                <a:cs typeface="+mn-cs"/>
              </a:rPr>
              <a:t>you purchase. In this lesson, titled “How Changes in Income and Prices Affect Consumption Choices,” we’ll explore that in detail.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1261614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325648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budget constraint framework suggests that when income or price changes, a range of responses are possible.</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income rises, households will demand a higher quantity of normal goods but a lower quantity of inferior goods.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the price of a good rises, households will typically demand less of that good—but whether they will demand a much lower quantity or only a slightly lower quantity will depend on personal preferences.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Utility refers to the satisfaction that a good or service provides, which diminishes as a person receives more of a good, known as diminishing marginal utility.</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A higher price for one good can lead to more or less demand for other goods.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10123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income shifts the budget constraint to the right. 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income rises, the most common reaction is to purchase more of both goods on the budget constraint. Goods and services are normal goods when a rise in income leads to a rise in the quantity consumed of that good, and vice versa. A rise in income could, however, cause consumption of one good to increase while consumption of the other good declines. Goods where demand declines as income rises (or conversely, where the demand rises as income falls) are called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the price of a good means less of the good can be bought with any given budget. If the good on the horizontal axis of a budget constraint has an increase in price, the budget constraint will shift inward from the vertical axis.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75729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 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379453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typical response to higher prices is that a person chooses to consume less of the product with the higher price. This occurs for two reasons, and both effects can occur simultaneously. The substitute effect states that a higher price means the buying power of income has been reduced (even though actual income has not changed), which leads to buying less of the good. The income effect states that when a price changes and consumers have an incentive to substitute some of the good with a relatively lower-priced good.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73389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576632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framework for making utility-maximizing choices offers a reminder that people can react to a change in price or income in a range of different ways. Real life examples include the aftermath of Hurricanes Katrina and Rita and taxes on alcohol.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7557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241788" y="1975519"/>
            <a:ext cx="9991093"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Changes in Income and Prices Affect 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7343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4" y="4734327"/>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Unifying Power of the Utility-Maximizing Budget Set Framework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interaction between prices, budget constraints, and personal preferences determines household choices.</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flexible and powerful terminology of utility-maximization gives economists a vocabulary for bringing these elements together.</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Not even economists believe people constantly measure their utility before making decisions.</a:t>
              </a:r>
            </a:p>
          </p:txBody>
        </p:sp>
      </p:grpSp>
      <p:grpSp>
        <p:nvGrpSpPr>
          <p:cNvPr id="15" name="Group 14">
            <a:extLst>
              <a:ext uri="{FF2B5EF4-FFF2-40B4-BE49-F238E27FC236}">
                <a16:creationId xmlns:a16="http://schemas.microsoft.com/office/drawing/2014/main" id="{43656160-F3AA-4DFC-929D-8C788E1CB1FF}"/>
              </a:ext>
            </a:extLst>
          </p:cNvPr>
          <p:cNvGrpSpPr/>
          <p:nvPr/>
        </p:nvGrpSpPr>
        <p:grpSpPr>
          <a:xfrm>
            <a:off x="2066922" y="435304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3788ABC-A6E5-4CAE-BB6D-90D17D2E4B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E4024A-A609-4701-AF00-74D0E8C2743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economists do believe that people often decide to try a little less of one thing and a little more of another to maximize satisfaction. </a:t>
              </a:r>
            </a:p>
          </p:txBody>
        </p:sp>
      </p:grpSp>
    </p:spTree>
    <p:extLst>
      <p:ext uri="{BB962C8B-B14F-4D97-AF65-F5344CB8AC3E}">
        <p14:creationId xmlns:p14="http://schemas.microsoft.com/office/powerpoint/2010/main" val="116780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budget constraint framework suggests that when income or price changes, a range of responses are possible.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income rises, households will demand a higher quantity of normal goods but a lower quantity of inferior goods.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price of a good rises, households will typically demand less of that good—but whether they will demand a much lower quantity or only a slightly lower quantity will depend on personal preferences.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higher price for one good can lead to more or less demand for other goods.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Changes in Income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979509" y="1431152"/>
            <a:ext cx="2914983" cy="4288940"/>
            <a:chOff x="542922" y="1736761"/>
            <a:chExt cx="8058155" cy="877897"/>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2" y="1736761"/>
              <a:ext cx="8058155" cy="8778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61523"/>
              <a:ext cx="7807571" cy="8283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shifts the budget constraint to the right.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Following the change, consumers will again consider the utility and marginal utility received from the two goods to make the utility-maximizing choice.</a:t>
              </a:r>
            </a:p>
            <a:p>
              <a:endParaRPr lang="en-US" sz="2000" dirty="0">
                <a:solidFill>
                  <a:schemeClr val="bg1"/>
                </a:solidFill>
              </a:endParaRPr>
            </a:p>
          </p:txBody>
        </p:sp>
      </p:grpSp>
      <p:pic>
        <p:nvPicPr>
          <p:cNvPr id="1026" name="Picture 2" descr="A graph of Kimberly's original and new budget constraints. An increase in income shifts the budget constraint to the right.">
            <a:extLst>
              <a:ext uri="{FF2B5EF4-FFF2-40B4-BE49-F238E27FC236}">
                <a16:creationId xmlns:a16="http://schemas.microsoft.com/office/drawing/2014/main" id="{5CB0F65D-59C9-4B61-825A-8A59A14F72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934" y="1552126"/>
            <a:ext cx="4850530" cy="452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05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Normal and Inferior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income rises, the most common reaction is to purchase more of both goods on the budget constraint.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and services are </a:t>
              </a:r>
              <a:r>
                <a:rPr lang="en-US" sz="2000" b="1" dirty="0">
                  <a:solidFill>
                    <a:schemeClr val="bg1"/>
                  </a:solidFill>
                </a:rPr>
                <a:t>normal goods </a:t>
              </a:r>
              <a:r>
                <a:rPr lang="en-US" sz="2000" dirty="0">
                  <a:solidFill>
                    <a:schemeClr val="bg1"/>
                  </a:solidFill>
                </a:rPr>
                <a:t>when a rise in income leads to a rise in the quantity consumed of that good, and vice versa.</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where demand declines as income rises (or conversely, where the demand rises as income falls) are called </a:t>
              </a:r>
              <a:r>
                <a:rPr lang="en-US" sz="2000" b="1" dirty="0">
                  <a:solidFill>
                    <a:schemeClr val="bg1"/>
                  </a:solidFill>
                </a:rPr>
                <a:t>inferior goods</a:t>
              </a:r>
              <a:r>
                <a:rPr lang="en-US" sz="2000" dirty="0">
                  <a:solidFill>
                    <a:schemeClr val="bg1"/>
                  </a:solidFill>
                </a:rPr>
                <a: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rise in income could, however, cause consumption of one good to increase while consumption of the other good declines.</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4571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Price Changes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173004" y="1566743"/>
            <a:ext cx="2914983" cy="4496670"/>
            <a:chOff x="-1414776" y="1736760"/>
            <a:chExt cx="8058155" cy="1166329"/>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1414776" y="1736760"/>
              <a:ext cx="8058155" cy="11663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1414776" y="1789055"/>
              <a:ext cx="7807571" cy="106173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price of a good means less of the good can be bought with any given budget.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good on the horizontal axis of a budget constraint has an increase in price, the budget constraint will shift inward from the vertical axis.</a:t>
              </a:r>
            </a:p>
          </p:txBody>
        </p:sp>
      </p:grpSp>
      <p:pic>
        <p:nvPicPr>
          <p:cNvPr id="3" name="Picture 2" descr="A graph with baseball bats labeled on the x-axis and cameras labeled on the y-axis. Arrows indicate an inward shift of the line indicating a shift of the budget constraint following an increase in the price of baseball bats.">
            <a:extLst>
              <a:ext uri="{FF2B5EF4-FFF2-40B4-BE49-F238E27FC236}">
                <a16:creationId xmlns:a16="http://schemas.microsoft.com/office/drawing/2014/main" id="{D8CB441F-4F04-49E3-8F0C-80FCCE1FB8DD}"/>
              </a:ext>
            </a:extLst>
          </p:cNvPr>
          <p:cNvPicPr>
            <a:picLocks noChangeAspect="1"/>
          </p:cNvPicPr>
          <p:nvPr/>
        </p:nvPicPr>
        <p:blipFill>
          <a:blip r:embed="rId3"/>
          <a:stretch>
            <a:fillRect/>
          </a:stretch>
        </p:blipFill>
        <p:spPr>
          <a:xfrm>
            <a:off x="4544675" y="1768360"/>
            <a:ext cx="6626278" cy="4093422"/>
          </a:xfrm>
          <a:prstGeom prst="rect">
            <a:avLst/>
          </a:prstGeom>
        </p:spPr>
      </p:pic>
    </p:spTree>
    <p:extLst>
      <p:ext uri="{BB962C8B-B14F-4D97-AF65-F5344CB8AC3E}">
        <p14:creationId xmlns:p14="http://schemas.microsoft.com/office/powerpoint/2010/main" val="3838624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11379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369381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C3146C1-81C6-4139-AC68-31D55CEF6DF0}"/>
              </a:ext>
            </a:extLst>
          </p:cNvPr>
          <p:cNvSpPr txBox="1"/>
          <p:nvPr/>
        </p:nvSpPr>
        <p:spPr>
          <a:xfrm>
            <a:off x="1491734" y="3645212"/>
            <a:ext cx="9208529" cy="1323439"/>
          </a:xfrm>
          <a:prstGeom prst="rect">
            <a:avLst/>
          </a:prstGeom>
          <a:solidFill>
            <a:srgbClr val="627981"/>
          </a:solidFill>
        </p:spPr>
        <p:txBody>
          <a:bodyPr wrap="square" rtlCol="0" anchor="ctr">
            <a:spAutoFit/>
          </a:bodyPr>
          <a:lstStyle/>
          <a:p>
            <a:pPr algn="ctr"/>
            <a:r>
              <a:rPr lang="en-US" sz="2000" i="1" dirty="0">
                <a:solidFill>
                  <a:schemeClr val="bg1"/>
                </a:solidFill>
              </a:rPr>
              <a:t>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p:txBody>
      </p:sp>
    </p:spTree>
    <p:extLst>
      <p:ext uri="{BB962C8B-B14F-4D97-AF65-F5344CB8AC3E}">
        <p14:creationId xmlns:p14="http://schemas.microsoft.com/office/powerpoint/2010/main" val="132490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Substitution and Income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7248033-B4E3-467F-B60B-5EC023662539}"/>
              </a:ext>
            </a:extLst>
          </p:cNvPr>
          <p:cNvSpPr/>
          <p:nvPr/>
        </p:nvSpPr>
        <p:spPr>
          <a:xfrm>
            <a:off x="1553498" y="3896306"/>
            <a:ext cx="4345858" cy="1323439"/>
          </a:xfrm>
          <a:prstGeom prst="rect">
            <a:avLst/>
          </a:prstGeom>
          <a:solidFill>
            <a:srgbClr val="627981"/>
          </a:solidFill>
        </p:spPr>
        <p:txBody>
          <a:bodyPr wrap="square">
            <a:spAutoFit/>
          </a:bodyPr>
          <a:lstStyle/>
          <a:p>
            <a:pPr algn="ctr"/>
            <a:r>
              <a:rPr lang="en-US" sz="2000">
                <a:solidFill>
                  <a:schemeClr val="bg1"/>
                </a:solidFill>
              </a:rPr>
              <a:t>When a price changes and consumers have an incentive to substitute some of the good with a relatively lower-priced good.</a:t>
            </a:r>
            <a:endParaRPr lang="en-US" sz="2000" dirty="0">
              <a:solidFill>
                <a:schemeClr val="bg1"/>
              </a:solidFill>
            </a:endParaRPr>
          </a:p>
        </p:txBody>
      </p:sp>
      <p:sp>
        <p:nvSpPr>
          <p:cNvPr id="6" name="Rectangle 5">
            <a:extLst>
              <a:ext uri="{FF2B5EF4-FFF2-40B4-BE49-F238E27FC236}">
                <a16:creationId xmlns:a16="http://schemas.microsoft.com/office/drawing/2014/main" id="{93A96AA5-1F80-4BFF-BE38-20DB1CA98D40}"/>
              </a:ext>
            </a:extLst>
          </p:cNvPr>
          <p:cNvSpPr/>
          <p:nvPr/>
        </p:nvSpPr>
        <p:spPr>
          <a:xfrm>
            <a:off x="6292646" y="3896306"/>
            <a:ext cx="4375355" cy="1323439"/>
          </a:xfrm>
          <a:prstGeom prst="rect">
            <a:avLst/>
          </a:prstGeom>
          <a:solidFill>
            <a:srgbClr val="627981"/>
          </a:solidFill>
        </p:spPr>
        <p:txBody>
          <a:bodyPr wrap="square">
            <a:spAutoFit/>
          </a:bodyPr>
          <a:lstStyle/>
          <a:p>
            <a:pPr algn="ctr"/>
            <a:r>
              <a:rPr lang="en-US" sz="2000" dirty="0">
                <a:solidFill>
                  <a:schemeClr val="bg1"/>
                </a:solidFill>
              </a:rPr>
              <a:t>A higher price means the buying power of income has been reduced (even though actual income has not changed), which leads to buying less of the good.</a:t>
            </a:r>
          </a:p>
        </p:txBody>
      </p:sp>
      <p:grpSp>
        <p:nvGrpSpPr>
          <p:cNvPr id="7" name="Group 6">
            <a:extLst>
              <a:ext uri="{FF2B5EF4-FFF2-40B4-BE49-F238E27FC236}">
                <a16:creationId xmlns:a16="http://schemas.microsoft.com/office/drawing/2014/main" id="{47285EE7-D060-4635-A16E-9D51EC1088A8}"/>
              </a:ext>
            </a:extLst>
          </p:cNvPr>
          <p:cNvGrpSpPr/>
          <p:nvPr/>
        </p:nvGrpSpPr>
        <p:grpSpPr>
          <a:xfrm>
            <a:off x="2066923" y="1579841"/>
            <a:ext cx="8058154" cy="1080352"/>
            <a:chOff x="542923" y="1736761"/>
            <a:chExt cx="8058154" cy="1080352"/>
          </a:xfrm>
          <a:solidFill>
            <a:srgbClr val="627981"/>
          </a:solidFill>
        </p:grpSpPr>
        <p:sp>
          <p:nvSpPr>
            <p:cNvPr id="8" name="Rectangle 7">
              <a:extLst>
                <a:ext uri="{FF2B5EF4-FFF2-40B4-BE49-F238E27FC236}">
                  <a16:creationId xmlns:a16="http://schemas.microsoft.com/office/drawing/2014/main" id="{5E8FA9D3-7DB0-453F-ADB9-280A75CA8153}"/>
                </a:ext>
              </a:extLst>
            </p:cNvPr>
            <p:cNvSpPr/>
            <p:nvPr/>
          </p:nvSpPr>
          <p:spPr>
            <a:xfrm>
              <a:off x="542923" y="1736761"/>
              <a:ext cx="8058154" cy="10803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A36A3FF-9916-4DAB-BEC1-91C1E7790858}"/>
                </a:ext>
              </a:extLst>
            </p:cNvPr>
            <p:cNvSpPr txBox="1"/>
            <p:nvPr/>
          </p:nvSpPr>
          <p:spPr>
            <a:xfrm>
              <a:off x="542923" y="1762862"/>
              <a:ext cx="7807571" cy="1015663"/>
            </a:xfrm>
            <a:prstGeom prst="rect">
              <a:avLst/>
            </a:prstGeom>
            <a:grpFill/>
          </p:spPr>
          <p:txBody>
            <a:bodyPr wrap="square" rtlCol="0">
              <a:spAutoFit/>
            </a:bodyPr>
            <a:lstStyle/>
            <a:p>
              <a:pPr algn="ctr"/>
              <a:r>
                <a:rPr lang="en-US" sz="2000" dirty="0">
                  <a:solidFill>
                    <a:schemeClr val="bg1"/>
                  </a:solidFill>
                </a:rPr>
                <a:t>The typical response to higher prices is that a person chooses to consume less of the product with the higher price. This occurs for two reasons, and both effects can occur simultaneously.</a:t>
              </a:r>
            </a:p>
          </p:txBody>
        </p:sp>
      </p:grpSp>
      <p:sp>
        <p:nvSpPr>
          <p:cNvPr id="3" name="TextBox 2">
            <a:extLst>
              <a:ext uri="{FF2B5EF4-FFF2-40B4-BE49-F238E27FC236}">
                <a16:creationId xmlns:a16="http://schemas.microsoft.com/office/drawing/2014/main" id="{B24558C2-92E1-4505-A208-471B04AD70F6}"/>
              </a:ext>
            </a:extLst>
          </p:cNvPr>
          <p:cNvSpPr txBox="1"/>
          <p:nvPr/>
        </p:nvSpPr>
        <p:spPr>
          <a:xfrm>
            <a:off x="2727434" y="3244334"/>
            <a:ext cx="2175642" cy="369332"/>
          </a:xfrm>
          <a:prstGeom prst="rect">
            <a:avLst/>
          </a:prstGeom>
          <a:solidFill>
            <a:srgbClr val="627981"/>
          </a:solidFill>
        </p:spPr>
        <p:txBody>
          <a:bodyPr wrap="square" rtlCol="0">
            <a:spAutoFit/>
          </a:bodyPr>
          <a:lstStyle/>
          <a:p>
            <a:pPr algn="ctr"/>
            <a:r>
              <a:rPr lang="en-US" b="1" dirty="0">
                <a:solidFill>
                  <a:schemeClr val="bg1"/>
                </a:solidFill>
              </a:rPr>
              <a:t>Substitution Effect</a:t>
            </a:r>
          </a:p>
        </p:txBody>
      </p:sp>
      <p:sp>
        <p:nvSpPr>
          <p:cNvPr id="11" name="TextBox 10">
            <a:extLst>
              <a:ext uri="{FF2B5EF4-FFF2-40B4-BE49-F238E27FC236}">
                <a16:creationId xmlns:a16="http://schemas.microsoft.com/office/drawing/2014/main" id="{B0DB496F-FE1E-4439-B1C2-FB10E2B4691B}"/>
              </a:ext>
            </a:extLst>
          </p:cNvPr>
          <p:cNvSpPr txBox="1"/>
          <p:nvPr/>
        </p:nvSpPr>
        <p:spPr>
          <a:xfrm>
            <a:off x="7392502" y="3244334"/>
            <a:ext cx="2175642" cy="369332"/>
          </a:xfrm>
          <a:prstGeom prst="rect">
            <a:avLst/>
          </a:prstGeom>
          <a:solidFill>
            <a:srgbClr val="627981"/>
          </a:solidFill>
        </p:spPr>
        <p:txBody>
          <a:bodyPr wrap="square" rtlCol="0">
            <a:spAutoFit/>
          </a:bodyPr>
          <a:lstStyle/>
          <a:p>
            <a:pPr algn="ctr"/>
            <a:r>
              <a:rPr lang="en-US" b="1" dirty="0">
                <a:solidFill>
                  <a:schemeClr val="bg1"/>
                </a:solidFill>
              </a:rPr>
              <a:t>Income Effect</a:t>
            </a:r>
          </a:p>
        </p:txBody>
      </p:sp>
    </p:spTree>
    <p:extLst>
      <p:ext uri="{BB962C8B-B14F-4D97-AF65-F5344CB8AC3E}">
        <p14:creationId xmlns:p14="http://schemas.microsoft.com/office/powerpoint/2010/main" val="1041497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Foundations of Demand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45107" y="1502254"/>
            <a:ext cx="4827641" cy="916477"/>
            <a:chOff x="542920" y="1736762"/>
            <a:chExt cx="8058157" cy="66634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2"/>
              <a:ext cx="8058154" cy="6663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0" y="180121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price of a good lead the budget constraint to rotate.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45106" y="2614852"/>
            <a:ext cx="4827639" cy="1384773"/>
            <a:chOff x="542920" y="1782589"/>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0" y="178258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2" y="179687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Budget constraint rotations mean that when individuals are seeking their highest utility, the quantity demanded of that good will change.</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45107" y="4195746"/>
            <a:ext cx="4827639" cy="1437969"/>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367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way, the logical foundations of demand curves are based on the underlying idea of individuals seeking utility.</a:t>
              </a:r>
            </a:p>
          </p:txBody>
        </p:sp>
      </p:grpSp>
      <p:pic>
        <p:nvPicPr>
          <p:cNvPr id="3" name="Picture 2" descr="Two graphs showing how budget constraints influence the demand curve. The top graph, labeled a, is a budget constraint diagram for housing and &quot;everything else&quot;. The bottom graph, labeled b, derives a demand curve for housing. Dashed lines extend from the points on Graph a to points on Graph b to demonstrate the quantity of housing is the same.&#10;">
            <a:extLst>
              <a:ext uri="{FF2B5EF4-FFF2-40B4-BE49-F238E27FC236}">
                <a16:creationId xmlns:a16="http://schemas.microsoft.com/office/drawing/2014/main" id="{6D1F4165-6948-411F-8027-0BBBD465C0E3}"/>
              </a:ext>
            </a:extLst>
          </p:cNvPr>
          <p:cNvPicPr>
            <a:picLocks noChangeAspect="1"/>
          </p:cNvPicPr>
          <p:nvPr/>
        </p:nvPicPr>
        <p:blipFill>
          <a:blip r:embed="rId3"/>
          <a:stretch>
            <a:fillRect/>
          </a:stretch>
        </p:blipFill>
        <p:spPr>
          <a:xfrm>
            <a:off x="7415599" y="1236882"/>
            <a:ext cx="2895214" cy="5391865"/>
          </a:xfrm>
          <a:prstGeom prst="rect">
            <a:avLst/>
          </a:prstGeom>
        </p:spPr>
      </p:pic>
    </p:spTree>
    <p:extLst>
      <p:ext uri="{BB962C8B-B14F-4D97-AF65-F5344CB8AC3E}">
        <p14:creationId xmlns:p14="http://schemas.microsoft.com/office/powerpoint/2010/main" val="2116531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Applications in Government and Business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116026" y="1533615"/>
            <a:ext cx="7959948" cy="1015663"/>
            <a:chOff x="542922" y="1736761"/>
            <a:chExt cx="8058155" cy="1015663"/>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10156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2" y="1736761"/>
              <a:ext cx="7807571" cy="1015663"/>
            </a:xfrm>
            <a:prstGeom prst="rect">
              <a:avLst/>
            </a:prstGeom>
            <a:grpFill/>
          </p:spPr>
          <p:txBody>
            <a:bodyPr wrap="square" rtlCol="0">
              <a:spAutoFit/>
            </a:bodyPr>
            <a:lstStyle/>
            <a:p>
              <a:pPr algn="ctr"/>
              <a:r>
                <a:rPr lang="en-US" sz="2000" dirty="0">
                  <a:solidFill>
                    <a:schemeClr val="bg1"/>
                  </a:solidFill>
                </a:rPr>
                <a:t>The budget constraint framework for making utility-maximizing choices offers a reminder that people can react to a change in price or income in a range of different ways. </a:t>
              </a:r>
            </a:p>
          </p:txBody>
        </p:sp>
      </p:grpSp>
      <p:sp>
        <p:nvSpPr>
          <p:cNvPr id="2" name="Rectangle 1">
            <a:extLst>
              <a:ext uri="{FF2B5EF4-FFF2-40B4-BE49-F238E27FC236}">
                <a16:creationId xmlns:a16="http://schemas.microsoft.com/office/drawing/2014/main" id="{D98CCA4E-6143-4BB9-8AD2-E0485F36868A}"/>
              </a:ext>
            </a:extLst>
          </p:cNvPr>
          <p:cNvSpPr/>
          <p:nvPr/>
        </p:nvSpPr>
        <p:spPr>
          <a:xfrm>
            <a:off x="211602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Higher prices for natural gas and electricity due to Hurricanes Katrina and Rita</a:t>
            </a:r>
          </a:p>
        </p:txBody>
      </p:sp>
      <p:sp>
        <p:nvSpPr>
          <p:cNvPr id="15" name="Rectangle 14">
            <a:extLst>
              <a:ext uri="{FF2B5EF4-FFF2-40B4-BE49-F238E27FC236}">
                <a16:creationId xmlns:a16="http://schemas.microsoft.com/office/drawing/2014/main" id="{43F03A2D-1CC7-4EDB-85C3-0AC39ACE60B7}"/>
              </a:ext>
            </a:extLst>
          </p:cNvPr>
          <p:cNvSpPr/>
          <p:nvPr/>
        </p:nvSpPr>
        <p:spPr>
          <a:xfrm>
            <a:off x="211602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Many people turned down their thermostats and decreased energy consumption.</a:t>
            </a:r>
          </a:p>
        </p:txBody>
      </p:sp>
      <p:sp>
        <p:nvSpPr>
          <p:cNvPr id="16" name="Rectangle 15">
            <a:extLst>
              <a:ext uri="{FF2B5EF4-FFF2-40B4-BE49-F238E27FC236}">
                <a16:creationId xmlns:a16="http://schemas.microsoft.com/office/drawing/2014/main" id="{7631CD2C-6112-4F06-97EE-E31315B6B3A3}"/>
              </a:ext>
            </a:extLst>
          </p:cNvPr>
          <p:cNvSpPr/>
          <p:nvPr/>
        </p:nvSpPr>
        <p:spPr>
          <a:xfrm>
            <a:off x="211602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People also adjusted their consumption of other goods.</a:t>
            </a:r>
          </a:p>
        </p:txBody>
      </p:sp>
      <p:sp>
        <p:nvSpPr>
          <p:cNvPr id="17" name="Rectangle 16">
            <a:extLst>
              <a:ext uri="{FF2B5EF4-FFF2-40B4-BE49-F238E27FC236}">
                <a16:creationId xmlns:a16="http://schemas.microsoft.com/office/drawing/2014/main" id="{354FCB1C-5404-4558-A6F9-50ABBFAC93C4}"/>
              </a:ext>
            </a:extLst>
          </p:cNvPr>
          <p:cNvSpPr/>
          <p:nvPr/>
        </p:nvSpPr>
        <p:spPr>
          <a:xfrm>
            <a:off x="673877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Taxes on alcohol</a:t>
            </a:r>
          </a:p>
        </p:txBody>
      </p:sp>
      <p:sp>
        <p:nvSpPr>
          <p:cNvPr id="18" name="Rectangle 17">
            <a:extLst>
              <a:ext uri="{FF2B5EF4-FFF2-40B4-BE49-F238E27FC236}">
                <a16:creationId xmlns:a16="http://schemas.microsoft.com/office/drawing/2014/main" id="{95BBBB8B-1046-407B-857A-A3D82602263A}"/>
              </a:ext>
            </a:extLst>
          </p:cNvPr>
          <p:cNvSpPr/>
          <p:nvPr/>
        </p:nvSpPr>
        <p:spPr>
          <a:xfrm>
            <a:off x="673877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Since a tax increases the price of alcohol, many people decrease their consumption of alcohol.</a:t>
            </a:r>
          </a:p>
        </p:txBody>
      </p:sp>
      <p:sp>
        <p:nvSpPr>
          <p:cNvPr id="19" name="Rectangle 18">
            <a:extLst>
              <a:ext uri="{FF2B5EF4-FFF2-40B4-BE49-F238E27FC236}">
                <a16:creationId xmlns:a16="http://schemas.microsoft.com/office/drawing/2014/main" id="{C84B9EED-2620-49A8-89C3-6820FDF967A6}"/>
              </a:ext>
            </a:extLst>
          </p:cNvPr>
          <p:cNvSpPr/>
          <p:nvPr/>
        </p:nvSpPr>
        <p:spPr>
          <a:xfrm>
            <a:off x="673877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Consumers may decrease their purchases of other goods and services due to the income effect.</a:t>
            </a:r>
          </a:p>
        </p:txBody>
      </p:sp>
      <p:cxnSp>
        <p:nvCxnSpPr>
          <p:cNvPr id="4" name="Straight Connector 3">
            <a:extLst>
              <a:ext uri="{FF2B5EF4-FFF2-40B4-BE49-F238E27FC236}">
                <a16:creationId xmlns:a16="http://schemas.microsoft.com/office/drawing/2014/main" id="{9F0A2D3D-97B3-446A-B42F-8C1B02A54377}"/>
              </a:ext>
            </a:extLst>
          </p:cNvPr>
          <p:cNvCxnSpPr>
            <a:stCxn id="2" idx="2"/>
            <a:endCxn id="15" idx="0"/>
          </p:cNvCxnSpPr>
          <p:nvPr/>
        </p:nvCxnSpPr>
        <p:spPr>
          <a:xfrm flipH="1">
            <a:off x="378462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45954F0-EA4E-427C-A796-704F09E0ED1D}"/>
              </a:ext>
            </a:extLst>
          </p:cNvPr>
          <p:cNvCxnSpPr>
            <a:stCxn id="15" idx="2"/>
            <a:endCxn id="16" idx="0"/>
          </p:cNvCxnSpPr>
          <p:nvPr/>
        </p:nvCxnSpPr>
        <p:spPr>
          <a:xfrm flipH="1">
            <a:off x="3784624" y="5170155"/>
            <a:ext cx="2" cy="197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E7220A-1521-4070-A81A-F38A39E7F524}"/>
              </a:ext>
            </a:extLst>
          </p:cNvPr>
          <p:cNvCxnSpPr>
            <a:stCxn id="17" idx="2"/>
            <a:endCxn id="18" idx="0"/>
          </p:cNvCxnSpPr>
          <p:nvPr/>
        </p:nvCxnSpPr>
        <p:spPr>
          <a:xfrm flipH="1">
            <a:off x="840737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12F3BC9-0282-42A1-B607-651C293701B0}"/>
              </a:ext>
            </a:extLst>
          </p:cNvPr>
          <p:cNvCxnSpPr>
            <a:stCxn id="18" idx="2"/>
            <a:endCxn id="19" idx="0"/>
          </p:cNvCxnSpPr>
          <p:nvPr/>
        </p:nvCxnSpPr>
        <p:spPr>
          <a:xfrm flipH="1">
            <a:off x="840737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057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TotalTime>
  <Words>1551</Words>
  <Application>Microsoft Office PowerPoint</Application>
  <PresentationFormat>Widescreen</PresentationFormat>
  <Paragraphs>103</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45</cp:revision>
  <dcterms:created xsi:type="dcterms:W3CDTF">2017-06-16T13:06:21Z</dcterms:created>
  <dcterms:modified xsi:type="dcterms:W3CDTF">2022-01-17T17:56:49Z</dcterms:modified>
</cp:coreProperties>
</file>