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90" r:id="rId4"/>
    <p:sldId id="291" r:id="rId5"/>
    <p:sldId id="299" r:id="rId6"/>
    <p:sldId id="257" r:id="rId7"/>
    <p:sldId id="300" r:id="rId8"/>
    <p:sldId id="298" r:id="rId9"/>
    <p:sldId id="368"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traditional economic models assume </a:t>
            </a:r>
            <a:r>
              <a:rPr lang="en-US" sz="1200" b="1" kern="1200" dirty="0">
                <a:solidFill>
                  <a:schemeClr val="tx1"/>
                </a:solidFill>
                <a:effectLst/>
                <a:latin typeface="+mn-lt"/>
                <a:ea typeface="+mn-ea"/>
                <a:cs typeface="+mn-cs"/>
              </a:rPr>
              <a:t>rationality</a:t>
            </a:r>
            <a:r>
              <a:rPr lang="en-US" sz="1200" kern="1200" dirty="0">
                <a:solidFill>
                  <a:schemeClr val="tx1"/>
                </a:solidFill>
                <a:effectLst/>
                <a:latin typeface="+mn-lt"/>
                <a:ea typeface="+mn-ea"/>
                <a:cs typeface="+mn-cs"/>
              </a:rPr>
              <a:t>, which means that people take all available information and make consistent and informed decisions that are in their best interest. However, some economists believe that a traditional look at this study negates one important factor: the human state of mind.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Behavioral economics aims at understanding decision-making by integrating psychology into economics. It considers how given dollar amounts can mean different things to individuals in different situations. </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People sometimes make decisions that seem "irrational" and not in their best interest. Their decisions can seem inconsistent from one day to another, and sometimes, people deliberately ignore ways to save money and time. Traditional economics assumes that that people take all available information and make decisions that are in their best interest. Behavioral economists argue that the traditional method omits something important: people's state of mind. Behavioral economics seeks to enrich our understanding of decision-making by integrating the insights of psychology into economics.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Behavioral economics investigates how given dollar amounts can mean different things to individuals depending on the situation. Traditional economics holds that if you lose a $10 bill today and also receive an extra $10 in your paycheck, you should feel perfectly neutral. Behavioral economics holds that if you lose a $10 bill today and also receive an extra $10 in your paycheck, you will still feel negative emotion. Behavioral economists believe we tend to focus more on the loss than the 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Mental accounting refers the process of putting dollars in different mental categories where they take different values. Economists typically consider dollars to be fungible, or having equal value to the individual, regardless of the situation. Dollars, however, are not always fungible, as you may think of $25 you found in the street differently than $25 you earned from working. You might treat the street money as "mad money," with little rational regard to getting the best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97542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 question becomes: which view of economics is more accurate? While both have some merit, at the least, behavioral economists have tried to identify and understand decisions that traditional economics have historically deemed irrational. People regularly make decisions that seem less than rational. This is because traditional theory ignores people’s state of mind or feelings, which can strongly influence behavior.</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405158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U</a:t>
            </a:r>
            <a:r>
              <a:rPr lang="en-US" sz="1200" kern="1200" dirty="0">
                <a:solidFill>
                  <a:schemeClr val="bg1"/>
                </a:solidFill>
                <a:effectLst/>
                <a:latin typeface="+mn-lt"/>
                <a:ea typeface="+mn-ea"/>
                <a:cs typeface="+mn-cs"/>
              </a:rPr>
              <a:t>nemployment spiked </a:t>
            </a:r>
            <a:r>
              <a:rPr lang="en-US" sz="1200" dirty="0">
                <a:solidFill>
                  <a:schemeClr val="bg1"/>
                </a:solidFill>
              </a:rPr>
              <a:t>d</a:t>
            </a:r>
            <a:r>
              <a:rPr lang="en-US" sz="1200" kern="1200" dirty="0">
                <a:solidFill>
                  <a:schemeClr val="bg1"/>
                </a:solidFill>
                <a:effectLst/>
                <a:latin typeface="+mn-lt"/>
                <a:ea typeface="+mn-ea"/>
                <a:cs typeface="+mn-cs"/>
              </a:rPr>
              <a:t>uring the COVID-19 pandemic. How do you think this impacted the demand for higher education compared to when the economy is not in a recession?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011144"/>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Behavioral Economics:</a:t>
            </a:r>
          </a:p>
          <a:p>
            <a:pPr lvl="0" algn="ctr"/>
            <a:r>
              <a:rPr lang="en-US" sz="5400" dirty="0">
                <a:solidFill>
                  <a:prstClr val="black">
                    <a:lumMod val="75000"/>
                    <a:lumOff val="25000"/>
                  </a:prstClr>
                </a:solidFill>
                <a:latin typeface="Century Gothic" panose="020B0502020202020204" pitchFamily="34" charset="0"/>
              </a:rPr>
              <a:t>An Alternative Framework for Consumer Choices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80557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6" y="480557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Traditional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231D2D-431A-4C7F-B497-15185B0761E6}"/>
              </a:ext>
            </a:extLst>
          </p:cNvPr>
          <p:cNvSpPr txBox="1"/>
          <p:nvPr/>
        </p:nvSpPr>
        <p:spPr>
          <a:xfrm>
            <a:off x="2412131" y="2141366"/>
            <a:ext cx="2192139" cy="646331"/>
          </a:xfrm>
          <a:prstGeom prst="rect">
            <a:avLst/>
          </a:prstGeom>
          <a:solidFill>
            <a:srgbClr val="627981"/>
          </a:solidFill>
        </p:spPr>
        <p:txBody>
          <a:bodyPr wrap="none" rtlCol="0">
            <a:spAutoFit/>
          </a:bodyPr>
          <a:lstStyle/>
          <a:p>
            <a:r>
              <a:rPr lang="en-US" sz="3600" dirty="0">
                <a:solidFill>
                  <a:schemeClr val="bg1"/>
                </a:solidFill>
              </a:rPr>
              <a:t>Rationality</a:t>
            </a:r>
          </a:p>
        </p:txBody>
      </p:sp>
      <p:sp>
        <p:nvSpPr>
          <p:cNvPr id="5" name="TextBox 4">
            <a:extLst>
              <a:ext uri="{FF2B5EF4-FFF2-40B4-BE49-F238E27FC236}">
                <a16:creationId xmlns:a16="http://schemas.microsoft.com/office/drawing/2014/main" id="{CB45357E-8C9A-40BE-BE71-C6651097943E}"/>
              </a:ext>
            </a:extLst>
          </p:cNvPr>
          <p:cNvSpPr txBox="1"/>
          <p:nvPr/>
        </p:nvSpPr>
        <p:spPr>
          <a:xfrm>
            <a:off x="6002596" y="1679702"/>
            <a:ext cx="4213122" cy="1569660"/>
          </a:xfrm>
          <a:prstGeom prst="rect">
            <a:avLst/>
          </a:prstGeom>
          <a:solidFill>
            <a:srgbClr val="627981"/>
          </a:solidFill>
        </p:spPr>
        <p:txBody>
          <a:bodyPr wrap="square" rtlCol="0">
            <a:spAutoFit/>
          </a:bodyPr>
          <a:lstStyle/>
          <a:p>
            <a:r>
              <a:rPr lang="en-US" sz="3200" dirty="0">
                <a:solidFill>
                  <a:schemeClr val="bg1"/>
                </a:solidFill>
              </a:rPr>
              <a:t>consistent and informed decisions that are in people’s best interest</a:t>
            </a:r>
          </a:p>
        </p:txBody>
      </p:sp>
      <p:cxnSp>
        <p:nvCxnSpPr>
          <p:cNvPr id="4" name="Straight Arrow Connector 3">
            <a:extLst>
              <a:ext uri="{FF2B5EF4-FFF2-40B4-BE49-F238E27FC236}">
                <a16:creationId xmlns:a16="http://schemas.microsoft.com/office/drawing/2014/main" id="{2F1189C4-A91E-4A2E-9837-7956D810A37A}"/>
              </a:ext>
            </a:extLst>
          </p:cNvPr>
          <p:cNvCxnSpPr>
            <a:cxnSpLocks/>
            <a:stCxn id="2" idx="3"/>
            <a:endCxn id="5" idx="1"/>
          </p:cNvCxnSpPr>
          <p:nvPr/>
        </p:nvCxnSpPr>
        <p:spPr>
          <a:xfrm>
            <a:off x="4604270" y="2464532"/>
            <a:ext cx="1398326" cy="0"/>
          </a:xfrm>
          <a:prstGeom prst="straightConnector1">
            <a:avLst/>
          </a:prstGeom>
          <a:ln w="76200">
            <a:solidFill>
              <a:srgbClr val="627981"/>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Head with gears">
            <a:extLst>
              <a:ext uri="{FF2B5EF4-FFF2-40B4-BE49-F238E27FC236}">
                <a16:creationId xmlns:a16="http://schemas.microsoft.com/office/drawing/2014/main" id="{C1EAE5EF-A104-461C-BB18-328C7ACEA9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002161" y="3572528"/>
            <a:ext cx="2187677" cy="2187677"/>
          </a:xfrm>
          <a:prstGeom prst="rect">
            <a:avLst/>
          </a:prstGeom>
        </p:spPr>
      </p:pic>
    </p:spTree>
    <p:extLst>
      <p:ext uri="{BB962C8B-B14F-4D97-AF65-F5344CB8AC3E}">
        <p14:creationId xmlns:p14="http://schemas.microsoft.com/office/powerpoint/2010/main" val="180645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 + Psychology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141D261-B373-4463-8845-63CA1D733C64}"/>
              </a:ext>
            </a:extLst>
          </p:cNvPr>
          <p:cNvSpPr/>
          <p:nvPr/>
        </p:nvSpPr>
        <p:spPr>
          <a:xfrm>
            <a:off x="1135892" y="1700669"/>
            <a:ext cx="9920216" cy="584775"/>
          </a:xfrm>
          <a:prstGeom prst="rect">
            <a:avLst/>
          </a:prstGeom>
          <a:solidFill>
            <a:srgbClr val="627981"/>
          </a:solidFill>
        </p:spPr>
        <p:txBody>
          <a:bodyPr wrap="none">
            <a:spAutoFit/>
          </a:bodyPr>
          <a:lstStyle/>
          <a:p>
            <a:r>
              <a:rPr lang="en-US" sz="3200" dirty="0">
                <a:solidFill>
                  <a:schemeClr val="bg1"/>
                </a:solidFill>
              </a:rPr>
              <a:t>Understanding decision-making by integrating  </a:t>
            </a:r>
            <a:r>
              <a:rPr lang="en-US" sz="3200" b="1" dirty="0">
                <a:solidFill>
                  <a:schemeClr val="bg1"/>
                </a:solidFill>
              </a:rPr>
              <a:t>psychology</a:t>
            </a:r>
          </a:p>
        </p:txBody>
      </p:sp>
      <p:pic>
        <p:nvPicPr>
          <p:cNvPr id="4" name="Graphic 3" descr="Money">
            <a:extLst>
              <a:ext uri="{FF2B5EF4-FFF2-40B4-BE49-F238E27FC236}">
                <a16:creationId xmlns:a16="http://schemas.microsoft.com/office/drawing/2014/main" id="{D55C854C-6E74-4EE0-9FC6-0B4B1FB2E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2328" y="2848204"/>
            <a:ext cx="2207343" cy="2207343"/>
          </a:xfrm>
          <a:prstGeom prst="rect">
            <a:avLst/>
          </a:prstGeom>
        </p:spPr>
      </p:pic>
      <p:pic>
        <p:nvPicPr>
          <p:cNvPr id="6" name="Graphic 5" descr="Male profile">
            <a:extLst>
              <a:ext uri="{FF2B5EF4-FFF2-40B4-BE49-F238E27FC236}">
                <a16:creationId xmlns:a16="http://schemas.microsoft.com/office/drawing/2014/main" id="{9BAC7CFB-0076-410C-A7BF-521AC84F96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7905" y="3089212"/>
            <a:ext cx="1966335" cy="1966335"/>
          </a:xfrm>
          <a:prstGeom prst="rect">
            <a:avLst/>
          </a:prstGeom>
        </p:spPr>
      </p:pic>
      <p:pic>
        <p:nvPicPr>
          <p:cNvPr id="8" name="Graphic 7" descr="School boy">
            <a:extLst>
              <a:ext uri="{FF2B5EF4-FFF2-40B4-BE49-F238E27FC236}">
                <a16:creationId xmlns:a16="http://schemas.microsoft.com/office/drawing/2014/main" id="{26A6211E-7B7A-4B42-BC9E-D4584D0A2E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7760" y="3089212"/>
            <a:ext cx="1966335" cy="1966335"/>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Behavioral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sometimes make decisions that seem "irrational" and not in their best interest. </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Their decisions can seem inconsistent from one day to another, and sometimes, people deliberately ignore ways to save money and time.</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argue that the traditional method omits something important: people's state of mind.</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 economics assumes that people take all available information and make decisions that are in their best interest.</a:t>
              </a:r>
            </a:p>
          </p:txBody>
        </p:sp>
      </p:grpSp>
      <p:grpSp>
        <p:nvGrpSpPr>
          <p:cNvPr id="16" name="Group 15">
            <a:extLst>
              <a:ext uri="{FF2B5EF4-FFF2-40B4-BE49-F238E27FC236}">
                <a16:creationId xmlns:a16="http://schemas.microsoft.com/office/drawing/2014/main" id="{215F5484-2D80-4977-9B7B-3DFC9CDFA62B}"/>
              </a:ext>
            </a:extLst>
          </p:cNvPr>
          <p:cNvGrpSpPr/>
          <p:nvPr/>
        </p:nvGrpSpPr>
        <p:grpSpPr>
          <a:xfrm>
            <a:off x="2066922" y="527815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0C7C61B3-B053-4591-94DF-77078EFEF26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8CEB34EA-40C8-41DE-94B0-1D9B650374C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Behavioral economics </a:t>
              </a:r>
              <a:r>
                <a:rPr lang="en-US" sz="2000" dirty="0">
                  <a:solidFill>
                    <a:schemeClr val="bg1"/>
                  </a:solidFill>
                </a:rPr>
                <a:t>seeks to enrich our understanding of decision-making by integrating the insights of psychology into economics.</a:t>
              </a:r>
            </a:p>
          </p:txBody>
        </p:sp>
      </p:grpSp>
    </p:spTree>
    <p:extLst>
      <p:ext uri="{BB962C8B-B14F-4D97-AF65-F5344CB8AC3E}">
        <p14:creationId xmlns:p14="http://schemas.microsoft.com/office/powerpoint/2010/main" val="183712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Behavioral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BF70A03-4914-4569-B5A2-16B268E67C59}"/>
              </a:ext>
            </a:extLst>
          </p:cNvPr>
          <p:cNvSpPr/>
          <p:nvPr/>
        </p:nvSpPr>
        <p:spPr>
          <a:xfrm>
            <a:off x="2066922" y="1580912"/>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 name="Rectangle 2">
            <a:extLst>
              <a:ext uri="{FF2B5EF4-FFF2-40B4-BE49-F238E27FC236}">
                <a16:creationId xmlns:a16="http://schemas.microsoft.com/office/drawing/2014/main" id="{FE4CA1C1-7B97-426E-9695-F8785C077EB0}"/>
              </a:ext>
            </a:extLst>
          </p:cNvPr>
          <p:cNvSpPr/>
          <p:nvPr/>
        </p:nvSpPr>
        <p:spPr>
          <a:xfrm>
            <a:off x="2066922" y="2498986"/>
            <a:ext cx="1905988" cy="9301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Traditional Economics</a:t>
            </a:r>
          </a:p>
        </p:txBody>
      </p:sp>
      <p:grpSp>
        <p:nvGrpSpPr>
          <p:cNvPr id="14" name="Group 13">
            <a:extLst>
              <a:ext uri="{FF2B5EF4-FFF2-40B4-BE49-F238E27FC236}">
                <a16:creationId xmlns:a16="http://schemas.microsoft.com/office/drawing/2014/main" id="{E9A98924-2AE1-43B7-8938-B04B88613A45}"/>
              </a:ext>
            </a:extLst>
          </p:cNvPr>
          <p:cNvGrpSpPr/>
          <p:nvPr/>
        </p:nvGrpSpPr>
        <p:grpSpPr>
          <a:xfrm>
            <a:off x="4133845" y="2498987"/>
            <a:ext cx="5991230" cy="930166"/>
            <a:chOff x="542923" y="1736761"/>
            <a:chExt cx="8058154" cy="806935"/>
          </a:xfrm>
          <a:solidFill>
            <a:srgbClr val="627981"/>
          </a:solidFill>
        </p:grpSpPr>
        <p:sp>
          <p:nvSpPr>
            <p:cNvPr id="15" name="Rectangle 14">
              <a:extLst>
                <a:ext uri="{FF2B5EF4-FFF2-40B4-BE49-F238E27FC236}">
                  <a16:creationId xmlns:a16="http://schemas.microsoft.com/office/drawing/2014/main" id="{AB664B27-53C1-4ABC-A180-1CEA63E5F1E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22F9C64-0B85-433A-80A3-5DEA1A0446E4}"/>
                </a:ext>
              </a:extLst>
            </p:cNvPr>
            <p:cNvSpPr txBox="1"/>
            <p:nvPr/>
          </p:nvSpPr>
          <p:spPr>
            <a:xfrm>
              <a:off x="542923" y="1833176"/>
              <a:ext cx="8058154" cy="614103"/>
            </a:xfrm>
            <a:prstGeom prst="rect">
              <a:avLst/>
            </a:prstGeom>
            <a:grpFill/>
          </p:spPr>
          <p:txBody>
            <a:bodyPr wrap="square" rtlCol="0">
              <a:spAutoFit/>
            </a:bodyPr>
            <a:lstStyle/>
            <a:p>
              <a:pPr algn="ctr"/>
              <a:r>
                <a:rPr lang="en-US" sz="2000" dirty="0">
                  <a:solidFill>
                    <a:schemeClr val="bg1"/>
                  </a:solidFill>
                </a:rPr>
                <a:t>If you lose a $10 bill today and also receive an extra $10 in your paycheck, you should feel perfectly neutral.</a:t>
              </a:r>
            </a:p>
          </p:txBody>
        </p:sp>
      </p:grpSp>
      <p:sp>
        <p:nvSpPr>
          <p:cNvPr id="17" name="Rectangle 16">
            <a:extLst>
              <a:ext uri="{FF2B5EF4-FFF2-40B4-BE49-F238E27FC236}">
                <a16:creationId xmlns:a16="http://schemas.microsoft.com/office/drawing/2014/main" id="{904D3929-0A66-454C-BA28-1B6B14106E70}"/>
              </a:ext>
            </a:extLst>
          </p:cNvPr>
          <p:cNvSpPr/>
          <p:nvPr/>
        </p:nvSpPr>
        <p:spPr>
          <a:xfrm>
            <a:off x="2066922" y="3539987"/>
            <a:ext cx="1905988" cy="9301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Behavioral Economics</a:t>
            </a:r>
          </a:p>
        </p:txBody>
      </p:sp>
      <p:grpSp>
        <p:nvGrpSpPr>
          <p:cNvPr id="18" name="Group 17">
            <a:extLst>
              <a:ext uri="{FF2B5EF4-FFF2-40B4-BE49-F238E27FC236}">
                <a16:creationId xmlns:a16="http://schemas.microsoft.com/office/drawing/2014/main" id="{077BFA14-577A-4450-A758-8477E0375726}"/>
              </a:ext>
            </a:extLst>
          </p:cNvPr>
          <p:cNvGrpSpPr/>
          <p:nvPr/>
        </p:nvGrpSpPr>
        <p:grpSpPr>
          <a:xfrm>
            <a:off x="4133845" y="3539988"/>
            <a:ext cx="5991230" cy="930166"/>
            <a:chOff x="542923" y="1736761"/>
            <a:chExt cx="8058154" cy="806935"/>
          </a:xfrm>
          <a:solidFill>
            <a:srgbClr val="627981"/>
          </a:solidFill>
        </p:grpSpPr>
        <p:sp>
          <p:nvSpPr>
            <p:cNvPr id="19" name="Rectangle 18">
              <a:extLst>
                <a:ext uri="{FF2B5EF4-FFF2-40B4-BE49-F238E27FC236}">
                  <a16:creationId xmlns:a16="http://schemas.microsoft.com/office/drawing/2014/main" id="{B352B6C2-84E4-4F5B-A351-99019D73F0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6A0490F-859C-462A-B969-BD40EF1F70F7}"/>
                </a:ext>
              </a:extLst>
            </p:cNvPr>
            <p:cNvSpPr txBox="1"/>
            <p:nvPr/>
          </p:nvSpPr>
          <p:spPr>
            <a:xfrm>
              <a:off x="542923" y="1833176"/>
              <a:ext cx="8058154" cy="614103"/>
            </a:xfrm>
            <a:prstGeom prst="rect">
              <a:avLst/>
            </a:prstGeom>
            <a:grpFill/>
          </p:spPr>
          <p:txBody>
            <a:bodyPr wrap="square" rtlCol="0">
              <a:spAutoFit/>
            </a:bodyPr>
            <a:lstStyle/>
            <a:p>
              <a:pPr algn="ctr"/>
              <a:r>
                <a:rPr lang="en-US" sz="2000" dirty="0">
                  <a:solidFill>
                    <a:schemeClr val="bg1"/>
                  </a:solidFill>
                </a:rPr>
                <a:t>If you lose a $10 bill today and also receive an extra $10 in your paycheck, you will still feel negative emotion.</a:t>
              </a:r>
            </a:p>
          </p:txBody>
        </p:sp>
      </p:grpSp>
      <p:sp>
        <p:nvSpPr>
          <p:cNvPr id="21" name="TextBox 20">
            <a:extLst>
              <a:ext uri="{FF2B5EF4-FFF2-40B4-BE49-F238E27FC236}">
                <a16:creationId xmlns:a16="http://schemas.microsoft.com/office/drawing/2014/main" id="{32FC9855-1125-4A7B-8BB1-E729FD237B29}"/>
              </a:ext>
            </a:extLst>
          </p:cNvPr>
          <p:cNvSpPr txBox="1"/>
          <p:nvPr/>
        </p:nvSpPr>
        <p:spPr>
          <a:xfrm>
            <a:off x="2192212" y="1614500"/>
            <a:ext cx="7807571" cy="707886"/>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economics investigates how given dollar amounts can mean different things to individuals depending on the situation.</a:t>
            </a:r>
          </a:p>
        </p:txBody>
      </p:sp>
      <p:sp>
        <p:nvSpPr>
          <p:cNvPr id="23" name="Rectangle 22">
            <a:extLst>
              <a:ext uri="{FF2B5EF4-FFF2-40B4-BE49-F238E27FC236}">
                <a16:creationId xmlns:a16="http://schemas.microsoft.com/office/drawing/2014/main" id="{50EF3702-E6B6-4954-83AD-AD98A02E28DF}"/>
              </a:ext>
            </a:extLst>
          </p:cNvPr>
          <p:cNvSpPr/>
          <p:nvPr/>
        </p:nvSpPr>
        <p:spPr>
          <a:xfrm>
            <a:off x="2066921" y="458997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BDC21F60-7DF8-4C23-AE43-255B2948165D}"/>
              </a:ext>
            </a:extLst>
          </p:cNvPr>
          <p:cNvSpPr txBox="1"/>
          <p:nvPr/>
        </p:nvSpPr>
        <p:spPr>
          <a:xfrm>
            <a:off x="2192211" y="4639501"/>
            <a:ext cx="7807571" cy="707886"/>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believe we tend to focus more on the loss than the gain.</a:t>
            </a:r>
          </a:p>
        </p:txBody>
      </p:sp>
    </p:spTree>
    <p:extLst>
      <p:ext uri="{BB962C8B-B14F-4D97-AF65-F5344CB8AC3E}">
        <p14:creationId xmlns:p14="http://schemas.microsoft.com/office/powerpoint/2010/main" val="44345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Mental Accounting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Mental accounting refers to the process of putting dollars in different mental categories where they take different values. </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typically consider dollars to be </a:t>
              </a:r>
              <a:r>
                <a:rPr lang="en-US" sz="2000" b="1" dirty="0">
                  <a:solidFill>
                    <a:schemeClr val="bg1"/>
                  </a:solidFill>
                </a:rPr>
                <a:t>fungible</a:t>
              </a:r>
              <a:r>
                <a:rPr lang="en-US" sz="2000" dirty="0">
                  <a:solidFill>
                    <a:schemeClr val="bg1"/>
                  </a:solidFill>
                </a:rPr>
                <a:t>, or having equal value to the individual, regardless of the situation.</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 might treat the street money as "mad money," with little rational regard to getting the best value.</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Dollars, however, are not always fungible, as you may think of $25 you found in the street differently than $25 you earned from working. </a:t>
              </a:r>
            </a:p>
          </p:txBody>
        </p:sp>
      </p:grpSp>
    </p:spTree>
    <p:extLst>
      <p:ext uri="{BB962C8B-B14F-4D97-AF65-F5344CB8AC3E}">
        <p14:creationId xmlns:p14="http://schemas.microsoft.com/office/powerpoint/2010/main" val="183348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Which View Is More Accurate?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B602BAE-F277-4052-BA70-94535648B053}"/>
              </a:ext>
            </a:extLst>
          </p:cNvPr>
          <p:cNvGrpSpPr/>
          <p:nvPr/>
        </p:nvGrpSpPr>
        <p:grpSpPr>
          <a:xfrm>
            <a:off x="2066921" y="1580912"/>
            <a:ext cx="8058155" cy="806935"/>
            <a:chOff x="542922" y="1736761"/>
            <a:chExt cx="8058155" cy="806935"/>
          </a:xfrm>
          <a:solidFill>
            <a:srgbClr val="627981"/>
          </a:solidFill>
        </p:grpSpPr>
        <p:sp>
          <p:nvSpPr>
            <p:cNvPr id="7" name="Rectangle 6">
              <a:extLst>
                <a:ext uri="{FF2B5EF4-FFF2-40B4-BE49-F238E27FC236}">
                  <a16:creationId xmlns:a16="http://schemas.microsoft.com/office/drawing/2014/main" id="{F3B1360C-8CAE-4E24-BEF0-C771B15DCB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6FBFF5E-F7B0-43BD-A993-EF5246DB4AD8}"/>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Both views have their advantages and apply accurately to different real-world scenarios.</a:t>
              </a:r>
            </a:p>
          </p:txBody>
        </p:sp>
      </p:grpSp>
      <p:grpSp>
        <p:nvGrpSpPr>
          <p:cNvPr id="9" name="Group 8">
            <a:extLst>
              <a:ext uri="{FF2B5EF4-FFF2-40B4-BE49-F238E27FC236}">
                <a16:creationId xmlns:a16="http://schemas.microsoft.com/office/drawing/2014/main" id="{6241FCF9-8911-4F10-8621-A5968C89FFFE}"/>
              </a:ext>
            </a:extLst>
          </p:cNvPr>
          <p:cNvGrpSpPr/>
          <p:nvPr/>
        </p:nvGrpSpPr>
        <p:grpSpPr>
          <a:xfrm>
            <a:off x="2066921" y="3387130"/>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C8A91C4-0947-4DF1-8E3C-27C22D3CA9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F246532F-A728-43BC-AABA-52CD19594D1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are at least trying to describe and explain behavior that economists have historically dismissed as irrational.</a:t>
              </a:r>
            </a:p>
          </p:txBody>
        </p:sp>
      </p:grpSp>
      <p:grpSp>
        <p:nvGrpSpPr>
          <p:cNvPr id="12" name="Group 11">
            <a:extLst>
              <a:ext uri="{FF2B5EF4-FFF2-40B4-BE49-F238E27FC236}">
                <a16:creationId xmlns:a16="http://schemas.microsoft.com/office/drawing/2014/main" id="{6BB4EED5-5777-4DAC-9C4B-ABA0C3CDEEF2}"/>
              </a:ext>
            </a:extLst>
          </p:cNvPr>
          <p:cNvGrpSpPr/>
          <p:nvPr/>
        </p:nvGrpSpPr>
        <p:grpSpPr>
          <a:xfrm>
            <a:off x="2066921" y="42902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6CE8242-9E01-4EA6-ACC9-30945F0191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C8F1077-5B20-4531-BDF6-A0468A3E1D2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most of us are engaged in some "irrational behavior," perhaps there are deeper underlying reasons for this behavior in the first place.</a:t>
              </a:r>
            </a:p>
          </p:txBody>
        </p:sp>
      </p:grpSp>
      <p:grpSp>
        <p:nvGrpSpPr>
          <p:cNvPr id="15" name="Group 14">
            <a:extLst>
              <a:ext uri="{FF2B5EF4-FFF2-40B4-BE49-F238E27FC236}">
                <a16:creationId xmlns:a16="http://schemas.microsoft.com/office/drawing/2014/main" id="{D206E997-FFFE-4566-91EA-D5C6CA0C2F18}"/>
              </a:ext>
            </a:extLst>
          </p:cNvPr>
          <p:cNvGrpSpPr/>
          <p:nvPr/>
        </p:nvGrpSpPr>
        <p:grpSpPr>
          <a:xfrm>
            <a:off x="2066921" y="248402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0C4CFFA6-1C97-45CF-ACCA-13AB97BE05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504D19AA-9498-4879-8144-A251D725A0B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 theory often ignores people’s state of mind or feelings, which can strongly influence behavior.</a:t>
              </a:r>
            </a:p>
          </p:txBody>
        </p:sp>
      </p:grpSp>
    </p:spTree>
    <p:extLst>
      <p:ext uri="{BB962C8B-B14F-4D97-AF65-F5344CB8AC3E}">
        <p14:creationId xmlns:p14="http://schemas.microsoft.com/office/powerpoint/2010/main" val="157960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816659" y="1427184"/>
            <a:ext cx="8851342" cy="1200329"/>
          </a:xfrm>
          <a:prstGeom prst="rect">
            <a:avLst/>
          </a:prstGeom>
          <a:solidFill>
            <a:srgbClr val="627981"/>
          </a:solidFill>
        </p:spPr>
        <p:txBody>
          <a:bodyPr wrap="square" rtlCol="0" anchor="ctr">
            <a:spAutoFit/>
          </a:bodyPr>
          <a:lstStyle/>
          <a:p>
            <a:pPr algn="ctr"/>
            <a:r>
              <a:rPr lang="en-US" sz="2400" dirty="0">
                <a:solidFill>
                  <a:schemeClr val="bg1"/>
                </a:solidFill>
              </a:rPr>
              <a:t>U</a:t>
            </a:r>
            <a:r>
              <a:rPr lang="en-US" sz="2400" kern="1200" dirty="0">
                <a:solidFill>
                  <a:schemeClr val="bg1"/>
                </a:solidFill>
                <a:effectLst/>
                <a:latin typeface="+mn-lt"/>
                <a:ea typeface="+mn-ea"/>
                <a:cs typeface="+mn-cs"/>
              </a:rPr>
              <a:t>nemployment spiked </a:t>
            </a:r>
            <a:r>
              <a:rPr lang="en-US" sz="2400" dirty="0">
                <a:solidFill>
                  <a:schemeClr val="bg1"/>
                </a:solidFill>
              </a:rPr>
              <a:t>d</a:t>
            </a:r>
            <a:r>
              <a:rPr lang="en-US" sz="2400" kern="1200" dirty="0">
                <a:solidFill>
                  <a:schemeClr val="bg1"/>
                </a:solidFill>
                <a:effectLst/>
                <a:latin typeface="+mn-lt"/>
                <a:ea typeface="+mn-ea"/>
                <a:cs typeface="+mn-cs"/>
              </a:rPr>
              <a:t>uring the COVID-19 pandemic. How do you think this impacted the demand for higher education compared to when the economy is not in a recession?</a:t>
            </a:r>
          </a:p>
        </p:txBody>
      </p:sp>
      <p:pic>
        <p:nvPicPr>
          <p:cNvPr id="3" name="Picture 2" descr="A person studying">
            <a:extLst>
              <a:ext uri="{FF2B5EF4-FFF2-40B4-BE49-F238E27FC236}">
                <a16:creationId xmlns:a16="http://schemas.microsoft.com/office/drawing/2014/main" id="{B3164495-AEA9-494A-B472-64509A32A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611" y="2916789"/>
            <a:ext cx="2858777" cy="3689131"/>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22161"/>
            <a:ext cx="9273061" cy="3170099"/>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People regularly make decisions that seem less than rational, decisions that contradict traditional consumer theory.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Traditional theory ignores people's state of mind or feelings, which can influence behavior.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For example, people tend to value a dollar lost more than a dollar gained even though the amounts are the same. </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945</Words>
  <Application>Microsoft Office PowerPoint</Application>
  <PresentationFormat>Widescreen</PresentationFormat>
  <Paragraphs>66</Paragraphs>
  <Slides>10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42</cp:revision>
  <dcterms:created xsi:type="dcterms:W3CDTF">2017-06-16T13:06:21Z</dcterms:created>
  <dcterms:modified xsi:type="dcterms:W3CDTF">2022-01-17T17:57:17Z</dcterms:modified>
</cp:coreProperties>
</file>