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367" r:id="rId4"/>
    <p:sldId id="298" r:id="rId5"/>
    <p:sldId id="297" r:id="rId6"/>
    <p:sldId id="257" r:id="rId7"/>
    <p:sldId id="368" r:id="rId8"/>
    <p:sldId id="299" r:id="rId9"/>
    <p:sldId id="300" r:id="rId10"/>
    <p:sldId id="301" r:id="rId11"/>
    <p:sldId id="302" r:id="rId12"/>
    <p:sldId id="303" r:id="rId13"/>
    <p:sldId id="289" r:id="rId14"/>
    <p:sldId id="304" r:id="rId15"/>
    <p:sldId id="290" r:id="rId16"/>
    <p:sldId id="369" r:id="rId17"/>
    <p:sldId id="370" r:id="rId18"/>
    <p:sldId id="305" r:id="rId19"/>
    <p:sldId id="371" r:id="rId20"/>
    <p:sldId id="366" r:id="rId21"/>
    <p:sldId id="365" r:id="rId22"/>
    <p:sldId id="364"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76" d="100"/>
          <a:sy n="76" d="100"/>
        </p:scale>
        <p:origin x="9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will look at production in the short run.</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423706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Technology refers to the process or processes for producing the product. How does the pizzaiolo combine ingredients to make pizza? How hot should the oven be? Should the restaurant make its own dough, sauce, cheese, toppings, or should it buy them?</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990394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Production involves many decisions and much knowledge, even for something as simple as pizza. Who makes those decisions? Ultimately, it is the entrepreneur: the person who creates the business, whose idea it is to combine the inputs to produce the outputs.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2960249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production function is a mathematical expression or equation that explains the relationship between inputs and outputs. The production function gives the answer to the question, "How much output can the firm produce given different amounts of inputs?"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Inputs can be described as either fixed or variable. Fixed inputs are those that can't easily be increased or decreased in a short period of time, like a pizza parlor’s building. Variable inputs are those that can easily be increased or decreased in a short period of time, like ingredients for a pizza.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76804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often use a shortened version of the production function called the Cobb-Douglas production function. The Cobb-Douglas production function simplifies output as a function of labor (L) and capital (K). This makes it easier to see the production process as inputs going into a production function, leading to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differentiate between short- and long-run production. The short run is the period of time during which at least some factors of production are fixed. The long run is the period of time during which all factors are variable. For example, a restaurant changing ingredients is feasible during the short run, but moving buildings is only feasible in the long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957441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1625720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Output is also called total product, which means the amount of output produced with a given amount of labor and a fixed amount of capital. Increasing the amount of labor will often increase total product, as more workers can produce more output. Marginal product is the additional output of one more worker.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2265638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Calculate the marginal product of dogs walked by hiring a second dog walker.</a:t>
            </a:r>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Hiring a second dog walker increases the total number of dogs walked from 10 to 15, indicating a marginal product of 5.</a:t>
            </a:r>
          </a:p>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19</a:t>
            </a:fld>
            <a:endParaRPr lang="en-US"/>
          </a:p>
        </p:txBody>
      </p:sp>
    </p:spTree>
    <p:extLst>
      <p:ext uri="{BB962C8B-B14F-4D97-AF65-F5344CB8AC3E}">
        <p14:creationId xmlns:p14="http://schemas.microsoft.com/office/powerpoint/2010/main" val="422125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short run, there are many factors a firm must consider in order for production to run smoothly. This lesson will focus on the relationship between the quantity of output a firm produces and the cost of producing that output.</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Sooner or later additional workers will have decreasing marginal product. This is called the Law of Diminishing Marginal Product, and it's a characteristic of production in the short run. Diminishing marginal productivity is very similar to the concept of diminishing marginal utility.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 pizza shop has one oven, adding additional workers will eventually lead to “too many cooks in the kitchen”, hindering productivity.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20</a:t>
            </a:fld>
            <a:endParaRPr lang="en-US"/>
          </a:p>
        </p:txBody>
      </p:sp>
    </p:spTree>
    <p:extLst>
      <p:ext uri="{BB962C8B-B14F-4D97-AF65-F5344CB8AC3E}">
        <p14:creationId xmlns:p14="http://schemas.microsoft.com/office/powerpoint/2010/main" val="2499819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Production is the process a firm uses to transform inputs (e.g. labor, capital, raw materials, etc.) into outputs.</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It is not possible to vary fixed inputs (e.g. capital) in a short period of time.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In the short run, the only way to change output is to change the variable inputs (e.g. labor).</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a:solidFill>
                  <a:schemeClr val="bg1"/>
                </a:solidFill>
              </a:rPr>
              <a:t>Marginal product of labor </a:t>
            </a:r>
            <a:r>
              <a:rPr lang="en-US" sz="1200" dirty="0">
                <a:solidFill>
                  <a:schemeClr val="bg1"/>
                </a:solidFill>
              </a:rPr>
              <a:t>is the additional output a firm obtains by employing more labor in production. </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At some point, employing additional labor leads to diminishing marginal productivity, meaning the additional output obtained is less than for the previous increment to labor.</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21</a:t>
            </a:fld>
            <a:endParaRPr lang="en-US"/>
          </a:p>
        </p:txBody>
      </p:sp>
    </p:spTree>
    <p:extLst>
      <p:ext uri="{BB962C8B-B14F-4D97-AF65-F5344CB8AC3E}">
        <p14:creationId xmlns:p14="http://schemas.microsoft.com/office/powerpoint/2010/main" val="194574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Recall that "output" is another word for "supply." Some factors of supply curves are listed below. Cost of inputs- As the costs of inputs rise, the cost for the supply will also increase. Technology- As technology improves, firms may be able to produce more at a faster rate, also decreasing the cost of supply. Opportunity Costs- Associated with the cost of supply by factoring in what a firm gives up to produce the current product. Expectations- Change supply during different seasons, like expecting more pumpkins during Halloween.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Production is the process a firm uses to transform inputs into outputs. Inputs include things like labor, capital, and raw materials while the output is the goods or services a firm wishes to sell. For example, a pizzaiolo uses tomatoes, spices, and water in order to make pizza sauce.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37541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Economists divide factors of production into several categories: natural resources (land and raw materials), labor, capital, technology, and entrepreneurship. </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Consider pizza making. What are the inputs (or factors of production) in the production process for running a pizza shop successfully?</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410597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ingredients for the pizza are raw materials. These include the flour, yeast, and water for the dough; the tomatoes, herbs, and water for the sauce; the cheese; and the toppings. In addition, the wood or gas used to heat the oven and the electricity used in the establishment would be included. </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57785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Labor means human effort, both physical and mental. The pizzaiolo was the primary example of labor here. He or she needs to be strong enough to roll out the dough and to insert and retrieve the pizza from the oven, but he or she also needs to know how to make the pizza, how long it cooks in the oven, and a myriad of other aspects of pizza-making. </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4110523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economists uses the term capital, they mean physical capital: the machines, equipment, and buildings that one uses to produce the product. In the case of pizza, the capital includes the peel, the oven, the building, and any other necessary equipment (for example, tables and chairs).</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370457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3/12/2024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3/12/2024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902202"/>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Production in the Short Run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5" y="235264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57293"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Technology (t)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3" y="1383374"/>
            <a:ext cx="7807571" cy="1323439"/>
          </a:xfrm>
          <a:prstGeom prst="rect">
            <a:avLst/>
          </a:prstGeom>
          <a:solidFill>
            <a:srgbClr val="627981"/>
          </a:solidFill>
        </p:spPr>
        <p:txBody>
          <a:bodyPr wrap="square" rtlCol="0">
            <a:spAutoFit/>
          </a:bodyPr>
          <a:lstStyle/>
          <a:p>
            <a:pPr algn="ctr"/>
            <a:r>
              <a:rPr lang="en-US" sz="2000" dirty="0">
                <a:solidFill>
                  <a:schemeClr val="bg1"/>
                </a:solidFill>
              </a:rPr>
              <a:t>Technology refers to the process or processes for producing the product. How does the pizzaiolo combine ingredients to make pizza? How hot should the oven be? Should the restaurant make its own dough, sauce, cheese, toppings, or should it buy them?</a:t>
            </a:r>
          </a:p>
        </p:txBody>
      </p:sp>
      <p:pic>
        <p:nvPicPr>
          <p:cNvPr id="3" name="Picture 2" descr="A picture of dough being rolled">
            <a:extLst>
              <a:ext uri="{FF2B5EF4-FFF2-40B4-BE49-F238E27FC236}">
                <a16:creationId xmlns:a16="http://schemas.microsoft.com/office/drawing/2014/main" id="{C80B63BF-2C1E-409D-8C6A-E5F63EF13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845" y="3281516"/>
            <a:ext cx="4326305" cy="2827871"/>
          </a:xfrm>
          <a:prstGeom prst="rect">
            <a:avLst/>
          </a:prstGeom>
        </p:spPr>
      </p:pic>
    </p:spTree>
    <p:extLst>
      <p:ext uri="{BB962C8B-B14F-4D97-AF65-F5344CB8AC3E}">
        <p14:creationId xmlns:p14="http://schemas.microsoft.com/office/powerpoint/2010/main" val="3087126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Entrepreneurship (E)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3" y="1383374"/>
            <a:ext cx="7807571" cy="1323439"/>
          </a:xfrm>
          <a:prstGeom prst="rect">
            <a:avLst/>
          </a:prstGeom>
          <a:solidFill>
            <a:srgbClr val="627981"/>
          </a:solidFill>
        </p:spPr>
        <p:txBody>
          <a:bodyPr wrap="square" rtlCol="0">
            <a:spAutoFit/>
          </a:bodyPr>
          <a:lstStyle/>
          <a:p>
            <a:pPr algn="ctr"/>
            <a:r>
              <a:rPr lang="en-US" sz="2000" dirty="0">
                <a:solidFill>
                  <a:schemeClr val="bg1"/>
                </a:solidFill>
              </a:rPr>
              <a:t>Production involves many decisions and much knowledge, even for something as simple as pizza. Who makes those decisions? Ultimately, it is the entrepreneur: the person who creates the business, whose idea it is to combine the inputs to produce the outputs.</a:t>
            </a:r>
          </a:p>
        </p:txBody>
      </p:sp>
      <p:pic>
        <p:nvPicPr>
          <p:cNvPr id="4" name="Picture 3" descr="A picture of a group of chefs in a kitchen&#10;">
            <a:extLst>
              <a:ext uri="{FF2B5EF4-FFF2-40B4-BE49-F238E27FC236}">
                <a16:creationId xmlns:a16="http://schemas.microsoft.com/office/drawing/2014/main" id="{F47AB8B2-4B4F-42AA-AA7A-D5F4EAECA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117" y="3073219"/>
            <a:ext cx="4901762" cy="3267841"/>
          </a:xfrm>
          <a:prstGeom prst="rect">
            <a:avLst/>
          </a:prstGeom>
        </p:spPr>
      </p:pic>
    </p:spTree>
    <p:extLst>
      <p:ext uri="{BB962C8B-B14F-4D97-AF65-F5344CB8AC3E}">
        <p14:creationId xmlns:p14="http://schemas.microsoft.com/office/powerpoint/2010/main" val="354468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Production Function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9960E31-6045-489D-8ECA-AEAE5605E3B2}"/>
                  </a:ext>
                </a:extLst>
              </p:cNvPr>
              <p:cNvSpPr txBox="1"/>
              <p:nvPr/>
            </p:nvSpPr>
            <p:spPr>
              <a:xfrm>
                <a:off x="3872728" y="3908713"/>
                <a:ext cx="404585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𝑄</m:t>
                      </m:r>
                      <m:r>
                        <a:rPr lang="en-US" sz="3600" b="0" i="1" smtClean="0">
                          <a:latin typeface="Cambria Math" panose="02040503050406030204" pitchFamily="18" charset="0"/>
                        </a:rPr>
                        <m:t>=</m:t>
                      </m:r>
                      <m:r>
                        <a:rPr lang="en-US" sz="3600" b="0" i="1" smtClean="0">
                          <a:latin typeface="Cambria Math" panose="02040503050406030204" pitchFamily="18" charset="0"/>
                        </a:rPr>
                        <m:t>𝑓</m:t>
                      </m:r>
                      <m:d>
                        <m:dPr>
                          <m:begChr m:val="["/>
                          <m:endChr m:val="]"/>
                          <m:ctrlPr>
                            <a:rPr lang="en-US" sz="3600" b="0" i="1" smtClean="0">
                              <a:latin typeface="Cambria Math" panose="02040503050406030204" pitchFamily="18" charset="0"/>
                            </a:rPr>
                          </m:ctrlPr>
                        </m:dPr>
                        <m:e>
                          <m:r>
                            <a:rPr lang="en-US" sz="3600" i="1">
                              <a:latin typeface="Cambria Math" panose="02040503050406030204" pitchFamily="18" charset="0"/>
                            </a:rPr>
                            <m:t>𝑁𝑅</m:t>
                          </m:r>
                          <m:r>
                            <a:rPr lang="en-US" sz="3600" i="1">
                              <a:latin typeface="Cambria Math" panose="02040503050406030204" pitchFamily="18" charset="0"/>
                            </a:rPr>
                            <m:t>, </m:t>
                          </m:r>
                          <m:r>
                            <a:rPr lang="en-US" sz="3600" i="1">
                              <a:latin typeface="Cambria Math" panose="02040503050406030204" pitchFamily="18" charset="0"/>
                            </a:rPr>
                            <m:t>𝐿</m:t>
                          </m:r>
                          <m:r>
                            <a:rPr lang="en-US" sz="3600" i="1">
                              <a:latin typeface="Cambria Math" panose="02040503050406030204" pitchFamily="18" charset="0"/>
                            </a:rPr>
                            <m:t>, </m:t>
                          </m:r>
                          <m:r>
                            <a:rPr lang="en-US" sz="3600" i="1">
                              <a:latin typeface="Cambria Math" panose="02040503050406030204" pitchFamily="18" charset="0"/>
                            </a:rPr>
                            <m:t>𝐾</m:t>
                          </m:r>
                          <m:r>
                            <a:rPr lang="en-US" sz="3600" i="1">
                              <a:latin typeface="Cambria Math" panose="02040503050406030204" pitchFamily="18" charset="0"/>
                            </a:rPr>
                            <m:t>, </m:t>
                          </m:r>
                          <m:r>
                            <a:rPr lang="en-US" sz="3600" i="1">
                              <a:latin typeface="Cambria Math" panose="02040503050406030204" pitchFamily="18" charset="0"/>
                            </a:rPr>
                            <m:t>𝑡</m:t>
                          </m:r>
                          <m:r>
                            <a:rPr lang="en-US" sz="3600" i="1">
                              <a:latin typeface="Cambria Math" panose="02040503050406030204" pitchFamily="18" charset="0"/>
                            </a:rPr>
                            <m:t>, </m:t>
                          </m:r>
                          <m:r>
                            <a:rPr lang="en-US" sz="3600" i="1">
                              <a:latin typeface="Cambria Math" panose="02040503050406030204" pitchFamily="18" charset="0"/>
                            </a:rPr>
                            <m:t>𝐸</m:t>
                          </m:r>
                        </m:e>
                      </m:d>
                    </m:oMath>
                  </m:oMathPara>
                </a14:m>
                <a:endParaRPr lang="en-US" sz="3600" dirty="0"/>
              </a:p>
            </p:txBody>
          </p:sp>
        </mc:Choice>
        <mc:Fallback xmlns="">
          <p:sp>
            <p:nvSpPr>
              <p:cNvPr id="5" name="TextBox 4">
                <a:extLst>
                  <a:ext uri="{FF2B5EF4-FFF2-40B4-BE49-F238E27FC236}">
                    <a16:creationId xmlns:a16="http://schemas.microsoft.com/office/drawing/2014/main" id="{A9960E31-6045-489D-8ECA-AEAE5605E3B2}"/>
                  </a:ext>
                </a:extLst>
              </p:cNvPr>
              <p:cNvSpPr txBox="1">
                <a:spLocks noRot="1" noChangeAspect="1" noMove="1" noResize="1" noEditPoints="1" noAdjustHandles="1" noChangeArrowheads="1" noChangeShapeType="1" noTextEdit="1"/>
              </p:cNvSpPr>
              <p:nvPr/>
            </p:nvSpPr>
            <p:spPr>
              <a:xfrm>
                <a:off x="3872728" y="3908713"/>
                <a:ext cx="4045851" cy="553998"/>
              </a:xfrm>
              <a:prstGeom prst="rect">
                <a:avLst/>
              </a:prstGeom>
              <a:blipFill>
                <a:blip r:embed="rId3"/>
                <a:stretch>
                  <a:fillRect/>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091CC425-A303-4EF4-B9E1-6849514F6FD0}"/>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9FB35D63-9179-43E3-B5F7-D33AD03F42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F38B1052-EA0F-4AC7-9008-2EE8F723D19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production function</a:t>
              </a:r>
              <a:r>
                <a:rPr lang="en-US" sz="2000" dirty="0">
                  <a:solidFill>
                    <a:schemeClr val="bg1"/>
                  </a:solidFill>
                </a:rPr>
                <a:t> is a mathematical expression or equation that explains the relationship between inputs and outputs.</a:t>
              </a:r>
            </a:p>
          </p:txBody>
        </p:sp>
      </p:grpSp>
      <p:grpSp>
        <p:nvGrpSpPr>
          <p:cNvPr id="9" name="Group 8">
            <a:extLst>
              <a:ext uri="{FF2B5EF4-FFF2-40B4-BE49-F238E27FC236}">
                <a16:creationId xmlns:a16="http://schemas.microsoft.com/office/drawing/2014/main" id="{15D52C71-E021-4D79-931D-C802E8EE889F}"/>
              </a:ext>
            </a:extLst>
          </p:cNvPr>
          <p:cNvGrpSpPr/>
          <p:nvPr/>
        </p:nvGrpSpPr>
        <p:grpSpPr>
          <a:xfrm>
            <a:off x="2066922" y="2495937"/>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5F1AD93-50BA-4312-891F-02007ED95FF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F5B81252-7CF3-4B87-AFF9-7F31148124E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production function gives the answer to the question, "How much output can the firm produce given different amounts of inputs?"</a:t>
              </a:r>
            </a:p>
          </p:txBody>
        </p:sp>
      </p:grpSp>
    </p:spTree>
    <p:extLst>
      <p:ext uri="{BB962C8B-B14F-4D97-AF65-F5344CB8AC3E}">
        <p14:creationId xmlns:p14="http://schemas.microsoft.com/office/powerpoint/2010/main" val="4190631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Inputs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Inputs can be described as either fixed or variable.</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Fixed inputs </a:t>
              </a:r>
              <a:r>
                <a:rPr lang="en-US" sz="2000" dirty="0">
                  <a:solidFill>
                    <a:schemeClr val="bg1"/>
                  </a:solidFill>
                </a:rPr>
                <a:t>are those that can't easily be increased or decreased in a short period of time, like a pizza parlor’s building.</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Variable inputs </a:t>
              </a:r>
              <a:r>
                <a:rPr lang="en-US" sz="2000" dirty="0">
                  <a:solidFill>
                    <a:schemeClr val="bg1"/>
                  </a:solidFill>
                </a:rPr>
                <a:t>are those that can easily be increased or decreased in a short period of time, like ingredients for a pizza.</a:t>
              </a:r>
            </a:p>
          </p:txBody>
        </p:sp>
      </p:grpSp>
    </p:spTree>
    <p:extLst>
      <p:ext uri="{BB962C8B-B14F-4D97-AF65-F5344CB8AC3E}">
        <p14:creationId xmlns:p14="http://schemas.microsoft.com/office/powerpoint/2010/main" val="3100084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Cobb-Douglas Production Function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76D08F7-1EF5-4DD6-95AC-D571E1ACC4F9}"/>
                  </a:ext>
                </a:extLst>
              </p:cNvPr>
              <p:cNvSpPr txBox="1"/>
              <p:nvPr/>
            </p:nvSpPr>
            <p:spPr>
              <a:xfrm>
                <a:off x="4874063" y="3786984"/>
                <a:ext cx="238398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𝑄</m:t>
                      </m:r>
                      <m:r>
                        <a:rPr lang="en-US" sz="3600" b="0" i="1" smtClean="0">
                          <a:latin typeface="Cambria Math" panose="02040503050406030204" pitchFamily="18" charset="0"/>
                        </a:rPr>
                        <m:t>=</m:t>
                      </m:r>
                      <m:r>
                        <a:rPr lang="en-US" sz="3600" b="0" i="1" smtClean="0">
                          <a:latin typeface="Cambria Math" panose="02040503050406030204" pitchFamily="18" charset="0"/>
                        </a:rPr>
                        <m:t>𝑓</m:t>
                      </m:r>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𝐿</m:t>
                          </m:r>
                          <m:r>
                            <a:rPr lang="en-US" sz="3600" b="0" i="1" smtClean="0">
                              <a:latin typeface="Cambria Math" panose="02040503050406030204" pitchFamily="18" charset="0"/>
                            </a:rPr>
                            <m:t>, </m:t>
                          </m:r>
                          <m:r>
                            <a:rPr lang="en-US" sz="3600" b="0" i="1" smtClean="0">
                              <a:latin typeface="Cambria Math" panose="02040503050406030204" pitchFamily="18" charset="0"/>
                            </a:rPr>
                            <m:t>𝐾</m:t>
                          </m:r>
                        </m:e>
                      </m:d>
                    </m:oMath>
                  </m:oMathPara>
                </a14:m>
                <a:endParaRPr lang="en-US" sz="3600" dirty="0"/>
              </a:p>
            </p:txBody>
          </p:sp>
        </mc:Choice>
        <mc:Fallback xmlns="">
          <p:sp>
            <p:nvSpPr>
              <p:cNvPr id="4" name="TextBox 3">
                <a:extLst>
                  <a:ext uri="{FF2B5EF4-FFF2-40B4-BE49-F238E27FC236}">
                    <a16:creationId xmlns:a16="http://schemas.microsoft.com/office/drawing/2014/main" id="{776D08F7-1EF5-4DD6-95AC-D571E1ACC4F9}"/>
                  </a:ext>
                </a:extLst>
              </p:cNvPr>
              <p:cNvSpPr txBox="1">
                <a:spLocks noRot="1" noChangeAspect="1" noMove="1" noResize="1" noEditPoints="1" noAdjustHandles="1" noChangeArrowheads="1" noChangeShapeType="1" noTextEdit="1"/>
              </p:cNvSpPr>
              <p:nvPr/>
            </p:nvSpPr>
            <p:spPr>
              <a:xfrm>
                <a:off x="4874063" y="3786984"/>
                <a:ext cx="2383986" cy="553998"/>
              </a:xfrm>
              <a:prstGeom prst="rect">
                <a:avLst/>
              </a:prstGeom>
              <a:blipFill>
                <a:blip r:embed="rId3"/>
                <a:stretch>
                  <a:fillRect/>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9E2C7860-60B1-4787-A30E-AFE04D86F484}"/>
              </a:ext>
            </a:extLst>
          </p:cNvPr>
          <p:cNvSpPr/>
          <p:nvPr/>
        </p:nvSpPr>
        <p:spPr>
          <a:xfrm>
            <a:off x="2066922" y="4922005"/>
            <a:ext cx="2139075" cy="101566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inputs</a:t>
            </a:r>
          </a:p>
        </p:txBody>
      </p:sp>
      <p:sp>
        <p:nvSpPr>
          <p:cNvPr id="10" name="Rectangle 9">
            <a:extLst>
              <a:ext uri="{FF2B5EF4-FFF2-40B4-BE49-F238E27FC236}">
                <a16:creationId xmlns:a16="http://schemas.microsoft.com/office/drawing/2014/main" id="{018DE5BD-1450-4B87-8038-B2F6C35DB797}"/>
              </a:ext>
            </a:extLst>
          </p:cNvPr>
          <p:cNvSpPr/>
          <p:nvPr/>
        </p:nvSpPr>
        <p:spPr>
          <a:xfrm>
            <a:off x="5026462" y="4922005"/>
            <a:ext cx="2139075" cy="101566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production function</a:t>
            </a:r>
          </a:p>
        </p:txBody>
      </p:sp>
      <p:sp>
        <p:nvSpPr>
          <p:cNvPr id="11" name="Rectangle 10">
            <a:extLst>
              <a:ext uri="{FF2B5EF4-FFF2-40B4-BE49-F238E27FC236}">
                <a16:creationId xmlns:a16="http://schemas.microsoft.com/office/drawing/2014/main" id="{07836813-7CAB-4DEB-947E-D40C7AB48CED}"/>
              </a:ext>
            </a:extLst>
          </p:cNvPr>
          <p:cNvSpPr/>
          <p:nvPr/>
        </p:nvSpPr>
        <p:spPr>
          <a:xfrm>
            <a:off x="7986002" y="4922005"/>
            <a:ext cx="2139074" cy="101566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output (</a:t>
            </a:r>
            <a:r>
              <a:rPr lang="en-US" i="1" dirty="0"/>
              <a:t>Q</a:t>
            </a:r>
            <a:r>
              <a:rPr lang="en-US" dirty="0"/>
              <a:t>)</a:t>
            </a:r>
          </a:p>
        </p:txBody>
      </p:sp>
      <p:sp>
        <p:nvSpPr>
          <p:cNvPr id="5" name="Arrow: Right 4">
            <a:extLst>
              <a:ext uri="{FF2B5EF4-FFF2-40B4-BE49-F238E27FC236}">
                <a16:creationId xmlns:a16="http://schemas.microsoft.com/office/drawing/2014/main" id="{F0444A46-9CA3-4D9D-AD96-4D13602F1451}"/>
              </a:ext>
            </a:extLst>
          </p:cNvPr>
          <p:cNvSpPr/>
          <p:nvPr/>
        </p:nvSpPr>
        <p:spPr>
          <a:xfrm>
            <a:off x="4205997" y="5282215"/>
            <a:ext cx="820465" cy="30194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5AF32C64-90BB-4948-B497-8B04A65E5C43}"/>
              </a:ext>
            </a:extLst>
          </p:cNvPr>
          <p:cNvSpPr/>
          <p:nvPr/>
        </p:nvSpPr>
        <p:spPr>
          <a:xfrm>
            <a:off x="7165537" y="5276960"/>
            <a:ext cx="820465" cy="30194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C32A07E-DE2C-4B1D-87C8-5F6F57F249CB}"/>
              </a:ext>
            </a:extLst>
          </p:cNvPr>
          <p:cNvGrpSpPr/>
          <p:nvPr/>
        </p:nvGrpSpPr>
        <p:grpSpPr>
          <a:xfrm>
            <a:off x="2066922" y="158091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2D560806-91B6-4B39-9AE9-3A95CE097F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0D232AA2-BF57-4039-967D-E135C7623908}"/>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often use a shortened version of the production function called the Cobb-Douglas production function.</a:t>
              </a:r>
            </a:p>
          </p:txBody>
        </p:sp>
      </p:grpSp>
      <p:grpSp>
        <p:nvGrpSpPr>
          <p:cNvPr id="17" name="Group 16">
            <a:extLst>
              <a:ext uri="{FF2B5EF4-FFF2-40B4-BE49-F238E27FC236}">
                <a16:creationId xmlns:a16="http://schemas.microsoft.com/office/drawing/2014/main" id="{295BBD56-9590-42A6-9D22-EBBFF9558191}"/>
              </a:ext>
            </a:extLst>
          </p:cNvPr>
          <p:cNvGrpSpPr/>
          <p:nvPr/>
        </p:nvGrpSpPr>
        <p:grpSpPr>
          <a:xfrm>
            <a:off x="2066922" y="250495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030E8ABA-60F6-429A-806F-BD5F9E8E359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E115711E-361E-45FD-A554-CDC8F0B77F8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Cobb-Douglas production function simplifies output as a function of labor (L) and capital (K).</a:t>
              </a:r>
            </a:p>
          </p:txBody>
        </p:sp>
      </p:grpSp>
    </p:spTree>
    <p:extLst>
      <p:ext uri="{BB962C8B-B14F-4D97-AF65-F5344CB8AC3E}">
        <p14:creationId xmlns:p14="http://schemas.microsoft.com/office/powerpoint/2010/main" val="180645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Short Run vs. Long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differentiate between short- and long-run production.</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short run </a:t>
              </a:r>
              <a:r>
                <a:rPr lang="en-US" sz="2000" dirty="0">
                  <a:solidFill>
                    <a:schemeClr val="bg1"/>
                  </a:solidFill>
                </a:rPr>
                <a:t>is the period of time during which at least some factors of production are fixed.</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a restaurant changing ingredients is feasible during the short run, but moving buildings is only feasible in the long run.</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940057"/>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long run </a:t>
              </a:r>
              <a:r>
                <a:rPr lang="en-US" sz="2000" dirty="0">
                  <a:solidFill>
                    <a:schemeClr val="bg1"/>
                  </a:solidFill>
                </a:rPr>
                <a:t>is the period of time during which all factors are variable.</a:t>
              </a:r>
            </a:p>
          </p:txBody>
        </p:sp>
      </p:grpSp>
    </p:spTree>
    <p:extLst>
      <p:ext uri="{BB962C8B-B14F-4D97-AF65-F5344CB8AC3E}">
        <p14:creationId xmlns:p14="http://schemas.microsoft.com/office/powerpoint/2010/main" val="1352046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Production in the Short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0" y="1580912"/>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1" y="1786285"/>
              <a:ext cx="7807571" cy="707886"/>
            </a:xfrm>
            <a:prstGeom prst="rect">
              <a:avLst/>
            </a:prstGeom>
            <a:grpFill/>
          </p:spPr>
          <p:txBody>
            <a:bodyPr wrap="square" rtlCol="0">
              <a:spAutoFit/>
            </a:bodyPr>
            <a:lstStyle/>
            <a:p>
              <a:pPr algn="ctr"/>
              <a:r>
                <a:rPr lang="en-US" sz="2000" dirty="0">
                  <a:solidFill>
                    <a:schemeClr val="bg1"/>
                  </a:solidFill>
                </a:rPr>
                <a:t>Since, by definition, capital is fixed in the short run, the production function becomes:</a:t>
              </a: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78BBED7-BA47-4457-A44E-0FC50B15035A}"/>
                  </a:ext>
                </a:extLst>
              </p:cNvPr>
              <p:cNvSpPr txBox="1"/>
              <p:nvPr/>
            </p:nvSpPr>
            <p:spPr>
              <a:xfrm>
                <a:off x="4903750" y="2813424"/>
                <a:ext cx="2384499"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𝑄</m:t>
                      </m:r>
                      <m:r>
                        <a:rPr lang="en-US" sz="3600" i="1">
                          <a:latin typeface="Cambria Math" panose="02040503050406030204" pitchFamily="18" charset="0"/>
                        </a:rPr>
                        <m:t>=</m:t>
                      </m:r>
                      <m:r>
                        <a:rPr lang="en-US" sz="3600" i="1">
                          <a:latin typeface="Cambria Math" panose="02040503050406030204" pitchFamily="18" charset="0"/>
                        </a:rPr>
                        <m:t>𝑓</m:t>
                      </m:r>
                      <m:r>
                        <a:rPr lang="en-US" sz="3600" i="1">
                          <a:latin typeface="Cambria Math" panose="02040503050406030204" pitchFamily="18" charset="0"/>
                        </a:rPr>
                        <m:t>[</m:t>
                      </m:r>
                      <m:r>
                        <a:rPr lang="en-US" sz="3600" i="1">
                          <a:latin typeface="Cambria Math" panose="02040503050406030204" pitchFamily="18" charset="0"/>
                        </a:rPr>
                        <m:t>𝐿</m:t>
                      </m:r>
                      <m:r>
                        <a:rPr lang="en-US" sz="3600" i="1">
                          <a:latin typeface="Cambria Math" panose="02040503050406030204" pitchFamily="18" charset="0"/>
                        </a:rPr>
                        <m:t>,</m:t>
                      </m:r>
                      <m:r>
                        <a:rPr lang="en-US" sz="3600" i="1">
                          <a:latin typeface="Cambria Math" panose="02040503050406030204" pitchFamily="18" charset="0"/>
                        </a:rPr>
                        <m:t>𝐾</m:t>
                      </m:r>
                      <m:r>
                        <a:rPr lang="en-US" sz="3600" i="1">
                          <a:latin typeface="Cambria Math" panose="02040503050406030204" pitchFamily="18" charset="0"/>
                        </a:rPr>
                        <m:t>]</m:t>
                      </m:r>
                    </m:oMath>
                  </m:oMathPara>
                </a14:m>
                <a:endParaRPr lang="en-US" sz="3600" dirty="0"/>
              </a:p>
            </p:txBody>
          </p:sp>
        </mc:Choice>
        <mc:Fallback xmlns="">
          <p:sp>
            <p:nvSpPr>
              <p:cNvPr id="16" name="TextBox 15">
                <a:extLst>
                  <a:ext uri="{FF2B5EF4-FFF2-40B4-BE49-F238E27FC236}">
                    <a16:creationId xmlns:a16="http://schemas.microsoft.com/office/drawing/2014/main" id="{E78BBED7-BA47-4457-A44E-0FC50B15035A}"/>
                  </a:ext>
                </a:extLst>
              </p:cNvPr>
              <p:cNvSpPr txBox="1">
                <a:spLocks noRot="1" noChangeAspect="1" noMove="1" noResize="1" noEditPoints="1" noAdjustHandles="1" noChangeArrowheads="1" noChangeShapeType="1" noTextEdit="1"/>
              </p:cNvSpPr>
              <p:nvPr/>
            </p:nvSpPr>
            <p:spPr>
              <a:xfrm>
                <a:off x="4903750" y="2813424"/>
                <a:ext cx="2384499" cy="553998"/>
              </a:xfrm>
              <a:prstGeom prst="rect">
                <a:avLst/>
              </a:prstGeom>
              <a:blipFill>
                <a:blip r:embed="rId3"/>
                <a:stretch>
                  <a:fillRect/>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D4E5EE90-5ECD-4041-AE61-3EB50A419D52}"/>
              </a:ext>
            </a:extLst>
          </p:cNvPr>
          <p:cNvCxnSpPr/>
          <p:nvPr/>
        </p:nvCxnSpPr>
        <p:spPr>
          <a:xfrm>
            <a:off x="6700345" y="2877055"/>
            <a:ext cx="346841" cy="0"/>
          </a:xfrm>
          <a:prstGeom prst="line">
            <a:avLst/>
          </a:prstGeo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8DCE833-00F1-428B-B6E3-FE2FA44BAF72}"/>
                  </a:ext>
                </a:extLst>
              </p:cNvPr>
              <p:cNvSpPr txBox="1"/>
              <p:nvPr/>
            </p:nvSpPr>
            <p:spPr>
              <a:xfrm>
                <a:off x="5170390" y="4242398"/>
                <a:ext cx="187679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𝑄</m:t>
                      </m:r>
                      <m:r>
                        <a:rPr lang="en-US" sz="3600" i="1">
                          <a:latin typeface="Cambria Math" panose="02040503050406030204" pitchFamily="18" charset="0"/>
                        </a:rPr>
                        <m:t>=</m:t>
                      </m:r>
                      <m:r>
                        <a:rPr lang="en-US" sz="3600" i="1">
                          <a:latin typeface="Cambria Math" panose="02040503050406030204" pitchFamily="18" charset="0"/>
                        </a:rPr>
                        <m:t>𝑓</m:t>
                      </m:r>
                      <m:r>
                        <a:rPr lang="en-US" sz="3600" i="1">
                          <a:latin typeface="Cambria Math" panose="02040503050406030204" pitchFamily="18" charset="0"/>
                        </a:rPr>
                        <m:t>[</m:t>
                      </m:r>
                      <m:r>
                        <a:rPr lang="en-US" sz="3600" i="1">
                          <a:latin typeface="Cambria Math" panose="02040503050406030204" pitchFamily="18" charset="0"/>
                        </a:rPr>
                        <m:t>𝐿</m:t>
                      </m:r>
                      <m:r>
                        <a:rPr lang="en-US" sz="3600" i="1">
                          <a:latin typeface="Cambria Math" panose="02040503050406030204" pitchFamily="18" charset="0"/>
                        </a:rPr>
                        <m:t>]</m:t>
                      </m:r>
                    </m:oMath>
                  </m:oMathPara>
                </a14:m>
                <a:endParaRPr lang="en-US" sz="3600" dirty="0"/>
              </a:p>
            </p:txBody>
          </p:sp>
        </mc:Choice>
        <mc:Fallback xmlns="">
          <p:sp>
            <p:nvSpPr>
              <p:cNvPr id="19" name="TextBox 18">
                <a:extLst>
                  <a:ext uri="{FF2B5EF4-FFF2-40B4-BE49-F238E27FC236}">
                    <a16:creationId xmlns:a16="http://schemas.microsoft.com/office/drawing/2014/main" id="{C8DCE833-00F1-428B-B6E3-FE2FA44BAF72}"/>
                  </a:ext>
                </a:extLst>
              </p:cNvPr>
              <p:cNvSpPr txBox="1">
                <a:spLocks noRot="1" noChangeAspect="1" noMove="1" noResize="1" noEditPoints="1" noAdjustHandles="1" noChangeArrowheads="1" noChangeShapeType="1" noTextEdit="1"/>
              </p:cNvSpPr>
              <p:nvPr/>
            </p:nvSpPr>
            <p:spPr>
              <a:xfrm>
                <a:off x="5170390" y="4242398"/>
                <a:ext cx="1876796" cy="553998"/>
              </a:xfrm>
              <a:prstGeom prst="rect">
                <a:avLst/>
              </a:prstGeom>
              <a:blipFill>
                <a:blip r:embed="rId4"/>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0A26596-EEA7-4984-9423-9610BF448908}"/>
              </a:ext>
            </a:extLst>
          </p:cNvPr>
          <p:cNvSpPr txBox="1"/>
          <p:nvPr/>
        </p:nvSpPr>
        <p:spPr>
          <a:xfrm>
            <a:off x="5794439" y="3543300"/>
            <a:ext cx="505267" cy="523220"/>
          </a:xfrm>
          <a:prstGeom prst="rect">
            <a:avLst/>
          </a:prstGeom>
          <a:noFill/>
        </p:spPr>
        <p:txBody>
          <a:bodyPr wrap="none" rtlCol="0">
            <a:spAutoFit/>
          </a:bodyPr>
          <a:lstStyle/>
          <a:p>
            <a:r>
              <a:rPr lang="en-US" sz="2800" b="1" dirty="0"/>
              <a:t>or</a:t>
            </a:r>
          </a:p>
        </p:txBody>
      </p:sp>
    </p:spTree>
    <p:extLst>
      <p:ext uri="{BB962C8B-B14F-4D97-AF65-F5344CB8AC3E}">
        <p14:creationId xmlns:p14="http://schemas.microsoft.com/office/powerpoint/2010/main" val="1632369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Product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1" y="1580912"/>
            <a:ext cx="8058155" cy="806935"/>
            <a:chOff x="542922" y="1736761"/>
            <a:chExt cx="8058155"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2" y="178538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Output is also called total product, which means the amount of output produced with a given amount of labor and a fixed amount of capital.</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Increasing the amount of labor will often increase total product, as more workers can produce more output.</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0" y="3429000"/>
            <a:ext cx="8058156" cy="806935"/>
            <a:chOff x="542921" y="1736761"/>
            <a:chExt cx="8058156"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Marginal product of labor </a:t>
              </a:r>
              <a:r>
                <a:rPr lang="en-US" sz="2000" dirty="0">
                  <a:solidFill>
                    <a:schemeClr val="bg1"/>
                  </a:solidFill>
                </a:rPr>
                <a:t>is the additional output of one more worker.</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FD5F97E-E3B1-4A3D-88CD-9584C1C677A9}"/>
                  </a:ext>
                </a:extLst>
              </p:cNvPr>
              <p:cNvSpPr txBox="1"/>
              <p:nvPr/>
            </p:nvSpPr>
            <p:spPr>
              <a:xfrm>
                <a:off x="4589176" y="4723090"/>
                <a:ext cx="2250744" cy="1037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𝑀𝑃</m:t>
                      </m:r>
                      <m:r>
                        <a:rPr lang="en-US" sz="3600" i="1" smtClean="0">
                          <a:latin typeface="Cambria Math" panose="02040503050406030204" pitchFamily="18" charset="0"/>
                        </a:rPr>
                        <m:t>=</m:t>
                      </m:r>
                      <m:f>
                        <m:fPr>
                          <m:ctrlPr>
                            <a:rPr lang="en-US" sz="3600" i="1" smtClean="0">
                              <a:latin typeface="Cambria Math" panose="02040503050406030204" pitchFamily="18" charset="0"/>
                            </a:rPr>
                          </m:ctrlPr>
                        </m:fPr>
                        <m:num>
                          <m:r>
                            <m:rPr>
                              <m:sty m:val="p"/>
                            </m:rPr>
                            <a:rPr lang="el-GR" sz="3600" i="0">
                              <a:latin typeface="Cambria Math" panose="02040503050406030204" pitchFamily="18" charset="0"/>
                            </a:rPr>
                            <m:t>Δ</m:t>
                          </m:r>
                          <m:r>
                            <a:rPr lang="en-US" sz="3600" i="1">
                              <a:latin typeface="Cambria Math" panose="02040503050406030204" pitchFamily="18" charset="0"/>
                            </a:rPr>
                            <m:t>𝑇𝑃</m:t>
                          </m:r>
                        </m:num>
                        <m:den>
                          <m:r>
                            <m:rPr>
                              <m:sty m:val="p"/>
                            </m:rPr>
                            <a:rPr lang="el-GR" sz="3600" i="0">
                              <a:latin typeface="Cambria Math" panose="02040503050406030204" pitchFamily="18" charset="0"/>
                            </a:rPr>
                            <m:t>Δ</m:t>
                          </m:r>
                          <m:r>
                            <a:rPr lang="en-US" sz="3600" i="1">
                              <a:latin typeface="Cambria Math" panose="02040503050406030204" pitchFamily="18" charset="0"/>
                            </a:rPr>
                            <m:t>𝐿</m:t>
                          </m:r>
                        </m:den>
                      </m:f>
                    </m:oMath>
                  </m:oMathPara>
                </a14:m>
                <a:endParaRPr lang="en-US" sz="3600" dirty="0"/>
              </a:p>
            </p:txBody>
          </p:sp>
        </mc:Choice>
        <mc:Fallback xmlns="">
          <p:sp>
            <p:nvSpPr>
              <p:cNvPr id="15" name="TextBox 14">
                <a:extLst>
                  <a:ext uri="{FF2B5EF4-FFF2-40B4-BE49-F238E27FC236}">
                    <a16:creationId xmlns:a16="http://schemas.microsoft.com/office/drawing/2014/main" id="{9FD5F97E-E3B1-4A3D-88CD-9584C1C677A9}"/>
                  </a:ext>
                </a:extLst>
              </p:cNvPr>
              <p:cNvSpPr txBox="1">
                <a:spLocks noRot="1" noChangeAspect="1" noMove="1" noResize="1" noEditPoints="1" noAdjustHandles="1" noChangeArrowheads="1" noChangeShapeType="1" noTextEdit="1"/>
              </p:cNvSpPr>
              <p:nvPr/>
            </p:nvSpPr>
            <p:spPr>
              <a:xfrm>
                <a:off x="4589176" y="4723090"/>
                <a:ext cx="2250744" cy="103714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1673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27744CB-7EA4-4687-A384-CCAD98625FEB}"/>
              </a:ext>
            </a:extLst>
          </p:cNvPr>
          <p:cNvSpPr txBox="1"/>
          <p:nvPr/>
        </p:nvSpPr>
        <p:spPr>
          <a:xfrm>
            <a:off x="4653425" y="1686911"/>
            <a:ext cx="2885149" cy="369332"/>
          </a:xfrm>
          <a:prstGeom prst="rect">
            <a:avLst/>
          </a:prstGeom>
          <a:solidFill>
            <a:srgbClr val="627981"/>
          </a:solidFill>
        </p:spPr>
        <p:txBody>
          <a:bodyPr wrap="none" rtlCol="0">
            <a:spAutoFit/>
          </a:bodyPr>
          <a:lstStyle/>
          <a:p>
            <a:r>
              <a:rPr lang="en-US" dirty="0">
                <a:solidFill>
                  <a:schemeClr val="bg1"/>
                </a:solidFill>
              </a:rPr>
              <a:t>Consider the following table:</a:t>
            </a:r>
          </a:p>
        </p:txBody>
      </p:sp>
      <p:graphicFrame>
        <p:nvGraphicFramePr>
          <p:cNvPr id="3" name="Table 3">
            <a:extLst>
              <a:ext uri="{FF2B5EF4-FFF2-40B4-BE49-F238E27FC236}">
                <a16:creationId xmlns:a16="http://schemas.microsoft.com/office/drawing/2014/main" id="{59C093E7-9F98-43C3-98E9-411623F94E21}"/>
              </a:ext>
            </a:extLst>
          </p:cNvPr>
          <p:cNvGraphicFramePr>
            <a:graphicFrameLocks noGrp="1"/>
          </p:cNvGraphicFramePr>
          <p:nvPr>
            <p:extLst>
              <p:ext uri="{D42A27DB-BD31-4B8C-83A1-F6EECF244321}">
                <p14:modId xmlns:p14="http://schemas.microsoft.com/office/powerpoint/2010/main" val="1930514050"/>
              </p:ext>
            </p:extLst>
          </p:nvPr>
        </p:nvGraphicFramePr>
        <p:xfrm>
          <a:off x="2031999" y="2687320"/>
          <a:ext cx="8128000" cy="12801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447875897"/>
                    </a:ext>
                  </a:extLst>
                </a:gridCol>
                <a:gridCol w="1625600">
                  <a:extLst>
                    <a:ext uri="{9D8B030D-6E8A-4147-A177-3AD203B41FA5}">
                      <a16:colId xmlns:a16="http://schemas.microsoft.com/office/drawing/2014/main" val="472005509"/>
                    </a:ext>
                  </a:extLst>
                </a:gridCol>
                <a:gridCol w="1625600">
                  <a:extLst>
                    <a:ext uri="{9D8B030D-6E8A-4147-A177-3AD203B41FA5}">
                      <a16:colId xmlns:a16="http://schemas.microsoft.com/office/drawing/2014/main" val="1731381159"/>
                    </a:ext>
                  </a:extLst>
                </a:gridCol>
                <a:gridCol w="1625600">
                  <a:extLst>
                    <a:ext uri="{9D8B030D-6E8A-4147-A177-3AD203B41FA5}">
                      <a16:colId xmlns:a16="http://schemas.microsoft.com/office/drawing/2014/main" val="2169994425"/>
                    </a:ext>
                  </a:extLst>
                </a:gridCol>
                <a:gridCol w="1625600">
                  <a:extLst>
                    <a:ext uri="{9D8B030D-6E8A-4147-A177-3AD203B41FA5}">
                      <a16:colId xmlns:a16="http://schemas.microsoft.com/office/drawing/2014/main" val="755795863"/>
                    </a:ext>
                  </a:extLst>
                </a:gridCol>
              </a:tblGrid>
              <a:tr h="370840">
                <a:tc>
                  <a:txBody>
                    <a:bodyPr/>
                    <a:lstStyle/>
                    <a:p>
                      <a:pPr algn="ctr"/>
                      <a:r>
                        <a:rPr lang="en-US" b="1" dirty="0">
                          <a:solidFill>
                            <a:schemeClr val="tx1"/>
                          </a:solidFill>
                        </a:rPr>
                        <a:t>Dog walkers hired (</a:t>
                      </a:r>
                      <a:r>
                        <a:rPr lang="en-US" b="1" i="1" dirty="0">
                          <a:solidFill>
                            <a:schemeClr val="tx1"/>
                          </a:solidFill>
                        </a:rPr>
                        <a:t>L</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3399463"/>
                  </a:ext>
                </a:extLst>
              </a:tr>
              <a:tr h="370840">
                <a:tc>
                  <a:txBody>
                    <a:bodyPr/>
                    <a:lstStyle/>
                    <a:p>
                      <a:pPr algn="ctr"/>
                      <a:r>
                        <a:rPr lang="en-US" b="1" dirty="0">
                          <a:solidFill>
                            <a:schemeClr val="tx1"/>
                          </a:solidFill>
                        </a:rPr>
                        <a:t>Dogs walked (</a:t>
                      </a:r>
                      <a:r>
                        <a:rPr lang="en-US" b="1" i="1" dirty="0">
                          <a:solidFill>
                            <a:schemeClr val="tx1"/>
                          </a:solidFill>
                        </a:rPr>
                        <a:t>TP</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7544161"/>
                  </a:ext>
                </a:extLst>
              </a:tr>
            </a:tbl>
          </a:graphicData>
        </a:graphic>
      </p:graphicFrame>
      <p:sp>
        <p:nvSpPr>
          <p:cNvPr id="4" name="TextBox 3">
            <a:extLst>
              <a:ext uri="{FF2B5EF4-FFF2-40B4-BE49-F238E27FC236}">
                <a16:creationId xmlns:a16="http://schemas.microsoft.com/office/drawing/2014/main" id="{5B432B86-6979-49D1-A155-6BB64E3A91E9}"/>
              </a:ext>
            </a:extLst>
          </p:cNvPr>
          <p:cNvSpPr txBox="1"/>
          <p:nvPr/>
        </p:nvSpPr>
        <p:spPr>
          <a:xfrm>
            <a:off x="2233499" y="4598557"/>
            <a:ext cx="7337201" cy="369332"/>
          </a:xfrm>
          <a:prstGeom prst="rect">
            <a:avLst/>
          </a:prstGeom>
          <a:solidFill>
            <a:srgbClr val="627981"/>
          </a:solidFill>
        </p:spPr>
        <p:txBody>
          <a:bodyPr wrap="none" rtlCol="0">
            <a:spAutoFit/>
          </a:bodyPr>
          <a:lstStyle/>
          <a:p>
            <a:r>
              <a:rPr lang="en-US" dirty="0">
                <a:solidFill>
                  <a:schemeClr val="bg1"/>
                </a:solidFill>
              </a:rPr>
              <a:t>Calculate the marginal product of dogs walked by hiring a second dog walker.</a:t>
            </a:r>
          </a:p>
        </p:txBody>
      </p:sp>
    </p:spTree>
    <p:extLst>
      <p:ext uri="{BB962C8B-B14F-4D97-AF65-F5344CB8AC3E}">
        <p14:creationId xmlns:p14="http://schemas.microsoft.com/office/powerpoint/2010/main" val="301011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7" name="Table 3">
            <a:extLst>
              <a:ext uri="{FF2B5EF4-FFF2-40B4-BE49-F238E27FC236}">
                <a16:creationId xmlns:a16="http://schemas.microsoft.com/office/drawing/2014/main" id="{BC4EFEC6-8401-4A81-B768-AC4DC2B676CF}"/>
              </a:ext>
            </a:extLst>
          </p:cNvPr>
          <p:cNvGraphicFramePr>
            <a:graphicFrameLocks noGrp="1"/>
          </p:cNvGraphicFramePr>
          <p:nvPr>
            <p:extLst>
              <p:ext uri="{D42A27DB-BD31-4B8C-83A1-F6EECF244321}">
                <p14:modId xmlns:p14="http://schemas.microsoft.com/office/powerpoint/2010/main" val="1051253457"/>
              </p:ext>
            </p:extLst>
          </p:nvPr>
        </p:nvGraphicFramePr>
        <p:xfrm>
          <a:off x="2031995" y="1417724"/>
          <a:ext cx="8128000" cy="12801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447875897"/>
                    </a:ext>
                  </a:extLst>
                </a:gridCol>
                <a:gridCol w="1625600">
                  <a:extLst>
                    <a:ext uri="{9D8B030D-6E8A-4147-A177-3AD203B41FA5}">
                      <a16:colId xmlns:a16="http://schemas.microsoft.com/office/drawing/2014/main" val="472005509"/>
                    </a:ext>
                  </a:extLst>
                </a:gridCol>
                <a:gridCol w="1625600">
                  <a:extLst>
                    <a:ext uri="{9D8B030D-6E8A-4147-A177-3AD203B41FA5}">
                      <a16:colId xmlns:a16="http://schemas.microsoft.com/office/drawing/2014/main" val="1731381159"/>
                    </a:ext>
                  </a:extLst>
                </a:gridCol>
                <a:gridCol w="1625600">
                  <a:extLst>
                    <a:ext uri="{9D8B030D-6E8A-4147-A177-3AD203B41FA5}">
                      <a16:colId xmlns:a16="http://schemas.microsoft.com/office/drawing/2014/main" val="2169994425"/>
                    </a:ext>
                  </a:extLst>
                </a:gridCol>
                <a:gridCol w="1625600">
                  <a:extLst>
                    <a:ext uri="{9D8B030D-6E8A-4147-A177-3AD203B41FA5}">
                      <a16:colId xmlns:a16="http://schemas.microsoft.com/office/drawing/2014/main" val="755795863"/>
                    </a:ext>
                  </a:extLst>
                </a:gridCol>
              </a:tblGrid>
              <a:tr h="370840">
                <a:tc>
                  <a:txBody>
                    <a:bodyPr/>
                    <a:lstStyle/>
                    <a:p>
                      <a:pPr algn="ctr"/>
                      <a:r>
                        <a:rPr lang="en-US" b="1" dirty="0">
                          <a:solidFill>
                            <a:schemeClr val="tx1"/>
                          </a:solidFill>
                        </a:rPr>
                        <a:t>Dog walkers hired (</a:t>
                      </a:r>
                      <a:r>
                        <a:rPr lang="en-US" b="1" i="1" dirty="0">
                          <a:solidFill>
                            <a:schemeClr val="tx1"/>
                          </a:solidFill>
                        </a:rPr>
                        <a:t>L</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3399463"/>
                  </a:ext>
                </a:extLst>
              </a:tr>
              <a:tr h="370840">
                <a:tc>
                  <a:txBody>
                    <a:bodyPr/>
                    <a:lstStyle/>
                    <a:p>
                      <a:pPr algn="ctr"/>
                      <a:r>
                        <a:rPr lang="en-US" b="1" dirty="0">
                          <a:solidFill>
                            <a:schemeClr val="tx1"/>
                          </a:solidFill>
                        </a:rPr>
                        <a:t>Dogs walked (</a:t>
                      </a:r>
                      <a:r>
                        <a:rPr lang="en-US" b="1" i="1" dirty="0">
                          <a:solidFill>
                            <a:schemeClr val="tx1"/>
                          </a:solidFill>
                        </a:rPr>
                        <a:t>TP</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7544161"/>
                  </a:ext>
                </a:extLst>
              </a:tr>
            </a:tbl>
          </a:graphicData>
        </a:graphic>
      </p:graphicFrame>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BBE524CD-C91C-4486-80E2-17D5389E16F6}"/>
                  </a:ext>
                </a:extLst>
              </p:cNvPr>
              <p:cNvSpPr txBox="1"/>
              <p:nvPr/>
            </p:nvSpPr>
            <p:spPr>
              <a:xfrm>
                <a:off x="4842415" y="4173672"/>
                <a:ext cx="2507161" cy="10484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𝑀𝑃</m:t>
                      </m:r>
                      <m:r>
                        <a:rPr lang="en-US" sz="360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5</m:t>
                          </m:r>
                        </m:num>
                        <m:den>
                          <m:r>
                            <a:rPr lang="en-US" sz="3600" b="0" i="1" smtClean="0">
                              <a:latin typeface="Cambria Math" panose="02040503050406030204" pitchFamily="18" charset="0"/>
                            </a:rPr>
                            <m:t>1</m:t>
                          </m:r>
                        </m:den>
                      </m:f>
                      <m:r>
                        <a:rPr lang="en-US" sz="3600" b="0" i="1" smtClean="0">
                          <a:latin typeface="Cambria Math" panose="02040503050406030204" pitchFamily="18" charset="0"/>
                        </a:rPr>
                        <m:t>=</m:t>
                      </m:r>
                      <m:r>
                        <a:rPr lang="en-US" sz="3600" b="0" i="1" smtClean="0">
                          <a:latin typeface="Cambria Math" panose="02040503050406030204" pitchFamily="18" charset="0"/>
                        </a:rPr>
                        <m:t>5</m:t>
                      </m:r>
                    </m:oMath>
                  </m:oMathPara>
                </a14:m>
                <a:endParaRPr lang="en-US" sz="3600" dirty="0"/>
              </a:p>
            </p:txBody>
          </p:sp>
        </mc:Choice>
        <mc:Fallback>
          <p:sp>
            <p:nvSpPr>
              <p:cNvPr id="9" name="TextBox 8">
                <a:extLst>
                  <a:ext uri="{FF2B5EF4-FFF2-40B4-BE49-F238E27FC236}">
                    <a16:creationId xmlns:a16="http://schemas.microsoft.com/office/drawing/2014/main" id="{BBE524CD-C91C-4486-80E2-17D5389E16F6}"/>
                  </a:ext>
                </a:extLst>
              </p:cNvPr>
              <p:cNvSpPr txBox="1">
                <a:spLocks noRot="1" noChangeAspect="1" noMove="1" noResize="1" noEditPoints="1" noAdjustHandles="1" noChangeArrowheads="1" noChangeShapeType="1" noTextEdit="1"/>
              </p:cNvSpPr>
              <p:nvPr/>
            </p:nvSpPr>
            <p:spPr>
              <a:xfrm>
                <a:off x="4842415" y="4173672"/>
                <a:ext cx="2507161" cy="1048429"/>
              </a:xfrm>
              <a:prstGeom prst="rect">
                <a:avLst/>
              </a:prstGeom>
              <a:blipFill>
                <a:blip r:embed="rId3"/>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5B43591A-4456-4183-9A2B-2B5071D8F201}"/>
              </a:ext>
            </a:extLst>
          </p:cNvPr>
          <p:cNvGrpSpPr/>
          <p:nvPr/>
        </p:nvGrpSpPr>
        <p:grpSpPr>
          <a:xfrm>
            <a:off x="2066919" y="5443805"/>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1D452526-0926-400F-8A47-DB531D6FC75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78E3D156-F01E-497E-8F66-3B3ADA1CA05E}"/>
                </a:ext>
              </a:extLst>
            </p:cNvPr>
            <p:cNvSpPr txBox="1"/>
            <p:nvPr/>
          </p:nvSpPr>
          <p:spPr>
            <a:xfrm>
              <a:off x="542923" y="1781267"/>
              <a:ext cx="7807571" cy="707886"/>
            </a:xfrm>
            <a:prstGeom prst="rect">
              <a:avLst/>
            </a:prstGeom>
            <a:grpFill/>
          </p:spPr>
          <p:txBody>
            <a:bodyPr wrap="square" rtlCol="0">
              <a:spAutoFit/>
            </a:bodyPr>
            <a:lstStyle/>
            <a:p>
              <a:pPr algn="ctr"/>
              <a:r>
                <a:rPr lang="en-US" sz="2000" dirty="0">
                  <a:solidFill>
                    <a:schemeClr val="bg1"/>
                  </a:solidFill>
                </a:rPr>
                <a:t>Hiring a second dog walker increases the total number of dogs walked from 10 to 15, indicating a marginal product of 5.</a:t>
              </a:r>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70D827A-53ED-4B7F-B4FA-0B4A5718FF42}"/>
                  </a:ext>
                </a:extLst>
              </p:cNvPr>
              <p:cNvSpPr txBox="1"/>
              <p:nvPr/>
            </p:nvSpPr>
            <p:spPr>
              <a:xfrm>
                <a:off x="4845332" y="2919588"/>
                <a:ext cx="2250744" cy="1037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𝑀𝑃</m:t>
                      </m:r>
                      <m:r>
                        <a:rPr lang="en-US" sz="3600" i="1" smtClean="0">
                          <a:latin typeface="Cambria Math" panose="02040503050406030204" pitchFamily="18" charset="0"/>
                        </a:rPr>
                        <m:t>=</m:t>
                      </m:r>
                      <m:f>
                        <m:fPr>
                          <m:ctrlPr>
                            <a:rPr lang="en-US" sz="3600" i="1" smtClean="0">
                              <a:latin typeface="Cambria Math" panose="02040503050406030204" pitchFamily="18" charset="0"/>
                            </a:rPr>
                          </m:ctrlPr>
                        </m:fPr>
                        <m:num>
                          <m:r>
                            <m:rPr>
                              <m:sty m:val="p"/>
                            </m:rPr>
                            <a:rPr lang="el-GR" sz="3600" i="0">
                              <a:latin typeface="Cambria Math" panose="02040503050406030204" pitchFamily="18" charset="0"/>
                            </a:rPr>
                            <m:t>Δ</m:t>
                          </m:r>
                          <m:r>
                            <a:rPr lang="en-US" sz="3600" i="1">
                              <a:latin typeface="Cambria Math" panose="02040503050406030204" pitchFamily="18" charset="0"/>
                            </a:rPr>
                            <m:t>𝑇𝑃</m:t>
                          </m:r>
                        </m:num>
                        <m:den>
                          <m:r>
                            <m:rPr>
                              <m:sty m:val="p"/>
                            </m:rPr>
                            <a:rPr lang="el-GR" sz="3600" i="0">
                              <a:latin typeface="Cambria Math" panose="02040503050406030204" pitchFamily="18" charset="0"/>
                            </a:rPr>
                            <m:t>Δ</m:t>
                          </m:r>
                          <m:r>
                            <a:rPr lang="en-US" sz="3600" i="1">
                              <a:latin typeface="Cambria Math" panose="02040503050406030204" pitchFamily="18" charset="0"/>
                            </a:rPr>
                            <m:t>𝐿</m:t>
                          </m:r>
                        </m:den>
                      </m:f>
                    </m:oMath>
                  </m:oMathPara>
                </a14:m>
                <a:endParaRPr lang="en-US" sz="3600" dirty="0"/>
              </a:p>
            </p:txBody>
          </p:sp>
        </mc:Choice>
        <mc:Fallback xmlns="">
          <p:sp>
            <p:nvSpPr>
              <p:cNvPr id="11" name="TextBox 10">
                <a:extLst>
                  <a:ext uri="{FF2B5EF4-FFF2-40B4-BE49-F238E27FC236}">
                    <a16:creationId xmlns:a16="http://schemas.microsoft.com/office/drawing/2014/main" id="{870D827A-53ED-4B7F-B4FA-0B4A5718FF42}"/>
                  </a:ext>
                </a:extLst>
              </p:cNvPr>
              <p:cNvSpPr txBox="1">
                <a:spLocks noRot="1" noChangeAspect="1" noMove="1" noResize="1" noEditPoints="1" noAdjustHandles="1" noChangeArrowheads="1" noChangeShapeType="1" noTextEdit="1"/>
              </p:cNvSpPr>
              <p:nvPr/>
            </p:nvSpPr>
            <p:spPr>
              <a:xfrm>
                <a:off x="4845332" y="2919588"/>
                <a:ext cx="2250744" cy="103714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585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Production in the Short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6" y="4811395"/>
            <a:ext cx="8429625" cy="1482704"/>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1043328"/>
            </a:xfrm>
            <a:prstGeom prst="rect">
              <a:avLst/>
            </a:prstGeom>
            <a:grpFill/>
          </p:spPr>
          <p:txBody>
            <a:bodyPr wrap="square" rtlCol="0">
              <a:spAutoFit/>
            </a:bodyPr>
            <a:lstStyle/>
            <a:p>
              <a:pPr algn="ctr"/>
              <a:r>
                <a:rPr lang="en-US" sz="2100" dirty="0">
                  <a:solidFill>
                    <a:schemeClr val="bg1"/>
                  </a:solidFill>
                </a:rPr>
                <a:t>In the short run, there are many factors a firm must consider in order for production to run smoothly. This lesson will focus on the relationship between the quantity of output a firm produces and the cost of producing that output.</a:t>
              </a:r>
            </a:p>
          </p:txBody>
        </p:sp>
      </p:grpSp>
      <p:pic>
        <p:nvPicPr>
          <p:cNvPr id="3" name="Picture 2" descr="A photograph of an individual in the process of working with machinery">
            <a:extLst>
              <a:ext uri="{FF2B5EF4-FFF2-40B4-BE49-F238E27FC236}">
                <a16:creationId xmlns:a16="http://schemas.microsoft.com/office/drawing/2014/main" id="{31A19EEA-0C01-4D1A-9420-9EB364478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770" y="1564864"/>
            <a:ext cx="6558455" cy="2819575"/>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Law of Diminishing Marginal Productivity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1" y="1580912"/>
            <a:ext cx="8058155" cy="806935"/>
            <a:chOff x="542922" y="1736761"/>
            <a:chExt cx="8058155"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2" y="178538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Sooner or later, additional workers will have decreasing marginal product.</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is called the </a:t>
              </a:r>
              <a:r>
                <a:rPr lang="en-US" sz="2000" b="1" dirty="0">
                  <a:solidFill>
                    <a:schemeClr val="bg1"/>
                  </a:solidFill>
                </a:rPr>
                <a:t>law of diminishing marginal productivity</a:t>
              </a:r>
              <a:r>
                <a:rPr lang="en-US" sz="2000" dirty="0">
                  <a:solidFill>
                    <a:schemeClr val="bg1"/>
                  </a:solidFill>
                </a:rPr>
                <a:t>, and it's a characteristic of production in the short run.</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1" y="3429000"/>
            <a:ext cx="8058155" cy="806935"/>
            <a:chOff x="542922" y="1736761"/>
            <a:chExt cx="8058155"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Diminishing marginal productivity is very similar to the concept of diminishing marginal utility.</a:t>
              </a:r>
            </a:p>
          </p:txBody>
        </p:sp>
      </p:grpSp>
      <p:grpSp>
        <p:nvGrpSpPr>
          <p:cNvPr id="15" name="Group 14">
            <a:extLst>
              <a:ext uri="{FF2B5EF4-FFF2-40B4-BE49-F238E27FC236}">
                <a16:creationId xmlns:a16="http://schemas.microsoft.com/office/drawing/2014/main" id="{D0ED1D1F-C3E3-457C-B101-30CEDA118286}"/>
              </a:ext>
            </a:extLst>
          </p:cNvPr>
          <p:cNvGrpSpPr/>
          <p:nvPr/>
        </p:nvGrpSpPr>
        <p:grpSpPr>
          <a:xfrm>
            <a:off x="2066921" y="4349347"/>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5201CBF0-DFE6-4B0C-8F5C-B6D67942D9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29EC3AB5-D9F4-4CA2-9D3A-1D940DBE182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pizza shop has one oven, adding additional workers will eventually lead to “too many cooks in the kitchen”, hindering productivity.</a:t>
              </a:r>
            </a:p>
          </p:txBody>
        </p:sp>
      </p:grpSp>
    </p:spTree>
    <p:extLst>
      <p:ext uri="{BB962C8B-B14F-4D97-AF65-F5344CB8AC3E}">
        <p14:creationId xmlns:p14="http://schemas.microsoft.com/office/powerpoint/2010/main" val="3583523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45783"/>
            <a:ext cx="9273061" cy="501675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Production is the process a firm uses to transform inputs (e.g. labor, capital, raw materials, etc.) into outputs.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It is not possible to vary fixed inputs (e.g. capital) in a short period of time.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the short run, the only way to change output is to change the variable inputs (e.g. labor).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Marginal product of labor is the additional output a firm obtains by employing more labor in production.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At some point, employing additional labor leads to diminishing marginal productivity, meaning the additional output obtained is less than for the previous increment to labor.</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Factors of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Recall that "output" is another word for "supply". Some factors of supply curves are listed below.</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Cost of inputs- As the costs of inputs rise, the cost for the supply will also increase. </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Opportunity Costs- Associated with the cost of supply by factoring in what a firm gives up to produce the current product.</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Technology- As technology improves, firms may be able to produce more at a faster rate, which will decrease the cost of supply. </a:t>
              </a:r>
            </a:p>
          </p:txBody>
        </p:sp>
      </p:grpSp>
      <p:grpSp>
        <p:nvGrpSpPr>
          <p:cNvPr id="16" name="Group 15">
            <a:extLst>
              <a:ext uri="{FF2B5EF4-FFF2-40B4-BE49-F238E27FC236}">
                <a16:creationId xmlns:a16="http://schemas.microsoft.com/office/drawing/2014/main" id="{70B5CC7D-FAB9-4CD8-8816-32CB1D35B2C8}"/>
              </a:ext>
            </a:extLst>
          </p:cNvPr>
          <p:cNvGrpSpPr/>
          <p:nvPr/>
        </p:nvGrpSpPr>
        <p:grpSpPr>
          <a:xfrm>
            <a:off x="2066922" y="527708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0F5182A8-698B-4080-BB67-31E02865FC5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C366231-F27F-4214-8368-58B44B7E5B3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Expectations- Can change supply during different seasons, like expecting more pumpkins during Halloween.</a:t>
              </a:r>
            </a:p>
          </p:txBody>
        </p:sp>
      </p:grpSp>
    </p:spTree>
    <p:extLst>
      <p:ext uri="{BB962C8B-B14F-4D97-AF65-F5344CB8AC3E}">
        <p14:creationId xmlns:p14="http://schemas.microsoft.com/office/powerpoint/2010/main" val="183712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03D23DB-510A-4914-BBBE-3C5394BB4195}"/>
              </a:ext>
            </a:extLst>
          </p:cNvPr>
          <p:cNvGrpSpPr/>
          <p:nvPr/>
        </p:nvGrpSpPr>
        <p:grpSpPr>
          <a:xfrm>
            <a:off x="2066921" y="1580912"/>
            <a:ext cx="8058155" cy="806935"/>
            <a:chOff x="542922" y="1736761"/>
            <a:chExt cx="8058155" cy="806935"/>
          </a:xfrm>
          <a:solidFill>
            <a:srgbClr val="627981"/>
          </a:solidFill>
        </p:grpSpPr>
        <p:sp>
          <p:nvSpPr>
            <p:cNvPr id="17" name="Rectangle 16">
              <a:extLst>
                <a:ext uri="{FF2B5EF4-FFF2-40B4-BE49-F238E27FC236}">
                  <a16:creationId xmlns:a16="http://schemas.microsoft.com/office/drawing/2014/main" id="{5B2E2BC8-7FC7-48B5-96C0-1DA7F0A56A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0DDC293-FBCE-4429-8BD6-93FDA272E43D}"/>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Production is the process a firm uses to transform inputs into outputs.</a:t>
              </a:r>
            </a:p>
          </p:txBody>
        </p:sp>
      </p:grpSp>
      <p:grpSp>
        <p:nvGrpSpPr>
          <p:cNvPr id="19" name="Group 18">
            <a:extLst>
              <a:ext uri="{FF2B5EF4-FFF2-40B4-BE49-F238E27FC236}">
                <a16:creationId xmlns:a16="http://schemas.microsoft.com/office/drawing/2014/main" id="{C9D8EA16-E629-4411-B7D7-0C526319D3EA}"/>
              </a:ext>
            </a:extLst>
          </p:cNvPr>
          <p:cNvGrpSpPr/>
          <p:nvPr/>
        </p:nvGrpSpPr>
        <p:grpSpPr>
          <a:xfrm>
            <a:off x="2066922" y="250495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2FAE1B5A-C308-4D1C-B0B1-CD79DC93EE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CD14CBB4-F18A-4405-B356-E94C0B44BA0B}"/>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Inputs include things like labor, capital, and raw materials while output is the goods or services a firm wishes to sell.</a:t>
              </a:r>
            </a:p>
          </p:txBody>
        </p:sp>
      </p:grpSp>
      <p:grpSp>
        <p:nvGrpSpPr>
          <p:cNvPr id="15" name="Group 14">
            <a:extLst>
              <a:ext uri="{FF2B5EF4-FFF2-40B4-BE49-F238E27FC236}">
                <a16:creationId xmlns:a16="http://schemas.microsoft.com/office/drawing/2014/main" id="{B93BB8C4-AD44-4859-BE2F-97B1AD6C8A21}"/>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FF00322C-FFED-4F8D-B046-2BF8D543D0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6397F831-36FA-44D5-970E-D654A78AE92E}"/>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a pizzaiolo uses tomatoes, spices, and water in order to make pizza sauce.</a:t>
              </a:r>
            </a:p>
          </p:txBody>
        </p:sp>
      </p:grpSp>
    </p:spTree>
    <p:extLst>
      <p:ext uri="{BB962C8B-B14F-4D97-AF65-F5344CB8AC3E}">
        <p14:creationId xmlns:p14="http://schemas.microsoft.com/office/powerpoint/2010/main" val="144170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Factors of 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D356B35-1569-46D4-BA10-0D90A7BCC3C0}"/>
              </a:ext>
            </a:extLst>
          </p:cNvPr>
          <p:cNvSpPr/>
          <p:nvPr/>
        </p:nvSpPr>
        <p:spPr>
          <a:xfrm>
            <a:off x="4819811" y="2292669"/>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Natural Resources (Land and Raw Materials)</a:t>
            </a:r>
          </a:p>
        </p:txBody>
      </p:sp>
      <p:sp>
        <p:nvSpPr>
          <p:cNvPr id="29" name="TextBox 28">
            <a:extLst>
              <a:ext uri="{FF2B5EF4-FFF2-40B4-BE49-F238E27FC236}">
                <a16:creationId xmlns:a16="http://schemas.microsoft.com/office/drawing/2014/main" id="{D4EC08EA-E145-44D8-B827-5D9FE1C696EB}"/>
              </a:ext>
            </a:extLst>
          </p:cNvPr>
          <p:cNvSpPr txBox="1"/>
          <p:nvPr/>
        </p:nvSpPr>
        <p:spPr>
          <a:xfrm>
            <a:off x="2192211" y="1540694"/>
            <a:ext cx="7807571" cy="400110"/>
          </a:xfrm>
          <a:prstGeom prst="rect">
            <a:avLst/>
          </a:prstGeom>
          <a:solidFill>
            <a:srgbClr val="627981"/>
          </a:solidFill>
        </p:spPr>
        <p:txBody>
          <a:bodyPr wrap="square" rtlCol="0">
            <a:spAutoFit/>
          </a:bodyPr>
          <a:lstStyle/>
          <a:p>
            <a:pPr algn="ctr"/>
            <a:r>
              <a:rPr lang="en-US" sz="2000" dirty="0">
                <a:solidFill>
                  <a:schemeClr val="bg1"/>
                </a:solidFill>
              </a:rPr>
              <a:t>Economists divide factors of production into several categories. </a:t>
            </a:r>
          </a:p>
        </p:txBody>
      </p:sp>
      <p:sp>
        <p:nvSpPr>
          <p:cNvPr id="33" name="Rectangle 32">
            <a:extLst>
              <a:ext uri="{FF2B5EF4-FFF2-40B4-BE49-F238E27FC236}">
                <a16:creationId xmlns:a16="http://schemas.microsoft.com/office/drawing/2014/main" id="{08B1D074-C295-4969-AB4E-4A8B5FC52334}"/>
              </a:ext>
            </a:extLst>
          </p:cNvPr>
          <p:cNvSpPr/>
          <p:nvPr/>
        </p:nvSpPr>
        <p:spPr>
          <a:xfrm>
            <a:off x="4819811" y="3143809"/>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Labor</a:t>
            </a:r>
          </a:p>
        </p:txBody>
      </p:sp>
      <p:sp>
        <p:nvSpPr>
          <p:cNvPr id="34" name="Rectangle 33">
            <a:extLst>
              <a:ext uri="{FF2B5EF4-FFF2-40B4-BE49-F238E27FC236}">
                <a16:creationId xmlns:a16="http://schemas.microsoft.com/office/drawing/2014/main" id="{AB09A9A0-C28D-4E79-97E0-B1627FA56BE9}"/>
              </a:ext>
            </a:extLst>
          </p:cNvPr>
          <p:cNvSpPr/>
          <p:nvPr/>
        </p:nvSpPr>
        <p:spPr>
          <a:xfrm>
            <a:off x="4819810" y="3994435"/>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Capital</a:t>
            </a:r>
          </a:p>
        </p:txBody>
      </p:sp>
      <p:sp>
        <p:nvSpPr>
          <p:cNvPr id="35" name="Rectangle 34">
            <a:extLst>
              <a:ext uri="{FF2B5EF4-FFF2-40B4-BE49-F238E27FC236}">
                <a16:creationId xmlns:a16="http://schemas.microsoft.com/office/drawing/2014/main" id="{AAC6A08A-0BF8-40CD-8FE5-69EC90E72003}"/>
              </a:ext>
            </a:extLst>
          </p:cNvPr>
          <p:cNvSpPr/>
          <p:nvPr/>
        </p:nvSpPr>
        <p:spPr>
          <a:xfrm>
            <a:off x="4812098" y="4845061"/>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Technology</a:t>
            </a:r>
          </a:p>
        </p:txBody>
      </p:sp>
      <p:sp>
        <p:nvSpPr>
          <p:cNvPr id="36" name="Rectangle 35">
            <a:extLst>
              <a:ext uri="{FF2B5EF4-FFF2-40B4-BE49-F238E27FC236}">
                <a16:creationId xmlns:a16="http://schemas.microsoft.com/office/drawing/2014/main" id="{8E8F5FD3-22E4-4116-B33F-3AEEEB40E12C}"/>
              </a:ext>
            </a:extLst>
          </p:cNvPr>
          <p:cNvSpPr/>
          <p:nvPr/>
        </p:nvSpPr>
        <p:spPr>
          <a:xfrm>
            <a:off x="4812098" y="5701051"/>
            <a:ext cx="2552375" cy="7078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Entrepreneurship</a:t>
            </a:r>
          </a:p>
        </p:txBody>
      </p:sp>
    </p:spTree>
    <p:extLst>
      <p:ext uri="{BB962C8B-B14F-4D97-AF65-F5344CB8AC3E}">
        <p14:creationId xmlns:p14="http://schemas.microsoft.com/office/powerpoint/2010/main" val="44345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Pizza Making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1" y="1540694"/>
            <a:ext cx="7807571" cy="707886"/>
          </a:xfrm>
          <a:prstGeom prst="rect">
            <a:avLst/>
          </a:prstGeom>
          <a:solidFill>
            <a:srgbClr val="627981"/>
          </a:solidFill>
        </p:spPr>
        <p:txBody>
          <a:bodyPr wrap="square" rtlCol="0">
            <a:spAutoFit/>
          </a:bodyPr>
          <a:lstStyle/>
          <a:p>
            <a:pPr algn="ctr"/>
            <a:r>
              <a:rPr lang="en-US" sz="2000" dirty="0">
                <a:solidFill>
                  <a:schemeClr val="bg1"/>
                </a:solidFill>
              </a:rPr>
              <a:t>Consider pizza making. What are the inputs (or factors of production) in the production process for running a pizza shop successfully?</a:t>
            </a:r>
          </a:p>
        </p:txBody>
      </p:sp>
      <p:pic>
        <p:nvPicPr>
          <p:cNvPr id="4" name="Picture 3" descr="Picture of a worker making a pizza">
            <a:extLst>
              <a:ext uri="{FF2B5EF4-FFF2-40B4-BE49-F238E27FC236}">
                <a16:creationId xmlns:a16="http://schemas.microsoft.com/office/drawing/2014/main" id="{B79CD6FB-38FC-4CF1-87C4-8983BC9AE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916" y="2618115"/>
            <a:ext cx="5852160" cy="3901440"/>
          </a:xfrm>
          <a:prstGeom prst="rect">
            <a:avLst/>
          </a:prstGeom>
        </p:spPr>
      </p:pic>
    </p:spTree>
    <p:extLst>
      <p:ext uri="{BB962C8B-B14F-4D97-AF65-F5344CB8AC3E}">
        <p14:creationId xmlns:p14="http://schemas.microsoft.com/office/powerpoint/2010/main" val="136471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7"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Natural Resources (Land and Raw Materials)  (NR)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0" y="1575825"/>
            <a:ext cx="7807571" cy="1631216"/>
          </a:xfrm>
          <a:prstGeom prst="rect">
            <a:avLst/>
          </a:prstGeom>
          <a:solidFill>
            <a:srgbClr val="627981"/>
          </a:solidFill>
        </p:spPr>
        <p:txBody>
          <a:bodyPr wrap="square" rtlCol="0">
            <a:spAutoFit/>
          </a:bodyPr>
          <a:lstStyle/>
          <a:p>
            <a:pPr algn="ctr"/>
            <a:r>
              <a:rPr lang="en-US" sz="2000" dirty="0">
                <a:solidFill>
                  <a:schemeClr val="bg1"/>
                </a:solidFill>
              </a:rPr>
              <a:t>The ingredients for the pizza are raw materials. These include the flour, yeast, and water for the dough; the tomatoes, herbs, and water for the sauce; the cheese; and the toppings. In addition, the wood or gas used to heat the oven and the electricity used in the establishment would be included.</a:t>
            </a:r>
          </a:p>
        </p:txBody>
      </p:sp>
      <p:pic>
        <p:nvPicPr>
          <p:cNvPr id="4" name="Picture 3" descr="A picture of a pile of tomatoes">
            <a:extLst>
              <a:ext uri="{FF2B5EF4-FFF2-40B4-BE49-F238E27FC236}">
                <a16:creationId xmlns:a16="http://schemas.microsoft.com/office/drawing/2014/main" id="{711A558F-A4A8-4987-AE04-504D3D76A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145" y="3644957"/>
            <a:ext cx="3793699" cy="2531336"/>
          </a:xfrm>
          <a:prstGeom prst="rect">
            <a:avLst/>
          </a:prstGeom>
        </p:spPr>
      </p:pic>
    </p:spTree>
    <p:extLst>
      <p:ext uri="{BB962C8B-B14F-4D97-AF65-F5344CB8AC3E}">
        <p14:creationId xmlns:p14="http://schemas.microsoft.com/office/powerpoint/2010/main" val="4282795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2" y="1383374"/>
            <a:ext cx="7807571" cy="1631216"/>
          </a:xfrm>
          <a:prstGeom prst="rect">
            <a:avLst/>
          </a:prstGeom>
          <a:solidFill>
            <a:srgbClr val="627981"/>
          </a:solidFill>
        </p:spPr>
        <p:txBody>
          <a:bodyPr wrap="square" rtlCol="0">
            <a:spAutoFit/>
          </a:bodyPr>
          <a:lstStyle/>
          <a:p>
            <a:pPr algn="ctr"/>
            <a:r>
              <a:rPr lang="en-US" sz="2000" dirty="0">
                <a:solidFill>
                  <a:schemeClr val="bg1"/>
                </a:solidFill>
              </a:rPr>
              <a:t>Labor means human effort, both physical and mental. The pizzaiolo was the primary example of labor here. He or she needs to be strong enough to roll out the dough and to insert and retrieve the pizza from the oven, but he or she also needs to know how to make the pizza, how long it cooks in the oven, and a myriad of other aspects of pizza-making. </a:t>
            </a:r>
          </a:p>
        </p:txBody>
      </p:sp>
      <p:pic>
        <p:nvPicPr>
          <p:cNvPr id="3" name="Picture 2" descr="A picture of a pre-cooked pizza being assembled">
            <a:extLst>
              <a:ext uri="{FF2B5EF4-FFF2-40B4-BE49-F238E27FC236}">
                <a16:creationId xmlns:a16="http://schemas.microsoft.com/office/drawing/2014/main" id="{7F053D63-3EE3-49F9-A2FD-68930A577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846" y="3497826"/>
            <a:ext cx="4166301" cy="2777534"/>
          </a:xfrm>
          <a:prstGeom prst="rect">
            <a:avLst/>
          </a:prstGeom>
        </p:spPr>
      </p:pic>
    </p:spTree>
    <p:extLst>
      <p:ext uri="{BB962C8B-B14F-4D97-AF65-F5344CB8AC3E}">
        <p14:creationId xmlns:p14="http://schemas.microsoft.com/office/powerpoint/2010/main" val="92148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Capital (K)</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8EA-E145-44D8-B827-5D9FE1C696EB}"/>
              </a:ext>
            </a:extLst>
          </p:cNvPr>
          <p:cNvSpPr txBox="1"/>
          <p:nvPr/>
        </p:nvSpPr>
        <p:spPr>
          <a:xfrm>
            <a:off x="2192213" y="1400449"/>
            <a:ext cx="7807571" cy="1631216"/>
          </a:xfrm>
          <a:prstGeom prst="rect">
            <a:avLst/>
          </a:prstGeom>
          <a:solidFill>
            <a:srgbClr val="627981"/>
          </a:solidFill>
        </p:spPr>
        <p:txBody>
          <a:bodyPr wrap="square" rtlCol="0">
            <a:spAutoFit/>
          </a:bodyPr>
          <a:lstStyle/>
          <a:p>
            <a:pPr algn="ctr"/>
            <a:r>
              <a:rPr lang="en-US" sz="2000" dirty="0">
                <a:solidFill>
                  <a:schemeClr val="bg1"/>
                </a:solidFill>
              </a:rPr>
              <a:t>When economists uses the term capital, they mean physical capital: the machines, equipment, and buildings that one uses to produce the product. In the case of pizza, the capital includes the peel, the oven, the building, and any other necessary equipment (for example, tables and chairs).</a:t>
            </a:r>
          </a:p>
        </p:txBody>
      </p:sp>
      <p:pic>
        <p:nvPicPr>
          <p:cNvPr id="3" name="Picture 2" descr="A picture of tables, chairs, and customers in a restaurant">
            <a:extLst>
              <a:ext uri="{FF2B5EF4-FFF2-40B4-BE49-F238E27FC236}">
                <a16:creationId xmlns:a16="http://schemas.microsoft.com/office/drawing/2014/main" id="{392D1821-59E1-49B4-8128-9F7FAC77F04A}"/>
              </a:ext>
            </a:extLst>
          </p:cNvPr>
          <p:cNvPicPr>
            <a:picLocks noChangeAspect="1"/>
          </p:cNvPicPr>
          <p:nvPr/>
        </p:nvPicPr>
        <p:blipFill rotWithShape="1">
          <a:blip r:embed="rId3">
            <a:extLst>
              <a:ext uri="{28A0092B-C50C-407E-A947-70E740481C1C}">
                <a14:useLocalDpi xmlns:a14="http://schemas.microsoft.com/office/drawing/2010/main" val="0"/>
              </a:ext>
            </a:extLst>
          </a:blip>
          <a:srcRect t="17514" r="2564"/>
          <a:stretch/>
        </p:blipFill>
        <p:spPr>
          <a:xfrm>
            <a:off x="3661867" y="3429000"/>
            <a:ext cx="4868261" cy="2747547"/>
          </a:xfrm>
          <a:prstGeom prst="rect">
            <a:avLst/>
          </a:prstGeom>
        </p:spPr>
      </p:pic>
    </p:spTree>
    <p:extLst>
      <p:ext uri="{BB962C8B-B14F-4D97-AF65-F5344CB8AC3E}">
        <p14:creationId xmlns:p14="http://schemas.microsoft.com/office/powerpoint/2010/main" val="1801311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2307</Words>
  <Application>Microsoft Office PowerPoint</Application>
  <PresentationFormat>Widescreen</PresentationFormat>
  <Paragraphs>187</Paragraphs>
  <Slides>22</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54</cp:revision>
  <dcterms:created xsi:type="dcterms:W3CDTF">2017-06-16T13:06:21Z</dcterms:created>
  <dcterms:modified xsi:type="dcterms:W3CDTF">2024-03-12T16:19:10Z</dcterms:modified>
</cp:coreProperties>
</file>