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83" r:id="rId4"/>
    <p:sldId id="305" r:id="rId5"/>
    <p:sldId id="306" r:id="rId6"/>
    <p:sldId id="291" r:id="rId7"/>
    <p:sldId id="307" r:id="rId8"/>
    <p:sldId id="299" r:id="rId9"/>
    <p:sldId id="308" r:id="rId10"/>
    <p:sldId id="365" r:id="rId11"/>
    <p:sldId id="309" r:id="rId12"/>
    <p:sldId id="296" r:id="rId13"/>
    <p:sldId id="297" r:id="rId14"/>
    <p:sldId id="300" r:id="rId15"/>
    <p:sldId id="368" r:id="rId16"/>
    <p:sldId id="369" r:id="rId17"/>
    <p:sldId id="310" r:id="rId18"/>
    <p:sldId id="301"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firm's production function tells us how much output the firm will produce with given amounts of inputs. It also tells us how many inputs the firm needs to produce a given quantity of output, which is what we need to determine total cost. For every factor of production (or input), there is an associated factor payment. Factor payments are what the firm pays for the use of the factors of production. From the firm's perspective, factor payments are costs, while from the owner of each factor's perspective, factor payments are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198191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total cost (sometimes referred to simply as average cost) is total cost divided by the quantity of output. Average cost curves are typically U-shaped, starting off relatively high because at low levels of output, total costs are dominated by the fixed cost. Average total cost declines as the fixed costs are spread over an increasing quantity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4045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variable cost is found by taking the variable cost and dividing by the quantity of output. Average variable costs do not include the fixed costs of production, meaning the curve always lies below the average total cost curve. As output increases, fixed costs have less of an impact on the average total cost, which allows the average variable cost to sneak closer to the average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43860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Marginal cost is calculated by taking the change in total cost and dividing it by the change in quantity. The marginal cost curve is generally upward-sloping because diminishing marginal returns implies that additional units are more costly to produce. The marginal cost curve intersects the average total cost curve at its minimum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00312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 the average total cost? What is the marginal cost?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Suppose your company has produced its first unit of output. When output is 1, the fixed cost is $40, and the variable cost is $5. What is the total cost? What is the average variable cost?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 average total cost? What is the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 Cost = $40 + $5 =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Variable Cost= $5/1=$5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Average Total Cost=  $45/1=$45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Marginal Cost=$45/1=$45</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474154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Breaking down total costs into </a:t>
            </a:r>
            <a:r>
              <a:rPr lang="en-US" sz="1200" dirty="0">
                <a:solidFill>
                  <a:schemeClr val="bg1"/>
                </a:solidFill>
              </a:rPr>
              <a:t>fixed cost, marginal cost, average total cost, and average variable cost </a:t>
            </a:r>
            <a:r>
              <a:rPr lang="en-US" sz="1200" kern="1200" dirty="0">
                <a:solidFill>
                  <a:schemeClr val="tx1"/>
                </a:solidFill>
                <a:effectLst/>
                <a:latin typeface="+mn-lt"/>
                <a:ea typeface="+mn-ea"/>
                <a:cs typeface="+mn-cs"/>
              </a:rPr>
              <a:t>is useful because each statistic offers its own insights for the firm. Whatever the firm's level of output, total revenue must exceed total costs if it is to earn a profit. Typically, a firm should ignore sunk costs since they have already spent the money and cannot make any changes. Because variable costs can be changed, they convey information about a firm's ability to cut costs and the extent to which costs may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586960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Average cost tells a firm whether it can earn profits given the current price in the market. Dividing profit by the quantity of output produced gives average profit, also known as the firm's profit margin. A high profit margin is important to a firm’s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62830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typical factors of production considered by economists all have associated factor payments. Raw materials are associate with the price of raw materials, land or buildings are associated with rent, labor is associated with wages or salaries, capital is associated with interest, and entrepreneurship is associated with profit.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60881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Profit is the residual, what's left over from revenues after the firm pays all the other costs. While it may seem odd to treat profit as a "cost," it is what entrepreneurs earn for taking the risk of starting a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63005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cost function is a mathematical expression or equation that shows the cost of producing different levels of output. Cost increases as the firm produces higher quantities of output.</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14:m>
                  <m:oMath xmlns:m="http://schemas.openxmlformats.org/officeDocument/2006/math">
                    <m:r>
                      <a:rPr lang="en-US" sz="1200" b="0" i="1" smtClean="0">
                        <a:solidFill>
                          <a:schemeClr val="bg1"/>
                        </a:solidFill>
                        <a:latin typeface="Cambria Math" panose="02040503050406030204" pitchFamily="18" charset="0"/>
                      </a:rPr>
                      <m:t>𝑀𝐶</m:t>
                    </m:r>
                    <m:r>
                      <a:rPr lang="en-US" sz="1200" b="0" i="1" smtClean="0">
                        <a:solidFill>
                          <a:schemeClr val="bg1"/>
                        </a:solidFill>
                        <a:latin typeface="Cambria Math" panose="02040503050406030204" pitchFamily="18" charset="0"/>
                      </a:rPr>
                      <m:t>=</m:t>
                    </m:r>
                    <m:f>
                      <m:fPr>
                        <m:ctrlPr>
                          <a:rPr lang="en-US" sz="1200" b="0" i="1" smtClean="0">
                            <a:solidFill>
                              <a:schemeClr val="bg1"/>
                            </a:solidFill>
                            <a:latin typeface="Cambria Math" panose="02040503050406030204" pitchFamily="18" charset="0"/>
                          </a:rPr>
                        </m:ctrlPr>
                      </m:fPr>
                      <m:num>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𝑇𝐶</m:t>
                        </m:r>
                      </m:num>
                      <m:den>
                        <m:r>
                          <a:rPr lang="en-US" sz="1200" b="0" i="1" smtClean="0">
                            <a:solidFill>
                              <a:schemeClr val="bg1"/>
                            </a:solidFill>
                            <a:latin typeface="Cambria Math" panose="02040503050406030204" pitchFamily="18" charset="0"/>
                            <a:ea typeface="Cambria Math" panose="02040503050406030204" pitchFamily="18" charset="0"/>
                          </a:rPr>
                          <m:t>∆</m:t>
                        </m:r>
                        <m:r>
                          <a:rPr lang="en-US" sz="1200" b="0" i="1" smtClean="0">
                            <a:solidFill>
                              <a:schemeClr val="bg1"/>
                            </a:solidFill>
                            <a:latin typeface="Cambria Math" panose="02040503050406030204" pitchFamily="18" charset="0"/>
                            <a:ea typeface="Cambria Math" panose="02040503050406030204" pitchFamily="18" charset="0"/>
                          </a:rPr>
                          <m:t>𝑄</m:t>
                        </m:r>
                      </m:den>
                    </m:f>
                  </m:oMath>
                </a14:m>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cost of producing a firm's output depends on how much labor and physical capital the firm uses. Average cost is total cost divided by the quantity of output produced and is viewed as the most intuitive way to measure per-unit costs. If average cost is the cost of the average unit of output produced, marginal cost is the cost of each individual unit produced. </a:t>
                </a:r>
                <a:r>
                  <a:rPr lang="en-US" sz="1200" dirty="0">
                    <a:solidFill>
                      <a:schemeClr val="bg1"/>
                    </a:solidFill>
                  </a:rPr>
                  <a:t>More formally, marginal cost is the cost of producing one more unit of output. </a:t>
                </a:r>
                <a:r>
                  <a:rPr lang="en-US" sz="1200" kern="1200" dirty="0">
                    <a:solidFill>
                      <a:schemeClr val="tx1"/>
                    </a:solidFill>
                    <a:effectLst/>
                    <a:latin typeface="+mn-lt"/>
                    <a:ea typeface="+mn-ea"/>
                    <a:cs typeface="+mn-cs"/>
                  </a:rPr>
                  <a:t>Mathematically, marginal cost is the change in total cost divided by the change in output: </a:t>
                </a:r>
                <a:r>
                  <a:rPr lang="en-US" sz="1200" b="0" i="0">
                    <a:solidFill>
                      <a:schemeClr val="bg1"/>
                    </a:solidFill>
                    <a:latin typeface="Cambria Math" panose="02040503050406030204" pitchFamily="18" charset="0"/>
                  </a:rPr>
                  <a:t>𝑀𝐶=</a:t>
                </a:r>
                <a:r>
                  <a:rPr lang="en-US" sz="1200" b="0" i="0">
                    <a:solidFill>
                      <a:schemeClr val="bg1"/>
                    </a:solidFill>
                    <a:latin typeface="Cambria Math" panose="02040503050406030204" pitchFamily="18" charset="0"/>
                    <a:ea typeface="Cambria Math" panose="02040503050406030204" pitchFamily="18" charset="0"/>
                  </a:rPr>
                  <a:t>∆𝑇𝐶/∆𝑄</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2204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a barbershop decides to increase the number of haircuts they give per day from 40 to 60 haircuts. It costs the barbershop $320 to provide 40 haircuts and $400 to provide 60 haircuts.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the number of haircuts to be given increased, the total cost would increase from $320 to $400. The marginal cost of an increase in the quantity of haircuts is found by taking the new total cost of $400 and subtracting the original total cost of $320 to find an $80 change in total cost.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would then divide this $80 change by the change in number of haircuts, which is 20. You find that the marginal cost of increasing the output from 40 haircuts to 60 haircuts is $4 per haircut.</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82926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cost is the sum of fixed costs and variable costs. Fixed costs are the costs of the fixed inputs (e.g. capital). Because fixed inputs do not change in the short run, fixed costs are expenditures that do not change regardless of the level of production. Variable costs are the costs of the variable inputs (e.g. labor). The only way to increase or decrease output is by increasing or decreasing the variable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74876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Short-run total cost is comprised of fixed cost and variable cost. Fixed cost does not vary with output; typically, it’s capital-related costs. Variable cost changes as output increases; typically, it’s the cost of the variable input, labor.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66672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production increases, total cost and variable costs rise. While variable costs may initially increase at a decreasing rate, at some point they begin increasing at an increasing rate. This is caused by diminishing marginal productivity. As a firm adds more workers, the advantage of each additional worker is less since the specialization of labor can only go so far. For example, "too many cooks in the kitchen“ refers to the diminished returns from adding additional workers to a confined kitchen.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1969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1" y="2967335"/>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Costs in the Short Run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507887"/>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4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Diminishing Marginal Productivity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production increases, total cost and variable costs rise.</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18" y="2504956"/>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779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variable costs may initially increase at a decreasing rate, at some point they begin increasing at an increasing rate. </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18" y="3429000"/>
            <a:ext cx="8058158" cy="806935"/>
            <a:chOff x="542919" y="1736761"/>
            <a:chExt cx="8058158"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9"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caused by </a:t>
              </a:r>
              <a:r>
                <a:rPr lang="en-US" sz="2000" b="1" dirty="0">
                  <a:solidFill>
                    <a:schemeClr val="bg1"/>
                  </a:solidFill>
                </a:rPr>
                <a:t>diminishing marginal productivity.</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8" y="5277086"/>
            <a:ext cx="8058159" cy="806935"/>
            <a:chOff x="542918" y="1736761"/>
            <a:chExt cx="8058159"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8" y="17965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"too many cooks in the kitchen“ refers to the diminished returns from adding additional workers to a confined kitchen.</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8" y="4353043"/>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a firm adds more workers, the advantage of each additional worker is less since the specialization of labor can only go so far.</a:t>
              </a:r>
            </a:p>
          </p:txBody>
        </p:sp>
      </p:grpSp>
    </p:spTree>
    <p:extLst>
      <p:ext uri="{BB962C8B-B14F-4D97-AF65-F5344CB8AC3E}">
        <p14:creationId xmlns:p14="http://schemas.microsoft.com/office/powerpoint/2010/main" val="89779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Total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FDF1EA2-73D6-43EF-8716-01EE76AA01D8}"/>
                  </a:ext>
                </a:extLst>
              </p:cNvPr>
              <p:cNvSpPr txBox="1"/>
              <p:nvPr/>
            </p:nvSpPr>
            <p:spPr>
              <a:xfrm>
                <a:off x="6900762" y="5729085"/>
                <a:ext cx="3982693"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total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𝐴𝑇𝐶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𝑇𝐶</m:t>
                          </m:r>
                        </m:num>
                        <m:den>
                          <m:r>
                            <a:rPr lang="en-US" sz="2400" b="0" i="1" smtClean="0">
                              <a:latin typeface="Cambria Math" panose="02040503050406030204" pitchFamily="18" charset="0"/>
                            </a:rPr>
                            <m:t>𝑄</m:t>
                          </m:r>
                        </m:den>
                      </m:f>
                    </m:oMath>
                  </m:oMathPara>
                </a14:m>
                <a:endParaRPr lang="en-US" sz="2400" dirty="0"/>
              </a:p>
            </p:txBody>
          </p:sp>
        </mc:Choice>
        <mc:Fallback xmlns="">
          <p:sp>
            <p:nvSpPr>
              <p:cNvPr id="2" name="TextBox 1">
                <a:extLst>
                  <a:ext uri="{FF2B5EF4-FFF2-40B4-BE49-F238E27FC236}">
                    <a16:creationId xmlns:a16="http://schemas.microsoft.com/office/drawing/2014/main" id="{BFDF1EA2-73D6-43EF-8716-01EE76AA01D8}"/>
                  </a:ext>
                </a:extLst>
              </p:cNvPr>
              <p:cNvSpPr txBox="1">
                <a:spLocks noRot="1" noChangeAspect="1" noMove="1" noResize="1" noEditPoints="1" noAdjustHandles="1" noChangeArrowheads="1" noChangeShapeType="1" noTextEdit="1"/>
              </p:cNvSpPr>
              <p:nvPr/>
            </p:nvSpPr>
            <p:spPr>
              <a:xfrm>
                <a:off x="6900762" y="5729085"/>
                <a:ext cx="3982693" cy="748859"/>
              </a:xfrm>
              <a:prstGeom prst="rect">
                <a:avLst/>
              </a:prstGeom>
              <a:blipFill>
                <a:blip r:embed="rId3"/>
                <a:stretch>
                  <a:fillRect/>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0A0D9AF9-C791-40CC-90E7-BE6107D9549D}"/>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8ED43927-5BF8-41E1-8962-79EDFCCA9A48}"/>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48D026D6-8344-4667-8A8D-9DB8AF726C05}"/>
                </a:ext>
              </a:extLst>
            </p:cNvPr>
            <p:cNvSpPr txBox="1"/>
            <p:nvPr/>
          </p:nvSpPr>
          <p:spPr>
            <a:xfrm>
              <a:off x="542922" y="1745949"/>
              <a:ext cx="7807571" cy="687598"/>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total cost </a:t>
              </a:r>
              <a:r>
                <a:rPr lang="en-US" sz="2000" dirty="0">
                  <a:solidFill>
                    <a:schemeClr val="bg1"/>
                  </a:solidFill>
                </a:rPr>
                <a:t>(sometimes referred to simply as average cost) is total cost divided by the quantity of output.</a:t>
              </a:r>
            </a:p>
          </p:txBody>
        </p:sp>
      </p:grpSp>
      <p:grpSp>
        <p:nvGrpSpPr>
          <p:cNvPr id="9" name="Group 8">
            <a:extLst>
              <a:ext uri="{FF2B5EF4-FFF2-40B4-BE49-F238E27FC236}">
                <a16:creationId xmlns:a16="http://schemas.microsoft.com/office/drawing/2014/main" id="{2D524F10-6B29-4395-9754-FD7AB55576FD}"/>
              </a:ext>
            </a:extLst>
          </p:cNvPr>
          <p:cNvGrpSpPr/>
          <p:nvPr/>
        </p:nvGrpSpPr>
        <p:grpSpPr>
          <a:xfrm>
            <a:off x="1524001" y="3004211"/>
            <a:ext cx="4029079" cy="1643314"/>
            <a:chOff x="542922" y="1736761"/>
            <a:chExt cx="8058155" cy="1248025"/>
          </a:xfrm>
          <a:solidFill>
            <a:srgbClr val="627981"/>
          </a:solidFill>
        </p:grpSpPr>
        <p:sp>
          <p:nvSpPr>
            <p:cNvPr id="10" name="Rectangle 9">
              <a:extLst>
                <a:ext uri="{FF2B5EF4-FFF2-40B4-BE49-F238E27FC236}">
                  <a16:creationId xmlns:a16="http://schemas.microsoft.com/office/drawing/2014/main" id="{E08741F3-F338-412A-A819-686FA7D47B50}"/>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0CA21A2-F9BD-4B3D-B274-912FF4245E30}"/>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curves are typically U-shaped, starting off relatively high because at low levels of output, total costs are dominated by the fixed costs.</a:t>
              </a:r>
            </a:p>
          </p:txBody>
        </p:sp>
      </p:grpSp>
      <p:grpSp>
        <p:nvGrpSpPr>
          <p:cNvPr id="12" name="Group 11">
            <a:extLst>
              <a:ext uri="{FF2B5EF4-FFF2-40B4-BE49-F238E27FC236}">
                <a16:creationId xmlns:a16="http://schemas.microsoft.com/office/drawing/2014/main" id="{6A231BE7-DBA0-4F24-B421-07224BC15768}"/>
              </a:ext>
            </a:extLst>
          </p:cNvPr>
          <p:cNvGrpSpPr/>
          <p:nvPr/>
        </p:nvGrpSpPr>
        <p:grpSpPr>
          <a:xfrm>
            <a:off x="1524001" y="4845475"/>
            <a:ext cx="4029079" cy="1113892"/>
            <a:chOff x="542922" y="1736761"/>
            <a:chExt cx="8058155" cy="1248025"/>
          </a:xfrm>
          <a:solidFill>
            <a:srgbClr val="627981"/>
          </a:solidFill>
        </p:grpSpPr>
        <p:sp>
          <p:nvSpPr>
            <p:cNvPr id="13" name="Rectangle 12">
              <a:extLst>
                <a:ext uri="{FF2B5EF4-FFF2-40B4-BE49-F238E27FC236}">
                  <a16:creationId xmlns:a16="http://schemas.microsoft.com/office/drawing/2014/main" id="{AF89C1FA-F057-40B5-9CBB-0E98258AD4BE}"/>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26984E81-1285-4982-95E3-888E2161CF08}"/>
                </a:ext>
              </a:extLst>
            </p:cNvPr>
            <p:cNvSpPr txBox="1"/>
            <p:nvPr/>
          </p:nvSpPr>
          <p:spPr>
            <a:xfrm>
              <a:off x="542922" y="1745949"/>
              <a:ext cx="7807571" cy="9172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total cost declines as the fixed costs are spread over an increasing quantity of output.</a:t>
              </a:r>
            </a:p>
          </p:txBody>
        </p:sp>
      </p:grpSp>
      <p:pic>
        <p:nvPicPr>
          <p:cNvPr id="20" name="Picture 19" descr="A graph with output on the x-axis and cost in dollars on the y-axis. Marginal cost, average total cost, and average variable cost curves are included, showing the u-shaped nature of the curves following a rise in output. The average total cost curve is highlighted.">
            <a:extLst>
              <a:ext uri="{FF2B5EF4-FFF2-40B4-BE49-F238E27FC236}">
                <a16:creationId xmlns:a16="http://schemas.microsoft.com/office/drawing/2014/main" id="{4EDAB13C-0EB6-48F2-B595-5CBC050D1292}"/>
              </a:ext>
            </a:extLst>
          </p:cNvPr>
          <p:cNvPicPr>
            <a:picLocks noChangeAspect="1"/>
          </p:cNvPicPr>
          <p:nvPr/>
        </p:nvPicPr>
        <p:blipFill>
          <a:blip r:embed="rId4"/>
          <a:stretch>
            <a:fillRect/>
          </a:stretch>
        </p:blipFill>
        <p:spPr>
          <a:xfrm>
            <a:off x="5998395" y="1280085"/>
            <a:ext cx="5290780" cy="4306824"/>
          </a:xfrm>
          <a:prstGeom prst="rect">
            <a:avLst/>
          </a:prstGeom>
        </p:spPr>
      </p:pic>
    </p:spTree>
    <p:extLst>
      <p:ext uri="{BB962C8B-B14F-4D97-AF65-F5344CB8AC3E}">
        <p14:creationId xmlns:p14="http://schemas.microsoft.com/office/powerpoint/2010/main" val="224330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Variable Cost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9E59CB0-6114-4FC3-9AAB-44F092F06B07}"/>
                  </a:ext>
                </a:extLst>
              </p:cNvPr>
              <p:cNvSpPr txBox="1"/>
              <p:nvPr/>
            </p:nvSpPr>
            <p:spPr>
              <a:xfrm>
                <a:off x="6402127" y="5694241"/>
                <a:ext cx="5217197" cy="7488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A</m:t>
                      </m:r>
                      <m:r>
                        <m:rPr>
                          <m:sty m:val="p"/>
                        </m:rPr>
                        <a:rPr lang="en-US" sz="2400" b="0" i="0" smtClean="0">
                          <a:latin typeface="Cambria Math" panose="02040503050406030204" pitchFamily="18" charset="0"/>
                        </a:rPr>
                        <m:t>verage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variable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1" smtClean="0">
                          <a:latin typeface="Cambria Math" panose="02040503050406030204" pitchFamily="18" charset="0"/>
                        </a:rPr>
                        <m:t>: </m:t>
                      </m:r>
                      <m:r>
                        <a:rPr lang="en-US" sz="2400" b="0" i="1" smtClean="0">
                          <a:latin typeface="Cambria Math" panose="02040503050406030204" pitchFamily="18" charset="0"/>
                        </a:rPr>
                        <m:t>𝐴𝑉𝐶</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𝑇𝑉𝐶</m:t>
                          </m:r>
                        </m:num>
                        <m:den>
                          <m:r>
                            <a:rPr lang="en-US" sz="2400" b="0" i="1" smtClean="0">
                              <a:latin typeface="Cambria Math" panose="02040503050406030204" pitchFamily="18" charset="0"/>
                            </a:rPr>
                            <m:t>𝑄</m:t>
                          </m:r>
                        </m:den>
                      </m:f>
                    </m:oMath>
                  </m:oMathPara>
                </a14:m>
                <a:endParaRPr lang="en-US" sz="2400" dirty="0"/>
              </a:p>
            </p:txBody>
          </p:sp>
        </mc:Choice>
        <mc:Fallback xmlns="">
          <p:sp>
            <p:nvSpPr>
              <p:cNvPr id="2" name="TextBox 1">
                <a:extLst>
                  <a:ext uri="{FF2B5EF4-FFF2-40B4-BE49-F238E27FC236}">
                    <a16:creationId xmlns:a16="http://schemas.microsoft.com/office/drawing/2014/main" id="{E9E59CB0-6114-4FC3-9AAB-44F092F06B07}"/>
                  </a:ext>
                </a:extLst>
              </p:cNvPr>
              <p:cNvSpPr txBox="1">
                <a:spLocks noRot="1" noChangeAspect="1" noMove="1" noResize="1" noEditPoints="1" noAdjustHandles="1" noChangeArrowheads="1" noChangeShapeType="1" noTextEdit="1"/>
              </p:cNvSpPr>
              <p:nvPr/>
            </p:nvSpPr>
            <p:spPr>
              <a:xfrm>
                <a:off x="6402127" y="5694241"/>
                <a:ext cx="5217197" cy="748859"/>
              </a:xfrm>
              <a:prstGeom prst="rect">
                <a:avLst/>
              </a:prstGeom>
              <a:blipFill>
                <a:blip r:embed="rId3"/>
                <a:stretch>
                  <a:fillRect/>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EBC40CB3-BE1D-4646-9CFE-E9F96FDF6CF1}"/>
              </a:ext>
            </a:extLst>
          </p:cNvPr>
          <p:cNvGrpSpPr/>
          <p:nvPr/>
        </p:nvGrpSpPr>
        <p:grpSpPr>
          <a:xfrm>
            <a:off x="1524001" y="1434538"/>
            <a:ext cx="4029079" cy="1371724"/>
            <a:chOff x="542922" y="1736761"/>
            <a:chExt cx="8058155" cy="1041764"/>
          </a:xfrm>
          <a:solidFill>
            <a:srgbClr val="627981"/>
          </a:solidFill>
        </p:grpSpPr>
        <p:sp>
          <p:nvSpPr>
            <p:cNvPr id="9" name="Rectangle 8">
              <a:extLst>
                <a:ext uri="{FF2B5EF4-FFF2-40B4-BE49-F238E27FC236}">
                  <a16:creationId xmlns:a16="http://schemas.microsoft.com/office/drawing/2014/main" id="{65204067-0960-4C70-A70F-9284E3D47919}"/>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FD6F21A0-289D-484F-B252-5B3E2E9DFC71}"/>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variable cost </a:t>
              </a:r>
              <a:r>
                <a:rPr lang="en-US" sz="2000" dirty="0">
                  <a:solidFill>
                    <a:schemeClr val="bg1"/>
                  </a:solidFill>
                </a:rPr>
                <a:t>is found by taking the total variable cost and dividing by the quantity of output.</a:t>
              </a:r>
            </a:p>
          </p:txBody>
        </p:sp>
      </p:grpSp>
      <p:grpSp>
        <p:nvGrpSpPr>
          <p:cNvPr id="11" name="Group 10">
            <a:extLst>
              <a:ext uri="{FF2B5EF4-FFF2-40B4-BE49-F238E27FC236}">
                <a16:creationId xmlns:a16="http://schemas.microsoft.com/office/drawing/2014/main" id="{647CAAC7-7D0A-437F-BA8C-2F49100B82AA}"/>
              </a:ext>
            </a:extLst>
          </p:cNvPr>
          <p:cNvGrpSpPr/>
          <p:nvPr/>
        </p:nvGrpSpPr>
        <p:grpSpPr>
          <a:xfrm>
            <a:off x="1524001" y="3004210"/>
            <a:ext cx="4029079" cy="1643314"/>
            <a:chOff x="542922" y="1736761"/>
            <a:chExt cx="8058155" cy="1248025"/>
          </a:xfrm>
          <a:solidFill>
            <a:srgbClr val="627981"/>
          </a:solidFill>
        </p:grpSpPr>
        <p:sp>
          <p:nvSpPr>
            <p:cNvPr id="12" name="Rectangle 11">
              <a:extLst>
                <a:ext uri="{FF2B5EF4-FFF2-40B4-BE49-F238E27FC236}">
                  <a16:creationId xmlns:a16="http://schemas.microsoft.com/office/drawing/2014/main" id="{0A6357D9-2D46-4A09-9F22-B565B8A1ED3B}"/>
                </a:ext>
              </a:extLst>
            </p:cNvPr>
            <p:cNvSpPr/>
            <p:nvPr/>
          </p:nvSpPr>
          <p:spPr>
            <a:xfrm>
              <a:off x="542924" y="1736761"/>
              <a:ext cx="8058153" cy="1248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3" name="TextBox 12">
              <a:extLst>
                <a:ext uri="{FF2B5EF4-FFF2-40B4-BE49-F238E27FC236}">
                  <a16:creationId xmlns:a16="http://schemas.microsoft.com/office/drawing/2014/main" id="{FCBB99CA-60B2-48EE-AD06-1ECF41E4C621}"/>
                </a:ext>
              </a:extLst>
            </p:cNvPr>
            <p:cNvSpPr txBox="1"/>
            <p:nvPr/>
          </p:nvSpPr>
          <p:spPr>
            <a:xfrm>
              <a:off x="542922" y="1745949"/>
              <a:ext cx="7807571" cy="123883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variable costs do not include the fixed costs of production, meaning the curve always lies below the average total cost curve.</a:t>
              </a:r>
            </a:p>
          </p:txBody>
        </p:sp>
      </p:grpSp>
      <p:grpSp>
        <p:nvGrpSpPr>
          <p:cNvPr id="14" name="Group 13">
            <a:extLst>
              <a:ext uri="{FF2B5EF4-FFF2-40B4-BE49-F238E27FC236}">
                <a16:creationId xmlns:a16="http://schemas.microsoft.com/office/drawing/2014/main" id="{5BB28DD7-94D4-4290-BA4A-65B35A53DD6D}"/>
              </a:ext>
            </a:extLst>
          </p:cNvPr>
          <p:cNvGrpSpPr/>
          <p:nvPr/>
        </p:nvGrpSpPr>
        <p:grpSpPr>
          <a:xfrm>
            <a:off x="1524001" y="4845474"/>
            <a:ext cx="4029079" cy="1639419"/>
            <a:chOff x="542922" y="1736760"/>
            <a:chExt cx="8058155" cy="1836835"/>
          </a:xfrm>
          <a:solidFill>
            <a:srgbClr val="627981"/>
          </a:solidFill>
        </p:grpSpPr>
        <p:sp>
          <p:nvSpPr>
            <p:cNvPr id="15" name="Rectangle 14">
              <a:extLst>
                <a:ext uri="{FF2B5EF4-FFF2-40B4-BE49-F238E27FC236}">
                  <a16:creationId xmlns:a16="http://schemas.microsoft.com/office/drawing/2014/main" id="{07AA2827-61D1-4AAC-B093-37F5F03953BC}"/>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6" name="TextBox 15">
              <a:extLst>
                <a:ext uri="{FF2B5EF4-FFF2-40B4-BE49-F238E27FC236}">
                  <a16:creationId xmlns:a16="http://schemas.microsoft.com/office/drawing/2014/main" id="{51D1EBAE-2023-44E2-81EC-E39BBC492C04}"/>
                </a:ext>
              </a:extLst>
            </p:cNvPr>
            <p:cNvSpPr txBox="1"/>
            <p:nvPr/>
          </p:nvSpPr>
          <p:spPr>
            <a:xfrm>
              <a:off x="542922" y="1745950"/>
              <a:ext cx="7807571" cy="182764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output increases, fixed costs have less of an impact on the average total cost, which allows the average variable cost to sneak closer to the average cost.</a:t>
              </a:r>
            </a:p>
          </p:txBody>
        </p:sp>
      </p:grpSp>
      <p:pic>
        <p:nvPicPr>
          <p:cNvPr id="4" name="Picture 3" descr="A graph with output on the x-axis and cost in dollars on the y-axis. Marginal cost, average total cost, and average variable cost curves are included, showing the u-shaped nature of the curves following a rise in output. The average variable cost curve is highlighted.">
            <a:extLst>
              <a:ext uri="{FF2B5EF4-FFF2-40B4-BE49-F238E27FC236}">
                <a16:creationId xmlns:a16="http://schemas.microsoft.com/office/drawing/2014/main" id="{9FFDCF1A-41F1-4E6C-96C1-B0EB03445725}"/>
              </a:ext>
            </a:extLst>
          </p:cNvPr>
          <p:cNvPicPr>
            <a:picLocks noChangeAspect="1"/>
          </p:cNvPicPr>
          <p:nvPr/>
        </p:nvPicPr>
        <p:blipFill>
          <a:blip r:embed="rId4"/>
          <a:stretch>
            <a:fillRect/>
          </a:stretch>
        </p:blipFill>
        <p:spPr>
          <a:xfrm>
            <a:off x="6000750" y="1281713"/>
            <a:ext cx="5205873" cy="4306824"/>
          </a:xfrm>
          <a:prstGeom prst="rect">
            <a:avLst/>
          </a:prstGeom>
        </p:spPr>
      </p:pic>
    </p:spTree>
    <p:extLst>
      <p:ext uri="{BB962C8B-B14F-4D97-AF65-F5344CB8AC3E}">
        <p14:creationId xmlns:p14="http://schemas.microsoft.com/office/powerpoint/2010/main" val="154836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0D0317A-CE8C-4888-9C4C-D2B79DAB0E2B}"/>
              </a:ext>
            </a:extLst>
          </p:cNvPr>
          <p:cNvGrpSpPr/>
          <p:nvPr/>
        </p:nvGrpSpPr>
        <p:grpSpPr>
          <a:xfrm>
            <a:off x="1524001" y="1434538"/>
            <a:ext cx="4029079" cy="1371724"/>
            <a:chOff x="542922" y="1736761"/>
            <a:chExt cx="8058155" cy="1041764"/>
          </a:xfrm>
          <a:solidFill>
            <a:srgbClr val="627981"/>
          </a:solidFill>
        </p:grpSpPr>
        <p:sp>
          <p:nvSpPr>
            <p:cNvPr id="7" name="Rectangle 6">
              <a:extLst>
                <a:ext uri="{FF2B5EF4-FFF2-40B4-BE49-F238E27FC236}">
                  <a16:creationId xmlns:a16="http://schemas.microsoft.com/office/drawing/2014/main" id="{415A1DCB-2785-4769-A4D8-788CC61C8B6C}"/>
                </a:ext>
              </a:extLst>
            </p:cNvPr>
            <p:cNvSpPr/>
            <p:nvPr/>
          </p:nvSpPr>
          <p:spPr>
            <a:xfrm>
              <a:off x="542923" y="1736761"/>
              <a:ext cx="8058154" cy="10417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5979EF2-67B0-4F5B-9360-AE7F308907A8}"/>
                </a:ext>
              </a:extLst>
            </p:cNvPr>
            <p:cNvSpPr txBox="1"/>
            <p:nvPr/>
          </p:nvSpPr>
          <p:spPr>
            <a:xfrm>
              <a:off x="542922" y="1745949"/>
              <a:ext cx="7807571" cy="1005094"/>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Marginal cost </a:t>
              </a:r>
              <a:r>
                <a:rPr lang="en-US" sz="2000" dirty="0">
                  <a:solidFill>
                    <a:schemeClr val="bg1"/>
                  </a:solidFill>
                </a:rPr>
                <a:t>is calculated by taking the change in total cost and dividing it by the change in quantity.</a:t>
              </a:r>
            </a:p>
          </p:txBody>
        </p:sp>
      </p:grpSp>
      <p:grpSp>
        <p:nvGrpSpPr>
          <p:cNvPr id="9" name="Group 8">
            <a:extLst>
              <a:ext uri="{FF2B5EF4-FFF2-40B4-BE49-F238E27FC236}">
                <a16:creationId xmlns:a16="http://schemas.microsoft.com/office/drawing/2014/main" id="{46B904B7-22E6-49AA-9E78-9B710F97584D}"/>
              </a:ext>
            </a:extLst>
          </p:cNvPr>
          <p:cNvGrpSpPr/>
          <p:nvPr/>
        </p:nvGrpSpPr>
        <p:grpSpPr>
          <a:xfrm>
            <a:off x="1524001" y="3004207"/>
            <a:ext cx="4029079" cy="1951090"/>
            <a:chOff x="542922" y="1736760"/>
            <a:chExt cx="8058155" cy="1481768"/>
          </a:xfrm>
          <a:solidFill>
            <a:srgbClr val="627981"/>
          </a:solidFill>
        </p:grpSpPr>
        <p:sp>
          <p:nvSpPr>
            <p:cNvPr id="10" name="Rectangle 9">
              <a:extLst>
                <a:ext uri="{FF2B5EF4-FFF2-40B4-BE49-F238E27FC236}">
                  <a16:creationId xmlns:a16="http://schemas.microsoft.com/office/drawing/2014/main" id="{AE8BA560-A101-47C7-9C6E-F467F9407D1D}"/>
                </a:ext>
              </a:extLst>
            </p:cNvPr>
            <p:cNvSpPr/>
            <p:nvPr/>
          </p:nvSpPr>
          <p:spPr>
            <a:xfrm>
              <a:off x="542924" y="1736760"/>
              <a:ext cx="8058153" cy="14725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6FCCE7B2-764D-4C49-8F50-CEE1A322CCAD}"/>
                </a:ext>
              </a:extLst>
            </p:cNvPr>
            <p:cNvSpPr txBox="1"/>
            <p:nvPr/>
          </p:nvSpPr>
          <p:spPr>
            <a:xfrm>
              <a:off x="542922" y="1745949"/>
              <a:ext cx="7807571" cy="147257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generally upward-sloping because diminishing marginal returns implies that additional units are more costly to produce.</a:t>
              </a:r>
            </a:p>
          </p:txBody>
        </p:sp>
      </p:grpSp>
      <p:grpSp>
        <p:nvGrpSpPr>
          <p:cNvPr id="12" name="Group 11">
            <a:extLst>
              <a:ext uri="{FF2B5EF4-FFF2-40B4-BE49-F238E27FC236}">
                <a16:creationId xmlns:a16="http://schemas.microsoft.com/office/drawing/2014/main" id="{05067C1E-0075-4D8C-A7A8-AECD04878F27}"/>
              </a:ext>
            </a:extLst>
          </p:cNvPr>
          <p:cNvGrpSpPr/>
          <p:nvPr/>
        </p:nvGrpSpPr>
        <p:grpSpPr>
          <a:xfrm>
            <a:off x="1524001" y="5153242"/>
            <a:ext cx="4029079" cy="1077802"/>
            <a:chOff x="542922" y="1736760"/>
            <a:chExt cx="8058155" cy="1827643"/>
          </a:xfrm>
          <a:solidFill>
            <a:srgbClr val="627981"/>
          </a:solidFill>
        </p:grpSpPr>
        <p:sp>
          <p:nvSpPr>
            <p:cNvPr id="13" name="Rectangle 12">
              <a:extLst>
                <a:ext uri="{FF2B5EF4-FFF2-40B4-BE49-F238E27FC236}">
                  <a16:creationId xmlns:a16="http://schemas.microsoft.com/office/drawing/2014/main" id="{DA415DB8-6A03-40CE-B175-6AC4A7272634}"/>
                </a:ext>
              </a:extLst>
            </p:cNvPr>
            <p:cNvSpPr/>
            <p:nvPr/>
          </p:nvSpPr>
          <p:spPr>
            <a:xfrm>
              <a:off x="542924" y="1736760"/>
              <a:ext cx="8058153" cy="18276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44437F69-E5D1-470F-BC94-B07FEDD46CC0}"/>
                </a:ext>
              </a:extLst>
            </p:cNvPr>
            <p:cNvSpPr txBox="1"/>
            <p:nvPr/>
          </p:nvSpPr>
          <p:spPr>
            <a:xfrm>
              <a:off x="542922" y="1745950"/>
              <a:ext cx="7807571" cy="113796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intersects the average total cost curve at its minimum point. </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6B467B1-ACF8-4DFF-B6DB-582A8BCB14FA}"/>
                  </a:ext>
                </a:extLst>
              </p:cNvPr>
              <p:cNvSpPr txBox="1"/>
              <p:nvPr/>
            </p:nvSpPr>
            <p:spPr>
              <a:xfrm>
                <a:off x="7111575" y="5692143"/>
                <a:ext cx="3468129" cy="7488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rPr>
                        <m:t>M</m:t>
                      </m:r>
                      <m:r>
                        <m:rPr>
                          <m:sty m:val="p"/>
                        </m:rPr>
                        <a:rPr lang="en-US" sz="2400" b="0" i="0" smtClean="0">
                          <a:latin typeface="Cambria Math" panose="02040503050406030204" pitchFamily="18" charset="0"/>
                        </a:rPr>
                        <m:t>arginal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cost</m:t>
                      </m:r>
                      <m:r>
                        <a:rPr lang="en-US" sz="2400" b="0" i="0" smtClean="0">
                          <a:latin typeface="Cambria Math" panose="02040503050406030204" pitchFamily="18" charset="0"/>
                        </a:rPr>
                        <m:t>: </m:t>
                      </m:r>
                      <m:r>
                        <a:rPr lang="en-US" sz="2400" b="0" i="1" smtClean="0">
                          <a:latin typeface="Cambria Math" panose="02040503050406030204" pitchFamily="18" charset="0"/>
                        </a:rPr>
                        <m:t>𝑀𝐶</m:t>
                      </m:r>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i="0">
                              <a:latin typeface="Cambria Math" panose="02040503050406030204" pitchFamily="18" charset="0"/>
                            </a:rPr>
                            <m:t>Δ</m:t>
                          </m:r>
                          <m:r>
                            <a:rPr lang="en-US" sz="2400" b="0" i="1" smtClean="0">
                              <a:latin typeface="Cambria Math" panose="02040503050406030204" pitchFamily="18" charset="0"/>
                            </a:rPr>
                            <m:t>𝑇𝐶</m:t>
                          </m:r>
                        </m:num>
                        <m:den>
                          <m:r>
                            <m:rPr>
                              <m:sty m:val="p"/>
                            </m:rPr>
                            <a:rPr lang="en-US" sz="2400" i="0">
                              <a:latin typeface="Cambria Math" panose="02040503050406030204" pitchFamily="18" charset="0"/>
                            </a:rPr>
                            <m:t>Δ</m:t>
                          </m:r>
                          <m:r>
                            <a:rPr lang="en-US" sz="2400" b="0" i="1" smtClean="0">
                              <a:latin typeface="Cambria Math" panose="02040503050406030204" pitchFamily="18" charset="0"/>
                            </a:rPr>
                            <m:t>𝑄</m:t>
                          </m:r>
                        </m:den>
                      </m:f>
                    </m:oMath>
                  </m:oMathPara>
                </a14:m>
                <a:endParaRPr lang="en-US" sz="2400" dirty="0"/>
              </a:p>
            </p:txBody>
          </p:sp>
        </mc:Choice>
        <mc:Fallback xmlns="">
          <p:sp>
            <p:nvSpPr>
              <p:cNvPr id="15" name="TextBox 14">
                <a:extLst>
                  <a:ext uri="{FF2B5EF4-FFF2-40B4-BE49-F238E27FC236}">
                    <a16:creationId xmlns:a16="http://schemas.microsoft.com/office/drawing/2014/main" id="{D6B467B1-ACF8-4DFF-B6DB-582A8BCB14FA}"/>
                  </a:ext>
                </a:extLst>
              </p:cNvPr>
              <p:cNvSpPr txBox="1">
                <a:spLocks noRot="1" noChangeAspect="1" noMove="1" noResize="1" noEditPoints="1" noAdjustHandles="1" noChangeArrowheads="1" noChangeShapeType="1" noTextEdit="1"/>
              </p:cNvSpPr>
              <p:nvPr/>
            </p:nvSpPr>
            <p:spPr>
              <a:xfrm>
                <a:off x="7111575" y="5692143"/>
                <a:ext cx="3468129" cy="748859"/>
              </a:xfrm>
              <a:prstGeom prst="rect">
                <a:avLst/>
              </a:prstGeom>
              <a:blipFill>
                <a:blip r:embed="rId3"/>
                <a:stretch>
                  <a:fillRect/>
                </a:stretch>
              </a:blipFill>
            </p:spPr>
            <p:txBody>
              <a:bodyPr/>
              <a:lstStyle/>
              <a:p>
                <a:r>
                  <a:rPr lang="en-US">
                    <a:noFill/>
                  </a:rPr>
                  <a:t> </a:t>
                </a:r>
              </a:p>
            </p:txBody>
          </p:sp>
        </mc:Fallback>
      </mc:AlternateContent>
      <p:pic>
        <p:nvPicPr>
          <p:cNvPr id="3" name="Picture 2" descr="A graph with output on the x-axis and cost in dollars on the y-axis. Marginal cost, average total cost, and average variable cost curves are included, showing the u-shaped nature of the curves following a rise in output. The marginal cost curve is highlighted.">
            <a:extLst>
              <a:ext uri="{FF2B5EF4-FFF2-40B4-BE49-F238E27FC236}">
                <a16:creationId xmlns:a16="http://schemas.microsoft.com/office/drawing/2014/main" id="{7A79A288-C462-4102-9F99-5139ED930E2C}"/>
              </a:ext>
            </a:extLst>
          </p:cNvPr>
          <p:cNvPicPr>
            <a:picLocks noChangeAspect="1"/>
          </p:cNvPicPr>
          <p:nvPr/>
        </p:nvPicPr>
        <p:blipFill>
          <a:blip r:embed="rId4"/>
          <a:stretch>
            <a:fillRect/>
          </a:stretch>
        </p:blipFill>
        <p:spPr>
          <a:xfrm>
            <a:off x="6038850" y="1285113"/>
            <a:ext cx="5222363" cy="4306824"/>
          </a:xfrm>
          <a:prstGeom prst="rect">
            <a:avLst/>
          </a:prstGeom>
        </p:spPr>
      </p:pic>
    </p:spTree>
    <p:extLst>
      <p:ext uri="{BB962C8B-B14F-4D97-AF65-F5344CB8AC3E}">
        <p14:creationId xmlns:p14="http://schemas.microsoft.com/office/powerpoint/2010/main" val="107455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pic>
        <p:nvPicPr>
          <p:cNvPr id="4" name="Picture 3" descr="A group of people raising their hands">
            <a:extLst>
              <a:ext uri="{FF2B5EF4-FFF2-40B4-BE49-F238E27FC236}">
                <a16:creationId xmlns:a16="http://schemas.microsoft.com/office/drawing/2014/main" id="{8334A196-5823-4F1C-8B75-8C35D1217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77" y="3436342"/>
            <a:ext cx="4681045" cy="3120697"/>
          </a:xfrm>
          <a:prstGeom prst="rect">
            <a:avLst/>
          </a:prstGeom>
        </p:spPr>
      </p:pic>
    </p:spTree>
    <p:extLst>
      <p:ext uri="{BB962C8B-B14F-4D97-AF65-F5344CB8AC3E}">
        <p14:creationId xmlns:p14="http://schemas.microsoft.com/office/powerpoint/2010/main" val="257279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3648303"/>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total cost = $40 + $5 = $45</a:t>
            </a:r>
          </a:p>
          <a:p>
            <a:pPr algn="ctr"/>
            <a:endParaRPr lang="en-US" sz="2400" i="1" dirty="0">
              <a:solidFill>
                <a:schemeClr val="bg1"/>
              </a:solidFill>
            </a:endParaRPr>
          </a:p>
          <a:p>
            <a:pPr algn="ctr"/>
            <a:r>
              <a:rPr lang="en-US" sz="2400" dirty="0">
                <a:solidFill>
                  <a:schemeClr val="bg1"/>
                </a:solidFill>
              </a:rPr>
              <a:t>average variable cost = $5/1 = $5</a:t>
            </a:r>
          </a:p>
          <a:p>
            <a:pPr algn="ctr"/>
            <a:endParaRPr lang="en-US" sz="2400" i="1" dirty="0">
              <a:solidFill>
                <a:schemeClr val="bg1"/>
              </a:solidFill>
            </a:endParaRPr>
          </a:p>
          <a:p>
            <a:pPr algn="ctr"/>
            <a:r>
              <a:rPr lang="en-US" sz="2400" dirty="0">
                <a:solidFill>
                  <a:schemeClr val="bg1"/>
                </a:solidFill>
              </a:rPr>
              <a:t>average total cost = $45/1 = $45</a:t>
            </a:r>
          </a:p>
          <a:p>
            <a:pPr algn="ctr"/>
            <a:endParaRPr lang="en-US" sz="2400" i="1" dirty="0">
              <a:solidFill>
                <a:schemeClr val="bg1"/>
              </a:solidFill>
            </a:endParaRPr>
          </a:p>
          <a:p>
            <a:pPr algn="ctr"/>
            <a:r>
              <a:rPr lang="en-US" sz="2400" dirty="0">
                <a:solidFill>
                  <a:schemeClr val="bg1"/>
                </a:solidFill>
              </a:rPr>
              <a:t>marginal cost = $45/1 = $45</a:t>
            </a:r>
          </a:p>
        </p:txBody>
      </p:sp>
      <p:sp>
        <p:nvSpPr>
          <p:cNvPr id="5" name="TextBox 4">
            <a:extLst>
              <a:ext uri="{FF2B5EF4-FFF2-40B4-BE49-F238E27FC236}">
                <a16:creationId xmlns:a16="http://schemas.microsoft.com/office/drawing/2014/main" id="{10C12F12-87E6-4440-BDEE-6AB7EF8A4B07}"/>
              </a:ext>
            </a:extLst>
          </p:cNvPr>
          <p:cNvSpPr txBox="1"/>
          <p:nvPr/>
        </p:nvSpPr>
        <p:spPr>
          <a:xfrm>
            <a:off x="1670329" y="1516583"/>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your company has produced its first unit of output. When output is 1, the fixed cost is $40, and the variable cost is $5. What is the total cost? What is the average variable cost? What is</a:t>
            </a:r>
          </a:p>
          <a:p>
            <a:pPr algn="ctr"/>
            <a:r>
              <a:rPr lang="en-US" sz="2400" dirty="0">
                <a:solidFill>
                  <a:schemeClr val="bg1"/>
                </a:solidFill>
              </a:rPr>
              <a:t>the average total cost? What is the marginal cost?</a:t>
            </a:r>
          </a:p>
        </p:txBody>
      </p:sp>
    </p:spTree>
    <p:extLst>
      <p:ext uri="{BB962C8B-B14F-4D97-AF65-F5344CB8AC3E}">
        <p14:creationId xmlns:p14="http://schemas.microsoft.com/office/powerpoint/2010/main" val="161208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Lessons from Alternative Measures of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18" y="1580912"/>
            <a:ext cx="8058158" cy="1078465"/>
            <a:chOff x="542919" y="1736761"/>
            <a:chExt cx="8058158" cy="107846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1078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19" y="178410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Breaking down total costs into fixed cost, marginal cost, average total cost, and average variable cost is useful because each statistic offers its own insights for the firm.</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746254"/>
            <a:ext cx="8058158" cy="806935"/>
            <a:chOff x="542919" y="1736761"/>
            <a:chExt cx="8058158"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Whatever the firm's level of output, total revenue must exceed total costs if it is to earn a profit.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0" y="3670298"/>
            <a:ext cx="8058159" cy="806935"/>
            <a:chOff x="542918" y="1736761"/>
            <a:chExt cx="8058159"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18" y="17542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Typically, a firm should ignore sunk costs since they have already spent the money and cannot make any changes.</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19" y="4594048"/>
            <a:ext cx="8058160" cy="807523"/>
            <a:chOff x="542917" y="1736173"/>
            <a:chExt cx="8058160" cy="807523"/>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17" y="173617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variable costs can be changed, they convey information about a firm's ability to cut costs and the extent to which costs may increase.</a:t>
              </a:r>
            </a:p>
          </p:txBody>
        </p:sp>
      </p:grpSp>
    </p:spTree>
    <p:extLst>
      <p:ext uri="{BB962C8B-B14F-4D97-AF65-F5344CB8AC3E}">
        <p14:creationId xmlns:p14="http://schemas.microsoft.com/office/powerpoint/2010/main" val="5848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Success of a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E352263-799E-42C3-8C51-A3962808736C}"/>
              </a:ext>
            </a:extLst>
          </p:cNvPr>
          <p:cNvGrpSpPr/>
          <p:nvPr/>
        </p:nvGrpSpPr>
        <p:grpSpPr>
          <a:xfrm>
            <a:off x="2066918" y="1580912"/>
            <a:ext cx="8058158" cy="806935"/>
            <a:chOff x="542919" y="1736761"/>
            <a:chExt cx="8058158" cy="806935"/>
          </a:xfrm>
          <a:solidFill>
            <a:srgbClr val="627981"/>
          </a:solidFill>
        </p:grpSpPr>
        <p:sp>
          <p:nvSpPr>
            <p:cNvPr id="10" name="Rectangle 9">
              <a:extLst>
                <a:ext uri="{FF2B5EF4-FFF2-40B4-BE49-F238E27FC236}">
                  <a16:creationId xmlns:a16="http://schemas.microsoft.com/office/drawing/2014/main" id="{8769321E-FEFD-40ED-A512-B60CAFAD57A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4A84A50-0154-436E-ACCC-719A63835347}"/>
                </a:ext>
              </a:extLst>
            </p:cNvPr>
            <p:cNvSpPr txBox="1"/>
            <p:nvPr/>
          </p:nvSpPr>
          <p:spPr>
            <a:xfrm>
              <a:off x="542919" y="178410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Average cost tells a firm whether it can earn profits given the current price in the market.</a:t>
              </a:r>
            </a:p>
          </p:txBody>
        </p:sp>
      </p:grpSp>
      <p:grpSp>
        <p:nvGrpSpPr>
          <p:cNvPr id="12" name="Group 11">
            <a:extLst>
              <a:ext uri="{FF2B5EF4-FFF2-40B4-BE49-F238E27FC236}">
                <a16:creationId xmlns:a16="http://schemas.microsoft.com/office/drawing/2014/main" id="{554D53A4-369F-44BC-A528-239D457A8D6A}"/>
              </a:ext>
            </a:extLst>
          </p:cNvPr>
          <p:cNvGrpSpPr/>
          <p:nvPr/>
        </p:nvGrpSpPr>
        <p:grpSpPr>
          <a:xfrm>
            <a:off x="2066918" y="2504956"/>
            <a:ext cx="8058158" cy="806935"/>
            <a:chOff x="542919" y="1736761"/>
            <a:chExt cx="8058158" cy="806935"/>
          </a:xfrm>
          <a:solidFill>
            <a:srgbClr val="627981"/>
          </a:solidFill>
        </p:grpSpPr>
        <p:sp>
          <p:nvSpPr>
            <p:cNvPr id="13" name="Rectangle 12">
              <a:extLst>
                <a:ext uri="{FF2B5EF4-FFF2-40B4-BE49-F238E27FC236}">
                  <a16:creationId xmlns:a16="http://schemas.microsoft.com/office/drawing/2014/main" id="{4846A247-0BB7-4D23-97C1-5FF0C21C77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178876C2-478C-4398-907C-08C5799F57AF}"/>
                </a:ext>
              </a:extLst>
            </p:cNvPr>
            <p:cNvSpPr txBox="1"/>
            <p:nvPr/>
          </p:nvSpPr>
          <p:spPr>
            <a:xfrm>
              <a:off x="542919" y="180913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Dividing profit by the quantity of output produced gives </a:t>
              </a:r>
              <a:r>
                <a:rPr lang="en-US" sz="2000" b="1" dirty="0">
                  <a:solidFill>
                    <a:schemeClr val="bg1"/>
                  </a:solidFill>
                </a:rPr>
                <a:t>average profit</a:t>
              </a:r>
              <a:r>
                <a:rPr lang="en-US" sz="2000" dirty="0">
                  <a:solidFill>
                    <a:schemeClr val="bg1"/>
                  </a:solidFill>
                </a:rPr>
                <a:t>, also known as the firm's </a:t>
              </a:r>
              <a:r>
                <a:rPr lang="en-US" sz="2000" i="1" dirty="0">
                  <a:solidFill>
                    <a:schemeClr val="bg1"/>
                  </a:solidFill>
                </a:rPr>
                <a:t>profit margin</a:t>
              </a:r>
              <a:r>
                <a:rPr lang="en-US" sz="2000" dirty="0">
                  <a:solidFill>
                    <a:schemeClr val="bg1"/>
                  </a:solidFill>
                </a:rPr>
                <a:t>.</a:t>
              </a: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13AA406-7243-42CE-812A-C446E8008588}"/>
                  </a:ext>
                </a:extLst>
              </p:cNvPr>
              <p:cNvSpPr txBox="1"/>
              <p:nvPr/>
            </p:nvSpPr>
            <p:spPr>
              <a:xfrm>
                <a:off x="3362104" y="3640277"/>
                <a:ext cx="5217197" cy="63696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a</m:t>
                      </m:r>
                      <m:r>
                        <m:rPr>
                          <m:sty m:val="p"/>
                        </m:rPr>
                        <a:rPr lang="en-US" sz="2000" b="0" i="0" smtClean="0">
                          <a:latin typeface="Cambria Math" panose="02040503050406030204" pitchFamily="18" charset="0"/>
                        </a:rPr>
                        <m:t>verage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profit</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profit</m:t>
                          </m:r>
                        </m:num>
                        <m:den>
                          <m:r>
                            <m:rPr>
                              <m:sty m:val="p"/>
                            </m:rPr>
                            <a:rPr lang="en-US" sz="2000" b="0" i="0" smtClean="0">
                              <a:latin typeface="Cambria Math" panose="02040503050406030204" pitchFamily="18" charset="0"/>
                            </a:rPr>
                            <m:t>quantity</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produced</m:t>
                          </m:r>
                        </m:den>
                      </m:f>
                    </m:oMath>
                  </m:oMathPara>
                </a14:m>
                <a:endParaRPr lang="en-US" sz="2000" dirty="0"/>
              </a:p>
            </p:txBody>
          </p:sp>
        </mc:Choice>
        <mc:Fallback xmlns="">
          <p:sp>
            <p:nvSpPr>
              <p:cNvPr id="20" name="TextBox 19">
                <a:extLst>
                  <a:ext uri="{FF2B5EF4-FFF2-40B4-BE49-F238E27FC236}">
                    <a16:creationId xmlns:a16="http://schemas.microsoft.com/office/drawing/2014/main" id="{013AA406-7243-42CE-812A-C446E8008588}"/>
                  </a:ext>
                </a:extLst>
              </p:cNvPr>
              <p:cNvSpPr txBox="1">
                <a:spLocks noRot="1" noChangeAspect="1" noMove="1" noResize="1" noEditPoints="1" noAdjustHandles="1" noChangeArrowheads="1" noChangeShapeType="1" noTextEdit="1"/>
              </p:cNvSpPr>
              <p:nvPr/>
            </p:nvSpPr>
            <p:spPr>
              <a:xfrm>
                <a:off x="3362104" y="3640277"/>
                <a:ext cx="5217197" cy="63696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18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98785"/>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For every input (e.g. labor), there is an associated factor payment (e.g. wages and salaries).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 a short-run perspective, we can divide a firm's total cost into fixed cost, which a firm must incur before producing any output, and variable costs, which the firm incurs in the act of producing.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marginal cost by taking the change in total cost (or the change in variable cost, which will be the same thing) and dividing it by the change in output for each possible change in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total cost by taking total cost and dividing by total output at each different level of output.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calculate average variable cost by taking total variable cost and dividing by the total output at each level of output.</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Factors of Production and 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firm's production function tells us how much output the firm will produce with given amounts of inputs.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also tells us how many inputs the firm needs to produce a given quantity of output, which is what we need to determine total cost.</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every factor of production (or input), there is an associated factor payment.</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Factor payments </a:t>
              </a:r>
              <a:r>
                <a:rPr lang="en-US" sz="2000" dirty="0">
                  <a:solidFill>
                    <a:schemeClr val="bg1"/>
                  </a:solidFill>
                </a:rPr>
                <a:t>are what the firm pays for the use of the factors of production.</a:t>
              </a:r>
            </a:p>
          </p:txBody>
        </p:sp>
      </p:grpSp>
      <p:grpSp>
        <p:nvGrpSpPr>
          <p:cNvPr id="16" name="Group 15">
            <a:extLst>
              <a:ext uri="{FF2B5EF4-FFF2-40B4-BE49-F238E27FC236}">
                <a16:creationId xmlns:a16="http://schemas.microsoft.com/office/drawing/2014/main" id="{5783B24A-1465-48DE-BABA-F7139FED9058}"/>
              </a:ext>
            </a:extLst>
          </p:cNvPr>
          <p:cNvGrpSpPr/>
          <p:nvPr/>
        </p:nvGrpSpPr>
        <p:grpSpPr>
          <a:xfrm>
            <a:off x="2066922" y="5277088"/>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24ACE6C-4499-48C9-B696-49C244AEB44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AA1F1CC7-960E-4FE9-B85D-EF1D38701D02}"/>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the firm's perspective, factor payments are costs, while from the owner of each factor's perspective, factor payments are income. </a:t>
              </a:r>
            </a:p>
          </p:txBody>
        </p:sp>
      </p:grpSp>
    </p:spTree>
    <p:extLst>
      <p:ext uri="{BB962C8B-B14F-4D97-AF65-F5344CB8AC3E}">
        <p14:creationId xmlns:p14="http://schemas.microsoft.com/office/powerpoint/2010/main" val="376072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Factor Payments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a16="http://schemas.microsoft.com/office/drawing/2014/main" id="{4C867AF5-083B-4BF8-9543-CFDAAA58CE47}"/>
              </a:ext>
            </a:extLst>
          </p:cNvPr>
          <p:cNvGraphicFramePr>
            <a:graphicFrameLocks noGrp="1"/>
          </p:cNvGraphicFramePr>
          <p:nvPr>
            <p:extLst>
              <p:ext uri="{D42A27DB-BD31-4B8C-83A1-F6EECF244321}">
                <p14:modId xmlns:p14="http://schemas.microsoft.com/office/powerpoint/2010/main" val="2113096577"/>
              </p:ext>
            </p:extLst>
          </p:nvPr>
        </p:nvGraphicFramePr>
        <p:xfrm>
          <a:off x="2031999" y="2641612"/>
          <a:ext cx="8128000" cy="251371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6081882"/>
                    </a:ext>
                  </a:extLst>
                </a:gridCol>
                <a:gridCol w="4064000">
                  <a:extLst>
                    <a:ext uri="{9D8B030D-6E8A-4147-A177-3AD203B41FA5}">
                      <a16:colId xmlns:a16="http://schemas.microsoft.com/office/drawing/2014/main" val="3141855116"/>
                    </a:ext>
                  </a:extLst>
                </a:gridCol>
              </a:tblGrid>
              <a:tr h="418952">
                <a:tc>
                  <a:txBody>
                    <a:bodyPr/>
                    <a:lstStyle/>
                    <a:p>
                      <a:pPr algn="ctr"/>
                      <a:r>
                        <a:rPr lang="en-US" sz="2000" dirty="0">
                          <a:solidFill>
                            <a:schemeClr val="tx1"/>
                          </a:solidFill>
                        </a:rPr>
                        <a:t>Factor of Production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Factor Payment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1709917"/>
                  </a:ext>
                </a:extLst>
              </a:tr>
              <a:tr h="418952">
                <a:tc>
                  <a:txBody>
                    <a:bodyPr/>
                    <a:lstStyle/>
                    <a:p>
                      <a:pPr algn="ctr"/>
                      <a:r>
                        <a:rPr lang="en-US" sz="2000" dirty="0">
                          <a:solidFill>
                            <a:schemeClr val="tx1"/>
                          </a:solidFill>
                        </a:rPr>
                        <a:t>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Price of raw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479574"/>
                  </a:ext>
                </a:extLst>
              </a:tr>
              <a:tr h="418952">
                <a:tc>
                  <a:txBody>
                    <a:bodyPr/>
                    <a:lstStyle/>
                    <a:p>
                      <a:pPr algn="ctr"/>
                      <a:r>
                        <a:rPr lang="en-US" sz="2000" dirty="0">
                          <a:solidFill>
                            <a:schemeClr val="tx1"/>
                          </a:solidFill>
                        </a:rPr>
                        <a:t>Land or buildings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6132002"/>
                  </a:ext>
                </a:extLst>
              </a:tr>
              <a:tr h="418952">
                <a:tc>
                  <a:txBody>
                    <a:bodyPr/>
                    <a:lstStyle/>
                    <a:p>
                      <a:pPr algn="ctr"/>
                      <a:r>
                        <a:rPr lang="en-US" sz="2000" dirty="0">
                          <a:solidFill>
                            <a:schemeClr val="tx1"/>
                          </a:solidFill>
                        </a:rPr>
                        <a:t>Labor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Wages or salaries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250781"/>
                  </a:ext>
                </a:extLst>
              </a:tr>
              <a:tr h="418952">
                <a:tc>
                  <a:txBody>
                    <a:bodyPr/>
                    <a:lstStyle/>
                    <a:p>
                      <a:pPr algn="ctr"/>
                      <a:r>
                        <a:rPr lang="en-US" sz="2000" dirty="0">
                          <a:solidFill>
                            <a:schemeClr val="tx1"/>
                          </a:solidFill>
                        </a:rPr>
                        <a:t>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Interest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7846929"/>
                  </a:ext>
                </a:extLst>
              </a:tr>
              <a:tr h="418952">
                <a:tc>
                  <a:txBody>
                    <a:bodyPr/>
                    <a:lstStyle/>
                    <a:p>
                      <a:pPr algn="ctr"/>
                      <a:r>
                        <a:rPr lang="en-US" sz="2000" dirty="0">
                          <a:solidFill>
                            <a:schemeClr val="tx1"/>
                          </a:solidFill>
                        </a:rPr>
                        <a:t>Entrepreneurship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a:solidFill>
                            <a:schemeClr val="tx1"/>
                          </a:solidFill>
                        </a:rPr>
                        <a:t>Profit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673405"/>
                  </a:ext>
                </a:extLst>
              </a:tr>
            </a:tbl>
          </a:graphicData>
        </a:graphic>
      </p:graphicFrame>
      <p:grpSp>
        <p:nvGrpSpPr>
          <p:cNvPr id="20" name="Group 19">
            <a:extLst>
              <a:ext uri="{FF2B5EF4-FFF2-40B4-BE49-F238E27FC236}">
                <a16:creationId xmlns:a16="http://schemas.microsoft.com/office/drawing/2014/main" id="{B919A485-6979-4D99-A222-CA01ECE113BD}"/>
              </a:ext>
            </a:extLst>
          </p:cNvPr>
          <p:cNvGrpSpPr/>
          <p:nvPr/>
        </p:nvGrpSpPr>
        <p:grpSpPr>
          <a:xfrm>
            <a:off x="2066922" y="1526543"/>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5882BB38-8DCE-45D7-A770-2F50B7CD602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71D31B9-19ED-41DE-BF9B-84A0CAC13107}"/>
                </a:ext>
              </a:extLst>
            </p:cNvPr>
            <p:cNvSpPr txBox="1"/>
            <p:nvPr/>
          </p:nvSpPr>
          <p:spPr>
            <a:xfrm>
              <a:off x="542923" y="1797568"/>
              <a:ext cx="7807571" cy="707886"/>
            </a:xfrm>
            <a:prstGeom prst="rect">
              <a:avLst/>
            </a:prstGeom>
            <a:grpFill/>
          </p:spPr>
          <p:txBody>
            <a:bodyPr wrap="square" rtlCol="0">
              <a:spAutoFit/>
            </a:bodyPr>
            <a:lstStyle/>
            <a:p>
              <a:pPr algn="ctr"/>
              <a:r>
                <a:rPr lang="en-US" sz="2000" dirty="0">
                  <a:solidFill>
                    <a:schemeClr val="bg1"/>
                  </a:solidFill>
                </a:rPr>
                <a:t>The typical factors of production considered by economists all have associated factor payments.</a:t>
              </a:r>
            </a:p>
          </p:txBody>
        </p:sp>
      </p:grpSp>
    </p:spTree>
    <p:extLst>
      <p:ext uri="{BB962C8B-B14F-4D97-AF65-F5344CB8AC3E}">
        <p14:creationId xmlns:p14="http://schemas.microsoft.com/office/powerpoint/2010/main" val="54327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2" y="1533615"/>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 is the residual, what's left over from revenues after the firm pays all the other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3" y="2457659"/>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may seem odd to treat profit as a "cost," it is what entrepreneurs earn for taking the risk of starting a business.</a:t>
              </a:r>
            </a:p>
          </p:txBody>
        </p:sp>
      </p:grpSp>
    </p:spTree>
    <p:extLst>
      <p:ext uri="{BB962C8B-B14F-4D97-AF65-F5344CB8AC3E}">
        <p14:creationId xmlns:p14="http://schemas.microsoft.com/office/powerpoint/2010/main" val="289685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Cost Function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5B3AA77-9D55-49AC-8562-638D68EE066A}"/>
              </a:ext>
            </a:extLst>
          </p:cNvPr>
          <p:cNvGraphicFramePr>
            <a:graphicFrameLocks noGrp="1"/>
          </p:cNvGraphicFramePr>
          <p:nvPr>
            <p:extLst>
              <p:ext uri="{D42A27DB-BD31-4B8C-83A1-F6EECF244321}">
                <p14:modId xmlns:p14="http://schemas.microsoft.com/office/powerpoint/2010/main" val="1634254745"/>
              </p:ext>
            </p:extLst>
          </p:nvPr>
        </p:nvGraphicFramePr>
        <p:xfrm>
          <a:off x="2032000" y="3591133"/>
          <a:ext cx="8128000" cy="1036320"/>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1424060898"/>
                    </a:ext>
                  </a:extLst>
                </a:gridCol>
                <a:gridCol w="1625600">
                  <a:extLst>
                    <a:ext uri="{9D8B030D-6E8A-4147-A177-3AD203B41FA5}">
                      <a16:colId xmlns:a16="http://schemas.microsoft.com/office/drawing/2014/main" val="515003766"/>
                    </a:ext>
                  </a:extLst>
                </a:gridCol>
                <a:gridCol w="1625600">
                  <a:extLst>
                    <a:ext uri="{9D8B030D-6E8A-4147-A177-3AD203B41FA5}">
                      <a16:colId xmlns:a16="http://schemas.microsoft.com/office/drawing/2014/main" val="1607473884"/>
                    </a:ext>
                  </a:extLst>
                </a:gridCol>
                <a:gridCol w="1625600">
                  <a:extLst>
                    <a:ext uri="{9D8B030D-6E8A-4147-A177-3AD203B41FA5}">
                      <a16:colId xmlns:a16="http://schemas.microsoft.com/office/drawing/2014/main" val="4116906637"/>
                    </a:ext>
                  </a:extLst>
                </a:gridCol>
                <a:gridCol w="1625600">
                  <a:extLst>
                    <a:ext uri="{9D8B030D-6E8A-4147-A177-3AD203B41FA5}">
                      <a16:colId xmlns:a16="http://schemas.microsoft.com/office/drawing/2014/main" val="586476019"/>
                    </a:ext>
                  </a:extLst>
                </a:gridCol>
              </a:tblGrid>
              <a:tr h="166159">
                <a:tc>
                  <a:txBody>
                    <a:bodyPr/>
                    <a:lstStyle/>
                    <a:p>
                      <a:pPr algn="ctr"/>
                      <a:r>
                        <a:rPr lang="en-US" sz="2800" b="1" i="1" dirty="0"/>
                        <a:t>Q</a:t>
                      </a:r>
                    </a:p>
                  </a:txBody>
                  <a:tcPr/>
                </a:tc>
                <a:tc>
                  <a:txBody>
                    <a:bodyPr/>
                    <a:lstStyle/>
                    <a:p>
                      <a:pPr algn="ctr"/>
                      <a:r>
                        <a:rPr lang="en-US" sz="2800" dirty="0"/>
                        <a:t>1</a:t>
                      </a:r>
                    </a:p>
                  </a:txBody>
                  <a:tcPr/>
                </a:tc>
                <a:tc>
                  <a:txBody>
                    <a:bodyPr/>
                    <a:lstStyle/>
                    <a:p>
                      <a:pPr algn="ctr"/>
                      <a:r>
                        <a:rPr lang="en-US" sz="2800" dirty="0"/>
                        <a:t>2</a:t>
                      </a:r>
                    </a:p>
                  </a:txBody>
                  <a:tcPr/>
                </a:tc>
                <a:tc>
                  <a:txBody>
                    <a:bodyPr/>
                    <a:lstStyle/>
                    <a:p>
                      <a:pPr algn="ctr"/>
                      <a:r>
                        <a:rPr lang="en-US" sz="2800" dirty="0"/>
                        <a:t>3</a:t>
                      </a:r>
                    </a:p>
                  </a:txBody>
                  <a:tcPr/>
                </a:tc>
                <a:tc>
                  <a:txBody>
                    <a:bodyPr/>
                    <a:lstStyle/>
                    <a:p>
                      <a:pPr algn="ctr"/>
                      <a:r>
                        <a:rPr lang="en-US" sz="2800" dirty="0"/>
                        <a:t>4</a:t>
                      </a:r>
                    </a:p>
                  </a:txBody>
                  <a:tcPr/>
                </a:tc>
                <a:extLst>
                  <a:ext uri="{0D108BD9-81ED-4DB2-BD59-A6C34878D82A}">
                    <a16:rowId xmlns:a16="http://schemas.microsoft.com/office/drawing/2014/main" val="2694543733"/>
                  </a:ext>
                </a:extLst>
              </a:tr>
              <a:tr h="370840">
                <a:tc>
                  <a:txBody>
                    <a:bodyPr/>
                    <a:lstStyle/>
                    <a:p>
                      <a:pPr algn="ctr"/>
                      <a:r>
                        <a:rPr lang="en-US" sz="2800" b="1" dirty="0"/>
                        <a:t>Cost</a:t>
                      </a:r>
                    </a:p>
                  </a:txBody>
                  <a:tcPr/>
                </a:tc>
                <a:tc>
                  <a:txBody>
                    <a:bodyPr/>
                    <a:lstStyle/>
                    <a:p>
                      <a:pPr algn="ctr"/>
                      <a:r>
                        <a:rPr lang="en-US" sz="2800" dirty="0"/>
                        <a:t>$32.50</a:t>
                      </a:r>
                    </a:p>
                  </a:txBody>
                  <a:tcPr/>
                </a:tc>
                <a:tc>
                  <a:txBody>
                    <a:bodyPr/>
                    <a:lstStyle/>
                    <a:p>
                      <a:pPr algn="ctr"/>
                      <a:r>
                        <a:rPr lang="en-US" sz="2800" dirty="0"/>
                        <a:t>$44</a:t>
                      </a:r>
                    </a:p>
                  </a:txBody>
                  <a:tcPr/>
                </a:tc>
                <a:tc>
                  <a:txBody>
                    <a:bodyPr/>
                    <a:lstStyle/>
                    <a:p>
                      <a:pPr algn="ctr"/>
                      <a:r>
                        <a:rPr lang="en-US" sz="2800" dirty="0"/>
                        <a:t>$52</a:t>
                      </a:r>
                    </a:p>
                  </a:txBody>
                  <a:tcPr/>
                </a:tc>
                <a:tc>
                  <a:txBody>
                    <a:bodyPr/>
                    <a:lstStyle/>
                    <a:p>
                      <a:pPr algn="ctr"/>
                      <a:r>
                        <a:rPr lang="en-US" sz="2800" dirty="0"/>
                        <a:t>$90</a:t>
                      </a:r>
                    </a:p>
                  </a:txBody>
                  <a:tcPr/>
                </a:tc>
                <a:extLst>
                  <a:ext uri="{0D108BD9-81ED-4DB2-BD59-A6C34878D82A}">
                    <a16:rowId xmlns:a16="http://schemas.microsoft.com/office/drawing/2014/main" val="2619788681"/>
                  </a:ext>
                </a:extLst>
              </a:tr>
            </a:tbl>
          </a:graphicData>
        </a:graphic>
      </p:graphicFrame>
      <p:grpSp>
        <p:nvGrpSpPr>
          <p:cNvPr id="7" name="Group 6">
            <a:extLst>
              <a:ext uri="{FF2B5EF4-FFF2-40B4-BE49-F238E27FC236}">
                <a16:creationId xmlns:a16="http://schemas.microsoft.com/office/drawing/2014/main" id="{09D19F27-206C-4FBF-9A76-36A6E2DD18D7}"/>
              </a:ext>
            </a:extLst>
          </p:cNvPr>
          <p:cNvGrpSpPr/>
          <p:nvPr/>
        </p:nvGrpSpPr>
        <p:grpSpPr>
          <a:xfrm>
            <a:off x="2066922" y="1533615"/>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82067E62-ACA3-4426-8A07-AEC13622F6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CB52CD84-CE5A-4CAF-AE45-92F3804561AD}"/>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cost function is a mathematical expression or equation that shows the cost of producing different levels of output.</a:t>
              </a:r>
            </a:p>
          </p:txBody>
        </p:sp>
      </p:grpSp>
      <p:grpSp>
        <p:nvGrpSpPr>
          <p:cNvPr id="10" name="Group 9">
            <a:extLst>
              <a:ext uri="{FF2B5EF4-FFF2-40B4-BE49-F238E27FC236}">
                <a16:creationId xmlns:a16="http://schemas.microsoft.com/office/drawing/2014/main" id="{63113EDB-EEAC-49E9-A1F7-05FF3D37887B}"/>
              </a:ext>
            </a:extLst>
          </p:cNvPr>
          <p:cNvGrpSpPr/>
          <p:nvPr/>
        </p:nvGrpSpPr>
        <p:grpSpPr>
          <a:xfrm>
            <a:off x="2066922" y="2457659"/>
            <a:ext cx="8058155" cy="806935"/>
            <a:chOff x="542922" y="1736761"/>
            <a:chExt cx="8058155" cy="806935"/>
          </a:xfrm>
          <a:solidFill>
            <a:srgbClr val="627981"/>
          </a:solidFill>
        </p:grpSpPr>
        <p:sp>
          <p:nvSpPr>
            <p:cNvPr id="11" name="Rectangle 10">
              <a:extLst>
                <a:ext uri="{FF2B5EF4-FFF2-40B4-BE49-F238E27FC236}">
                  <a16:creationId xmlns:a16="http://schemas.microsoft.com/office/drawing/2014/main" id="{F42F5105-D75A-4648-92D5-D92A49B514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89D0D41D-F664-4188-8756-D46A25366370}"/>
                </a:ext>
              </a:extLst>
            </p:cNvPr>
            <p:cNvSpPr txBox="1"/>
            <p:nvPr/>
          </p:nvSpPr>
          <p:spPr>
            <a:xfrm>
              <a:off x="542922" y="1907949"/>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 Cost increases as the firm produces higher quantities of output.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Average and Marginal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79756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cost of producing a firm's output depends on how much labor and physical capital the firm uses.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2" y="2504956"/>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Average cost </a:t>
              </a:r>
              <a:r>
                <a:rPr lang="en-US" sz="2000" dirty="0">
                  <a:solidFill>
                    <a:schemeClr val="bg1"/>
                  </a:solidFill>
                </a:rPr>
                <a:t>is total cost divided by the quantity of output produced and is viewed as the most intuitive way to measure per-unit costs.</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average cost is the cost of the average unit of output produced, </a:t>
              </a:r>
              <a:r>
                <a:rPr lang="en-US" sz="2000" b="1" dirty="0">
                  <a:solidFill>
                    <a:schemeClr val="bg1"/>
                  </a:solidFill>
                </a:rPr>
                <a:t>marginal cost </a:t>
              </a:r>
              <a:r>
                <a:rPr lang="en-US" sz="2000" dirty="0">
                  <a:solidFill>
                    <a:schemeClr val="bg1"/>
                  </a:solidFill>
                </a:rPr>
                <a:t>is the cost of each individual unit produced.</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2" y="4353338"/>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formally, marginal cost is the cost of producing one more unit of output.</a:t>
              </a:r>
            </a:p>
          </p:txBody>
        </p:sp>
      </p:grpSp>
      <p:grpSp>
        <p:nvGrpSpPr>
          <p:cNvPr id="20" name="Group 19">
            <a:extLst>
              <a:ext uri="{FF2B5EF4-FFF2-40B4-BE49-F238E27FC236}">
                <a16:creationId xmlns:a16="http://schemas.microsoft.com/office/drawing/2014/main" id="{FA21AC9D-5207-4986-8F21-EFB85FB2A3AE}"/>
              </a:ext>
            </a:extLst>
          </p:cNvPr>
          <p:cNvGrpSpPr/>
          <p:nvPr/>
        </p:nvGrpSpPr>
        <p:grpSpPr>
          <a:xfrm>
            <a:off x="2066921" y="5277088"/>
            <a:ext cx="8058154" cy="922543"/>
            <a:chOff x="542923" y="1736761"/>
            <a:chExt cx="8058154" cy="922543"/>
          </a:xfrm>
          <a:solidFill>
            <a:srgbClr val="627981"/>
          </a:solidFill>
        </p:grpSpPr>
        <p:sp>
          <p:nvSpPr>
            <p:cNvPr id="21" name="Rectangle 20">
              <a:extLst>
                <a:ext uri="{FF2B5EF4-FFF2-40B4-BE49-F238E27FC236}">
                  <a16:creationId xmlns:a16="http://schemas.microsoft.com/office/drawing/2014/main" id="{84C118C6-4429-4489-88AA-E079103A998B}"/>
                </a:ext>
              </a:extLst>
            </p:cNvPr>
            <p:cNvSpPr/>
            <p:nvPr/>
          </p:nvSpPr>
          <p:spPr>
            <a:xfrm>
              <a:off x="542923" y="1736761"/>
              <a:ext cx="8058154" cy="9225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3F3D272-44EC-4D63-8A64-B77F6EC53EB7}"/>
                    </a:ext>
                  </a:extLst>
                </p:cNvPr>
                <p:cNvSpPr txBox="1"/>
                <p:nvPr/>
              </p:nvSpPr>
              <p:spPr>
                <a:xfrm>
                  <a:off x="542923" y="1782589"/>
                  <a:ext cx="7807571" cy="87671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Mathematically, marginal cost is the change in total cost divided by the change in output: </a:t>
                  </a:r>
                  <a14:m>
                    <m:oMath xmlns:m="http://schemas.openxmlformats.org/officeDocument/2006/math">
                      <m:r>
                        <a:rPr lang="en-US" sz="2000" b="0" i="1" smtClean="0">
                          <a:solidFill>
                            <a:schemeClr val="bg1"/>
                          </a:solidFill>
                          <a:latin typeface="Cambria Math" panose="02040503050406030204" pitchFamily="18" charset="0"/>
                        </a:rPr>
                        <m:t>𝑀𝐶</m:t>
                      </m:r>
                      <m:r>
                        <a:rPr lang="en-US" sz="2000" b="0" i="1" smtClean="0">
                          <a:solidFill>
                            <a:schemeClr val="bg1"/>
                          </a:solidFill>
                          <a:latin typeface="Cambria Math" panose="02040503050406030204" pitchFamily="18" charset="0"/>
                        </a:rPr>
                        <m:t>=</m:t>
                      </m:r>
                      <m:f>
                        <m:fPr>
                          <m:ctrlPr>
                            <a:rPr lang="en-US" sz="2000" b="0" i="1" smtClean="0">
                              <a:solidFill>
                                <a:schemeClr val="bg1"/>
                              </a:solidFill>
                              <a:latin typeface="Cambria Math" panose="02040503050406030204" pitchFamily="18" charset="0"/>
                            </a:rPr>
                          </m:ctrlPr>
                        </m:fPr>
                        <m:num>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𝑇𝐶</m:t>
                          </m:r>
                        </m:num>
                        <m:den>
                          <m:r>
                            <a:rPr lang="en-US" sz="2000" b="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𝑄</m:t>
                          </m:r>
                        </m:den>
                      </m:f>
                    </m:oMath>
                  </a14:m>
                  <a:endParaRPr lang="en-US" sz="2000" dirty="0">
                    <a:solidFill>
                      <a:schemeClr val="bg1"/>
                    </a:solidFill>
                  </a:endParaRPr>
                </a:p>
              </p:txBody>
            </p:sp>
          </mc:Choice>
          <mc:Fallback xmlns="">
            <p:sp>
              <p:nvSpPr>
                <p:cNvPr id="22" name="TextBox 21">
                  <a:extLst>
                    <a:ext uri="{FF2B5EF4-FFF2-40B4-BE49-F238E27FC236}">
                      <a16:creationId xmlns:a16="http://schemas.microsoft.com/office/drawing/2014/main" id="{83F3D272-44EC-4D63-8A64-B77F6EC53EB7}"/>
                    </a:ext>
                  </a:extLst>
                </p:cNvPr>
                <p:cNvSpPr txBox="1">
                  <a:spLocks noRot="1" noChangeAspect="1" noMove="1" noResize="1" noEditPoints="1" noAdjustHandles="1" noChangeArrowheads="1" noChangeShapeType="1" noTextEdit="1"/>
                </p:cNvSpPr>
                <p:nvPr/>
              </p:nvSpPr>
              <p:spPr>
                <a:xfrm>
                  <a:off x="542923" y="1782589"/>
                  <a:ext cx="7807571" cy="876715"/>
                </a:xfrm>
                <a:prstGeom prst="rect">
                  <a:avLst/>
                </a:prstGeom>
                <a:blipFill>
                  <a:blip r:embed="rId3"/>
                  <a:stretch>
                    <a:fillRect l="-703" t="-3472" b="-694"/>
                  </a:stretch>
                </a:blipFill>
              </p:spPr>
              <p:txBody>
                <a:bodyPr/>
                <a:lstStyle/>
                <a:p>
                  <a:r>
                    <a:rPr lang="en-US">
                      <a:noFill/>
                    </a:rPr>
                    <a:t> </a:t>
                  </a:r>
                </a:p>
              </p:txBody>
            </p:sp>
          </mc:Fallback>
        </mc:AlternateContent>
      </p:grpSp>
    </p:spTree>
    <p:extLst>
      <p:ext uri="{BB962C8B-B14F-4D97-AF65-F5344CB8AC3E}">
        <p14:creationId xmlns:p14="http://schemas.microsoft.com/office/powerpoint/2010/main" val="19374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A42055-9A1B-4B30-8C0B-B5718E23BA62}"/>
              </a:ext>
            </a:extLst>
          </p:cNvPr>
          <p:cNvSpPr/>
          <p:nvPr/>
        </p:nvSpPr>
        <p:spPr>
          <a:xfrm>
            <a:off x="1881188" y="1238865"/>
            <a:ext cx="8429625" cy="496878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Cost: 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5424CD-098B-4C40-A757-4AE6A8FFFD24}"/>
              </a:ext>
            </a:extLst>
          </p:cNvPr>
          <p:cNvSpPr txBox="1"/>
          <p:nvPr/>
        </p:nvSpPr>
        <p:spPr>
          <a:xfrm>
            <a:off x="2304262" y="3658294"/>
            <a:ext cx="1046953" cy="461665"/>
          </a:xfrm>
          <a:prstGeom prst="rect">
            <a:avLst/>
          </a:prstGeom>
          <a:noFill/>
        </p:spPr>
        <p:txBody>
          <a:bodyPr wrap="none" rtlCol="0">
            <a:spAutoFit/>
          </a:bodyPr>
          <a:lstStyle/>
          <a:p>
            <a:r>
              <a:rPr lang="en-US" sz="2400" dirty="0">
                <a:solidFill>
                  <a:schemeClr val="bg1"/>
                </a:solidFill>
              </a:rPr>
              <a:t>Step 1:</a:t>
            </a:r>
          </a:p>
        </p:txBody>
      </p:sp>
      <p:sp>
        <p:nvSpPr>
          <p:cNvPr id="14" name="TextBox 13">
            <a:extLst>
              <a:ext uri="{FF2B5EF4-FFF2-40B4-BE49-F238E27FC236}">
                <a16:creationId xmlns:a16="http://schemas.microsoft.com/office/drawing/2014/main" id="{1733B0EE-ECF3-4B47-8EAE-520A5608B09B}"/>
              </a:ext>
            </a:extLst>
          </p:cNvPr>
          <p:cNvSpPr txBox="1"/>
          <p:nvPr/>
        </p:nvSpPr>
        <p:spPr>
          <a:xfrm>
            <a:off x="2304262" y="4396610"/>
            <a:ext cx="1046953" cy="461665"/>
          </a:xfrm>
          <a:prstGeom prst="rect">
            <a:avLst/>
          </a:prstGeom>
          <a:noFill/>
        </p:spPr>
        <p:txBody>
          <a:bodyPr wrap="none" rtlCol="0">
            <a:spAutoFit/>
          </a:bodyPr>
          <a:lstStyle/>
          <a:p>
            <a:r>
              <a:rPr lang="en-US" sz="2400" dirty="0">
                <a:solidFill>
                  <a:schemeClr val="bg1"/>
                </a:solidFill>
              </a:rPr>
              <a:t>Step 2:</a:t>
            </a:r>
          </a:p>
        </p:txBody>
      </p:sp>
      <p:sp>
        <p:nvSpPr>
          <p:cNvPr id="15" name="TextBox 14">
            <a:extLst>
              <a:ext uri="{FF2B5EF4-FFF2-40B4-BE49-F238E27FC236}">
                <a16:creationId xmlns:a16="http://schemas.microsoft.com/office/drawing/2014/main" id="{53E5646C-3944-4CC9-8B02-08051E80BBAE}"/>
              </a:ext>
            </a:extLst>
          </p:cNvPr>
          <p:cNvSpPr txBox="1"/>
          <p:nvPr/>
        </p:nvSpPr>
        <p:spPr>
          <a:xfrm>
            <a:off x="2304262" y="5184337"/>
            <a:ext cx="1046953" cy="461665"/>
          </a:xfrm>
          <a:prstGeom prst="rect">
            <a:avLst/>
          </a:prstGeom>
          <a:noFill/>
        </p:spPr>
        <p:txBody>
          <a:bodyPr wrap="none" rtlCol="0">
            <a:spAutoFit/>
          </a:bodyPr>
          <a:lstStyle/>
          <a:p>
            <a:r>
              <a:rPr lang="en-US" sz="2400" dirty="0">
                <a:solidFill>
                  <a:schemeClr val="bg1"/>
                </a:solidFill>
              </a:rPr>
              <a:t>Step 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BF0271-A388-4716-AD10-29335BCB3EA1}"/>
                  </a:ext>
                </a:extLst>
              </p:cNvPr>
              <p:cNvSpPr txBox="1"/>
              <p:nvPr/>
            </p:nvSpPr>
            <p:spPr>
              <a:xfrm>
                <a:off x="3465472" y="3718463"/>
                <a:ext cx="362451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r>
                        <a:rPr lang="en-US" sz="2400" b="0" i="1" smtClean="0">
                          <a:solidFill>
                            <a:schemeClr val="bg1"/>
                          </a:solidFill>
                          <a:latin typeface="Cambria Math" panose="02040503050406030204" pitchFamily="18" charset="0"/>
                          <a:ea typeface="Cambria Math" panose="02040503050406030204" pitchFamily="18" charset="0"/>
                        </a:rPr>
                        <m:t>=$400−$320=$80</m:t>
                      </m:r>
                    </m:oMath>
                  </m:oMathPara>
                </a14:m>
                <a:endParaRPr lang="en-US" sz="2400" dirty="0">
                  <a:solidFill>
                    <a:schemeClr val="bg1"/>
                  </a:solidFill>
                </a:endParaRPr>
              </a:p>
            </p:txBody>
          </p:sp>
        </mc:Choice>
        <mc:Fallback xmlns="">
          <p:sp>
            <p:nvSpPr>
              <p:cNvPr id="5" name="TextBox 4">
                <a:extLst>
                  <a:ext uri="{FF2B5EF4-FFF2-40B4-BE49-F238E27FC236}">
                    <a16:creationId xmlns:a16="http://schemas.microsoft.com/office/drawing/2014/main" id="{FEBF0271-A388-4716-AD10-29335BCB3EA1}"/>
                  </a:ext>
                </a:extLst>
              </p:cNvPr>
              <p:cNvSpPr txBox="1">
                <a:spLocks noRot="1" noChangeAspect="1" noMove="1" noResize="1" noEditPoints="1" noAdjustHandles="1" noChangeArrowheads="1" noChangeShapeType="1" noTextEdit="1"/>
              </p:cNvSpPr>
              <p:nvPr/>
            </p:nvSpPr>
            <p:spPr>
              <a:xfrm>
                <a:off x="3465472" y="3718463"/>
                <a:ext cx="3624518" cy="369332"/>
              </a:xfrm>
              <a:prstGeom prst="rect">
                <a:avLst/>
              </a:prstGeom>
              <a:blipFill>
                <a:blip r:embed="rId3"/>
                <a:stretch>
                  <a:fillRect l="-1513" t="-3279" r="-218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7010CB-A2D6-4683-9E57-288CD04D2A14}"/>
                  </a:ext>
                </a:extLst>
              </p:cNvPr>
              <p:cNvSpPr txBox="1"/>
              <p:nvPr/>
            </p:nvSpPr>
            <p:spPr>
              <a:xfrm>
                <a:off x="3489154" y="4450915"/>
                <a:ext cx="60838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r>
                        <a:rPr lang="en-US" sz="2400" b="0" i="1" smtClean="0">
                          <a:solidFill>
                            <a:schemeClr val="bg1"/>
                          </a:solidFill>
                          <a:latin typeface="Cambria Math" panose="02040503050406030204" pitchFamily="18" charset="0"/>
                          <a:ea typeface="Cambria Math" panose="02040503050406030204" pitchFamily="18" charset="0"/>
                        </a:rPr>
                        <m:t>=60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−40 </m:t>
                      </m:r>
                      <m:r>
                        <m:rPr>
                          <m:sty m:val="p"/>
                        </m:rPr>
                        <a:rPr lang="en-US" sz="2400" b="0" i="0" smtClean="0">
                          <a:solidFill>
                            <a:schemeClr val="bg1"/>
                          </a:solidFill>
                          <a:latin typeface="Cambria Math" panose="02040503050406030204" pitchFamily="18" charset="0"/>
                        </a:rPr>
                        <m:t>haircuts</m:t>
                      </m:r>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oMath>
                  </m:oMathPara>
                </a14:m>
                <a:endParaRPr lang="en-US" sz="2400" dirty="0">
                  <a:solidFill>
                    <a:schemeClr val="bg1"/>
                  </a:solidFill>
                </a:endParaRPr>
              </a:p>
            </p:txBody>
          </p:sp>
        </mc:Choice>
        <mc:Fallback xmlns="">
          <p:sp>
            <p:nvSpPr>
              <p:cNvPr id="7" name="TextBox 6">
                <a:extLst>
                  <a:ext uri="{FF2B5EF4-FFF2-40B4-BE49-F238E27FC236}">
                    <a16:creationId xmlns:a16="http://schemas.microsoft.com/office/drawing/2014/main" id="{857010CB-A2D6-4683-9E57-288CD04D2A14}"/>
                  </a:ext>
                </a:extLst>
              </p:cNvPr>
              <p:cNvSpPr txBox="1">
                <a:spLocks noRot="1" noChangeAspect="1" noMove="1" noResize="1" noEditPoints="1" noAdjustHandles="1" noChangeArrowheads="1" noChangeShapeType="1" noTextEdit="1"/>
              </p:cNvSpPr>
              <p:nvPr/>
            </p:nvSpPr>
            <p:spPr>
              <a:xfrm>
                <a:off x="3489154" y="4450915"/>
                <a:ext cx="6083845" cy="369332"/>
              </a:xfrm>
              <a:prstGeom prst="rect">
                <a:avLst/>
              </a:prstGeom>
              <a:blipFill>
                <a:blip r:embed="rId4"/>
                <a:stretch>
                  <a:fillRect l="-701" r="-802"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35C7261-6597-4901-B288-31B2AC2FCD05}"/>
                  </a:ext>
                </a:extLst>
              </p:cNvPr>
              <p:cNvSpPr txBox="1"/>
              <p:nvPr/>
            </p:nvSpPr>
            <p:spPr>
              <a:xfrm>
                <a:off x="3489154" y="5029614"/>
                <a:ext cx="6171113" cy="771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bg1"/>
                              </a:solidFill>
                              <a:latin typeface="Cambria Math" panose="02040503050406030204" pitchFamily="18" charset="0"/>
                            </a:rPr>
                          </m:ctrlPr>
                        </m:fPr>
                        <m:num>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𝑇𝐶</m:t>
                          </m:r>
                        </m:num>
                        <m:den>
                          <m:r>
                            <a:rPr lang="en-US" sz="2400" i="1" smtClean="0">
                              <a:solidFill>
                                <a:schemeClr val="bg1"/>
                              </a:solidFill>
                              <a:latin typeface="Cambria Math" panose="02040503050406030204" pitchFamily="18" charset="0"/>
                              <a:ea typeface="Cambria Math" panose="02040503050406030204" pitchFamily="18" charset="0"/>
                            </a:rPr>
                            <m:t>∆</m:t>
                          </m:r>
                          <m:r>
                            <a:rPr lang="en-US" sz="2400" b="0" i="1" smtClean="0">
                              <a:solidFill>
                                <a:schemeClr val="bg1"/>
                              </a:solidFill>
                              <a:latin typeface="Cambria Math" panose="02040503050406030204" pitchFamily="18" charset="0"/>
                              <a:ea typeface="Cambria Math" panose="02040503050406030204" pitchFamily="18" charset="0"/>
                            </a:rPr>
                            <m:t>𝑄</m:t>
                          </m:r>
                        </m:den>
                      </m:f>
                      <m:r>
                        <a:rPr lang="en-US" sz="2400" b="0" i="1" smtClean="0">
                          <a:solidFill>
                            <a:schemeClr val="bg1"/>
                          </a:solidFill>
                          <a:latin typeface="Cambria Math" panose="02040503050406030204" pitchFamily="18" charset="0"/>
                        </a:rPr>
                        <m:t>=</m:t>
                      </m:r>
                      <m:f>
                        <m:fPr>
                          <m:ctrlPr>
                            <a:rPr lang="en-US" sz="2400" i="1" smtClean="0">
                              <a:solidFill>
                                <a:schemeClr val="bg1"/>
                              </a:solidFill>
                              <a:latin typeface="Cambria Math" panose="02040503050406030204" pitchFamily="18" charset="0"/>
                            </a:rPr>
                          </m:ctrlPr>
                        </m:fPr>
                        <m:num>
                          <m:r>
                            <a:rPr lang="en-US" sz="2400" b="0" i="1" smtClean="0">
                              <a:solidFill>
                                <a:schemeClr val="bg1"/>
                              </a:solidFill>
                              <a:latin typeface="Cambria Math" panose="02040503050406030204" pitchFamily="18" charset="0"/>
                            </a:rPr>
                            <m:t>$80</m:t>
                          </m:r>
                        </m:num>
                        <m:den>
                          <m:r>
                            <a:rPr lang="en-US" sz="2400" b="0" i="1" smtClean="0">
                              <a:solidFill>
                                <a:schemeClr val="bg1"/>
                              </a:solidFill>
                              <a:latin typeface="Cambria Math" panose="02040503050406030204" pitchFamily="18" charset="0"/>
                            </a:rPr>
                            <m:t>20 </m:t>
                          </m:r>
                          <m:r>
                            <m:rPr>
                              <m:sty m:val="p"/>
                            </m:rPr>
                            <a:rPr lang="en-US" sz="2400" b="0" i="0" smtClean="0">
                              <a:solidFill>
                                <a:schemeClr val="bg1"/>
                              </a:solidFill>
                              <a:latin typeface="Cambria Math" panose="02040503050406030204" pitchFamily="18" charset="0"/>
                            </a:rPr>
                            <m:t>haircuts</m:t>
                          </m:r>
                        </m:den>
                      </m:f>
                      <m:r>
                        <a:rPr lang="en-US" sz="2400" b="0" i="1" smtClean="0">
                          <a:solidFill>
                            <a:schemeClr val="bg1"/>
                          </a:solidFill>
                          <a:latin typeface="Cambria Math" panose="02040503050406030204" pitchFamily="18" charset="0"/>
                        </a:rPr>
                        <m:t>=$4 </m:t>
                      </m:r>
                      <m:r>
                        <m:rPr>
                          <m:sty m:val="p"/>
                        </m:rPr>
                        <a:rPr lang="en-US" sz="2400" b="0" i="0" smtClean="0">
                          <a:solidFill>
                            <a:schemeClr val="bg1"/>
                          </a:solidFill>
                          <a:latin typeface="Cambria Math" panose="02040503050406030204" pitchFamily="18" charset="0"/>
                        </a:rPr>
                        <m:t>per</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additional</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haircut</m:t>
                      </m:r>
                    </m:oMath>
                  </m:oMathPara>
                </a14:m>
                <a:endParaRPr lang="en-US" sz="2400" dirty="0"/>
              </a:p>
            </p:txBody>
          </p:sp>
        </mc:Choice>
        <mc:Fallback xmlns="">
          <p:sp>
            <p:nvSpPr>
              <p:cNvPr id="16" name="TextBox 15">
                <a:extLst>
                  <a:ext uri="{FF2B5EF4-FFF2-40B4-BE49-F238E27FC236}">
                    <a16:creationId xmlns:a16="http://schemas.microsoft.com/office/drawing/2014/main" id="{435C7261-6597-4901-B288-31B2AC2FCD05}"/>
                  </a:ext>
                </a:extLst>
              </p:cNvPr>
              <p:cNvSpPr txBox="1">
                <a:spLocks noRot="1" noChangeAspect="1" noMove="1" noResize="1" noEditPoints="1" noAdjustHandles="1" noChangeArrowheads="1" noChangeShapeType="1" noTextEdit="1"/>
              </p:cNvSpPr>
              <p:nvPr/>
            </p:nvSpPr>
            <p:spPr>
              <a:xfrm>
                <a:off x="3489154" y="5029614"/>
                <a:ext cx="6171113" cy="771109"/>
              </a:xfrm>
              <a:prstGeom prst="rect">
                <a:avLst/>
              </a:prstGeom>
              <a:blipFill>
                <a:blip r:embed="rId5"/>
                <a:stretch>
                  <a:fillRect/>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CE0887C3-940D-45FA-ADCC-5A3C5149D9FE}"/>
              </a:ext>
            </a:extLst>
          </p:cNvPr>
          <p:cNvSpPr txBox="1"/>
          <p:nvPr/>
        </p:nvSpPr>
        <p:spPr>
          <a:xfrm>
            <a:off x="2184035" y="1324572"/>
            <a:ext cx="7945485" cy="2477601"/>
          </a:xfrm>
          <a:prstGeom prst="rect">
            <a:avLst/>
          </a:prstGeom>
          <a:noFill/>
        </p:spPr>
        <p:txBody>
          <a:bodyPr wrap="square" rtlCol="0">
            <a:spAutoFit/>
          </a:bodyPr>
          <a:lstStyle/>
          <a:p>
            <a:r>
              <a:rPr lang="en-US" sz="2400" dirty="0">
                <a:solidFill>
                  <a:schemeClr val="bg1"/>
                </a:solidFill>
              </a:rPr>
              <a:t>Suppose a barbershop decides to increase the number of haircuts it gives per day from 40 to 60 haircuts. It costs the barbershop $320 to provide 40 haircuts and $400 to provide 60 haircuts.</a:t>
            </a:r>
          </a:p>
          <a:p>
            <a:endParaRPr lang="en-US" sz="1100" dirty="0">
              <a:solidFill>
                <a:schemeClr val="bg1"/>
              </a:solidFill>
            </a:endParaRPr>
          </a:p>
          <a:p>
            <a:r>
              <a:rPr lang="en-US" sz="2400" dirty="0">
                <a:solidFill>
                  <a:schemeClr val="bg1"/>
                </a:solidFill>
              </a:rPr>
              <a:t>Calculate the marginal cost of each additional haircut.</a:t>
            </a:r>
          </a:p>
          <a:p>
            <a:endParaRPr lang="en-US" sz="2400" dirty="0">
              <a:solidFill>
                <a:schemeClr val="bg1"/>
              </a:solidFill>
            </a:endParaRPr>
          </a:p>
        </p:txBody>
      </p:sp>
    </p:spTree>
    <p:extLst>
      <p:ext uri="{BB962C8B-B14F-4D97-AF65-F5344CB8AC3E}">
        <p14:creationId xmlns:p14="http://schemas.microsoft.com/office/powerpoint/2010/main" val="326472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8ADE048-7035-44B5-A284-22C195FE9D18}"/>
              </a:ext>
            </a:extLst>
          </p:cNvPr>
          <p:cNvGrpSpPr/>
          <p:nvPr/>
        </p:nvGrpSpPr>
        <p:grpSpPr>
          <a:xfrm>
            <a:off x="2066921" y="1580912"/>
            <a:ext cx="8058155" cy="806935"/>
            <a:chOff x="542922" y="1736761"/>
            <a:chExt cx="8058155" cy="806935"/>
          </a:xfrm>
          <a:solidFill>
            <a:srgbClr val="627981"/>
          </a:solidFill>
        </p:grpSpPr>
        <p:sp>
          <p:nvSpPr>
            <p:cNvPr id="24" name="Rectangle 23">
              <a:extLst>
                <a:ext uri="{FF2B5EF4-FFF2-40B4-BE49-F238E27FC236}">
                  <a16:creationId xmlns:a16="http://schemas.microsoft.com/office/drawing/2014/main" id="{079F6074-600C-43D9-B38E-200F114AEF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a:extLst>
                <a:ext uri="{FF2B5EF4-FFF2-40B4-BE49-F238E27FC236}">
                  <a16:creationId xmlns:a16="http://schemas.microsoft.com/office/drawing/2014/main" id="{E6A61A1E-F39B-4350-853F-6DF7D03A98E5}"/>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Total cost </a:t>
              </a:r>
              <a:r>
                <a:rPr lang="en-US" sz="2000" dirty="0">
                  <a:solidFill>
                    <a:schemeClr val="bg1"/>
                  </a:solidFill>
                </a:rPr>
                <a:t>is the sum of fixed costs and variable costs.</a:t>
              </a:r>
            </a:p>
          </p:txBody>
        </p:sp>
      </p:grpSp>
      <p:grpSp>
        <p:nvGrpSpPr>
          <p:cNvPr id="27" name="Group 26">
            <a:extLst>
              <a:ext uri="{FF2B5EF4-FFF2-40B4-BE49-F238E27FC236}">
                <a16:creationId xmlns:a16="http://schemas.microsoft.com/office/drawing/2014/main" id="{287C7AF3-C71E-45F3-8815-C9A8D6DD703F}"/>
              </a:ext>
            </a:extLst>
          </p:cNvPr>
          <p:cNvGrpSpPr/>
          <p:nvPr/>
        </p:nvGrpSpPr>
        <p:grpSpPr>
          <a:xfrm>
            <a:off x="2066921" y="2504956"/>
            <a:ext cx="8058155" cy="806935"/>
            <a:chOff x="542922" y="1736761"/>
            <a:chExt cx="8058155" cy="806935"/>
          </a:xfrm>
          <a:solidFill>
            <a:srgbClr val="627981"/>
          </a:solidFill>
        </p:grpSpPr>
        <p:sp>
          <p:nvSpPr>
            <p:cNvPr id="28" name="Rectangle 27">
              <a:extLst>
                <a:ext uri="{FF2B5EF4-FFF2-40B4-BE49-F238E27FC236}">
                  <a16:creationId xmlns:a16="http://schemas.microsoft.com/office/drawing/2014/main" id="{C2191E25-817C-44D8-882B-2B42F55A38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2896F11B-EFAD-42DC-8AAF-EDC0445DBB66}"/>
                </a:ext>
              </a:extLst>
            </p:cNvPr>
            <p:cNvSpPr txBox="1"/>
            <p:nvPr/>
          </p:nvSpPr>
          <p:spPr>
            <a:xfrm>
              <a:off x="542922" y="19159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Fixed costs </a:t>
              </a:r>
              <a:r>
                <a:rPr lang="en-US" sz="2000" dirty="0">
                  <a:solidFill>
                    <a:schemeClr val="bg1"/>
                  </a:solidFill>
                </a:rPr>
                <a:t>are the costs of the fixed inputs (e.g. capital).</a:t>
              </a:r>
            </a:p>
          </p:txBody>
        </p:sp>
      </p:grpSp>
      <p:grpSp>
        <p:nvGrpSpPr>
          <p:cNvPr id="30" name="Group 29">
            <a:extLst>
              <a:ext uri="{FF2B5EF4-FFF2-40B4-BE49-F238E27FC236}">
                <a16:creationId xmlns:a16="http://schemas.microsoft.com/office/drawing/2014/main" id="{7C4CFA4E-37D2-495A-8D5D-2FC5EBD814E8}"/>
              </a:ext>
            </a:extLst>
          </p:cNvPr>
          <p:cNvGrpSpPr/>
          <p:nvPr/>
        </p:nvGrpSpPr>
        <p:grpSpPr>
          <a:xfrm>
            <a:off x="2066922" y="3429000"/>
            <a:ext cx="8058154" cy="806935"/>
            <a:chOff x="542923" y="1736761"/>
            <a:chExt cx="8058154" cy="806935"/>
          </a:xfrm>
          <a:solidFill>
            <a:srgbClr val="627981"/>
          </a:solidFill>
        </p:grpSpPr>
        <p:sp>
          <p:nvSpPr>
            <p:cNvPr id="31" name="Rectangle 30">
              <a:extLst>
                <a:ext uri="{FF2B5EF4-FFF2-40B4-BE49-F238E27FC236}">
                  <a16:creationId xmlns:a16="http://schemas.microsoft.com/office/drawing/2014/main" id="{85C56372-7516-4013-8718-7E4CFF8910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88FA3284-4A5F-487B-A0D0-98A719BF55C4}"/>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fixed inputs do not change in the short run, fixed costs are expenditures that do not change regardless of the level of production.</a:t>
              </a:r>
            </a:p>
          </p:txBody>
        </p:sp>
      </p:grpSp>
      <p:grpSp>
        <p:nvGrpSpPr>
          <p:cNvPr id="33" name="Group 32">
            <a:extLst>
              <a:ext uri="{FF2B5EF4-FFF2-40B4-BE49-F238E27FC236}">
                <a16:creationId xmlns:a16="http://schemas.microsoft.com/office/drawing/2014/main" id="{5A43D888-0428-436C-BC8C-E51B5591670D}"/>
              </a:ext>
            </a:extLst>
          </p:cNvPr>
          <p:cNvGrpSpPr/>
          <p:nvPr/>
        </p:nvGrpSpPr>
        <p:grpSpPr>
          <a:xfrm>
            <a:off x="2066920" y="4353338"/>
            <a:ext cx="8058156" cy="806935"/>
            <a:chOff x="542921" y="1736761"/>
            <a:chExt cx="8058156" cy="806935"/>
          </a:xfrm>
          <a:solidFill>
            <a:srgbClr val="627981"/>
          </a:solidFill>
        </p:grpSpPr>
        <p:sp>
          <p:nvSpPr>
            <p:cNvPr id="34" name="Rectangle 33">
              <a:extLst>
                <a:ext uri="{FF2B5EF4-FFF2-40B4-BE49-F238E27FC236}">
                  <a16:creationId xmlns:a16="http://schemas.microsoft.com/office/drawing/2014/main" id="{39B42A0E-227F-4963-B451-9103B72F37B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E4064248-4372-449F-B820-429CDF243BE8}"/>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Variable costs </a:t>
              </a:r>
              <a:r>
                <a:rPr lang="en-US" sz="2000" dirty="0">
                  <a:solidFill>
                    <a:schemeClr val="bg1"/>
                  </a:solidFill>
                </a:rPr>
                <a:t>are the costs of the variable inputs (e.g. labor).</a:t>
              </a:r>
            </a:p>
          </p:txBody>
        </p:sp>
      </p:grpSp>
      <p:grpSp>
        <p:nvGrpSpPr>
          <p:cNvPr id="16" name="Group 15">
            <a:extLst>
              <a:ext uri="{FF2B5EF4-FFF2-40B4-BE49-F238E27FC236}">
                <a16:creationId xmlns:a16="http://schemas.microsoft.com/office/drawing/2014/main" id="{CD5DCEB3-A401-4BAB-9ACF-7DA0DC104713}"/>
              </a:ext>
            </a:extLst>
          </p:cNvPr>
          <p:cNvGrpSpPr/>
          <p:nvPr/>
        </p:nvGrpSpPr>
        <p:grpSpPr>
          <a:xfrm>
            <a:off x="2066919" y="5277088"/>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F84575A0-855A-4B13-8E1D-42BF358862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750E2E2B-8572-4AFF-B87D-BA0B7A330BF1}"/>
                </a:ext>
              </a:extLst>
            </p:cNvPr>
            <p:cNvSpPr txBox="1"/>
            <p:nvPr/>
          </p:nvSpPr>
          <p:spPr>
            <a:xfrm>
              <a:off x="542920" y="176635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only way to increase or decrease output is by increasing or decreasing the variable inputs.</a:t>
              </a:r>
            </a:p>
          </p:txBody>
        </p:sp>
      </p:grpSp>
    </p:spTree>
    <p:extLst>
      <p:ext uri="{BB962C8B-B14F-4D97-AF65-F5344CB8AC3E}">
        <p14:creationId xmlns:p14="http://schemas.microsoft.com/office/powerpoint/2010/main" val="347610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Fixed and Variable Costs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997580-DBFD-4356-8C14-A6A29CBF651A}"/>
              </a:ext>
            </a:extLst>
          </p:cNvPr>
          <p:cNvSpPr/>
          <p:nvPr/>
        </p:nvSpPr>
        <p:spPr>
          <a:xfrm>
            <a:off x="2066922"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Short-run total cost is comprised of fixed cost and variable cost.</a:t>
            </a:r>
          </a:p>
        </p:txBody>
      </p:sp>
      <p:sp>
        <p:nvSpPr>
          <p:cNvPr id="20" name="Rectangle 19">
            <a:extLst>
              <a:ext uri="{FF2B5EF4-FFF2-40B4-BE49-F238E27FC236}">
                <a16:creationId xmlns:a16="http://schemas.microsoft.com/office/drawing/2014/main" id="{B46D0B04-6585-414C-A5A6-4E9CE5E47E98}"/>
              </a:ext>
            </a:extLst>
          </p:cNvPr>
          <p:cNvSpPr/>
          <p:nvPr/>
        </p:nvSpPr>
        <p:spPr>
          <a:xfrm>
            <a:off x="4890757"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Fixed cost does not vary with output; typically, it’s capital-related costs.</a:t>
            </a:r>
          </a:p>
        </p:txBody>
      </p:sp>
      <p:sp>
        <p:nvSpPr>
          <p:cNvPr id="21" name="Rectangle 20">
            <a:extLst>
              <a:ext uri="{FF2B5EF4-FFF2-40B4-BE49-F238E27FC236}">
                <a16:creationId xmlns:a16="http://schemas.microsoft.com/office/drawing/2014/main" id="{4C57A431-B17A-42DA-8514-2F8B23704703}"/>
              </a:ext>
            </a:extLst>
          </p:cNvPr>
          <p:cNvSpPr/>
          <p:nvPr/>
        </p:nvSpPr>
        <p:spPr>
          <a:xfrm>
            <a:off x="7714591" y="2829910"/>
            <a:ext cx="2410486" cy="11981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Variable cost changes as output increases; typically, it’s the cost of the variable input, labor.</a:t>
            </a:r>
          </a:p>
        </p:txBody>
      </p:sp>
    </p:spTree>
    <p:extLst>
      <p:ext uri="{BB962C8B-B14F-4D97-AF65-F5344CB8AC3E}">
        <p14:creationId xmlns:p14="http://schemas.microsoft.com/office/powerpoint/2010/main" val="185663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2586</Words>
  <Application>Microsoft Office PowerPoint</Application>
  <PresentationFormat>Widescreen</PresentationFormat>
  <Paragraphs>218</Paragraphs>
  <Slides>19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71</cp:revision>
  <dcterms:created xsi:type="dcterms:W3CDTF">2017-06-16T13:06:21Z</dcterms:created>
  <dcterms:modified xsi:type="dcterms:W3CDTF">2022-01-17T18:01:35Z</dcterms:modified>
</cp:coreProperties>
</file>