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67" r:id="rId4"/>
    <p:sldId id="257" r:id="rId5"/>
    <p:sldId id="293" r:id="rId6"/>
    <p:sldId id="294" r:id="rId7"/>
    <p:sldId id="295" r:id="rId8"/>
    <p:sldId id="296" r:id="rId9"/>
    <p:sldId id="368"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learn the difference between long-run production and short-run production.</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90956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face many production decisions, some of which are difficult to address in the present or near-future. </a:t>
            </a:r>
            <a:r>
              <a:rPr lang="en-US" sz="1200" dirty="0">
                <a:solidFill>
                  <a:schemeClr val="bg1"/>
                </a:solidFill>
              </a:rPr>
              <a:t>In the long run, however, firms can modify all inputs in order to produce efficiently.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long run, all factors (including capital) are variable, so our production function is: Q=f[L,K]. Q is output, L is labor, and K is capital. In the short run, the only variable factor is labor, so the only way the firm can produce more output is by hiring additional workers. At what point (e.g. after how many workers) does diminishing marginal productivity kick in, and more importantly,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secretarial firm that does typing for hire using typists for labor and personal computers for capital. In the short run, the only variable factor is labor, so the only way the firm can produce more output is by hiring additional workers. Hiring a second and third typist increases productivity, but after that, hiring more typists will not add any productivity to the firm.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72223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product declines after a certain point because capital is fixed. The production process for typing works best with one worker and one PC. Adding more than one typist leads to seriously diminished marginal productivity. Assuming purchasing more PCs is infeasible in the short run, additional workers will have no positive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80286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long run, capital and labor are both considered to be more elastic, or flexible. In the long run, capital is not fixed, which would give the production function: Q=f[L,K]. If demand has tripled to 15 documents per day, the firm could acquire two more PCs, allowing for more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81725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more capital, the firm can hire three workers before diminishing productivity comes into effect. The firm is able to increase capital and purchase more computers so the workers can be more productive. Since all factors are variable, the long-run production function shows the most efficient way of producing any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69063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Think about the difference between the short run and the long run. If you are primarily a service-related business, such as a taxi company, how would your movement from the short run to the long run be different than for a large manufacturing firm, like General Motors?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long run, all inputs are variable. Since diminishing marginal productivity is caused by fixed capital, there are no diminishing returns in the long run. Firms can choose the optimal capital stock to produce their desired level of output over longer periods of time.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95352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966420"/>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Production in the Long Run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475803"/>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5"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Production in the 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5135186"/>
            <a:ext cx="8429625" cy="1169811"/>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13832"/>
            </a:xfrm>
            <a:prstGeom prst="rect">
              <a:avLst/>
            </a:prstGeom>
            <a:grpFill/>
          </p:spPr>
          <p:txBody>
            <a:bodyPr wrap="square" rtlCol="0">
              <a:spAutoFit/>
            </a:bodyPr>
            <a:lstStyle/>
            <a:p>
              <a:pPr algn="ctr"/>
              <a:r>
                <a:rPr lang="en-US" sz="2100" dirty="0">
                  <a:solidFill>
                    <a:schemeClr val="bg1"/>
                  </a:solidFill>
                </a:rPr>
                <a:t>Firms face many production decisions, some of which are difficult to address in the present or near-future. In the long run, however, firms can modify all inputs in order to produce efficiently.</a:t>
              </a:r>
            </a:p>
          </p:txBody>
        </p:sp>
      </p:grpSp>
      <p:pic>
        <p:nvPicPr>
          <p:cNvPr id="3" name="Picture 2" descr="Picture of an individual counting money beside a notebook and pen">
            <a:extLst>
              <a:ext uri="{FF2B5EF4-FFF2-40B4-BE49-F238E27FC236}">
                <a16:creationId xmlns:a16="http://schemas.microsoft.com/office/drawing/2014/main" id="{542B50A2-048C-4C27-9544-0A78B3471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821" y="1437302"/>
            <a:ext cx="4996355" cy="3330903"/>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057E70B-2511-4A42-8E93-221437B6CDA6}"/>
              </a:ext>
            </a:extLst>
          </p:cNvPr>
          <p:cNvGrpSpPr/>
          <p:nvPr/>
        </p:nvGrpSpPr>
        <p:grpSpPr>
          <a:xfrm>
            <a:off x="2066922" y="158091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B2AAFDD5-B0A5-44A5-A198-032263D9CD8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939BFBC6-AE46-4BBD-9913-6FE8EF77BF8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all factors (including capital) are variable, so our production function is </a:t>
              </a:r>
              <a:r>
                <a:rPr lang="en-US" sz="2000" i="1" dirty="0">
                  <a:solidFill>
                    <a:schemeClr val="bg1"/>
                  </a:solidFill>
                </a:rPr>
                <a:t>Q </a:t>
              </a:r>
              <a:r>
                <a:rPr lang="en-US" sz="2000" dirty="0">
                  <a:solidFill>
                    <a:schemeClr val="bg1"/>
                  </a:solidFill>
                </a:rPr>
                <a:t>= </a:t>
              </a:r>
              <a:r>
                <a:rPr lang="en-US" sz="2000" i="1" dirty="0">
                  <a:solidFill>
                    <a:schemeClr val="bg1"/>
                  </a:solidFill>
                </a:rPr>
                <a:t>f</a:t>
              </a:r>
              <a:r>
                <a:rPr lang="en-US" sz="2000" dirty="0">
                  <a:solidFill>
                    <a:schemeClr val="bg1"/>
                  </a:solidFill>
                </a:rPr>
                <a:t>[</a:t>
              </a:r>
              <a:r>
                <a:rPr lang="en-US" sz="2000" i="1" dirty="0">
                  <a:solidFill>
                    <a:schemeClr val="bg1"/>
                  </a:solidFill>
                </a:rPr>
                <a:t>L</a:t>
              </a:r>
              <a:r>
                <a:rPr lang="en-US" sz="2000" dirty="0">
                  <a:solidFill>
                    <a:schemeClr val="bg1"/>
                  </a:solidFill>
                </a:rPr>
                <a:t>,</a:t>
              </a:r>
              <a:r>
                <a:rPr lang="en-US" sz="2000" i="1" dirty="0">
                  <a:solidFill>
                    <a:schemeClr val="bg1"/>
                  </a:solidFill>
                </a:rPr>
                <a:t>K</a:t>
              </a:r>
              <a:r>
                <a:rPr lang="en-US" sz="2000" dirty="0">
                  <a:solidFill>
                    <a:schemeClr val="bg1"/>
                  </a:solidFill>
                </a:rPr>
                <a:t>].</a:t>
              </a:r>
            </a:p>
          </p:txBody>
        </p:sp>
      </p:grpSp>
      <p:grpSp>
        <p:nvGrpSpPr>
          <p:cNvPr id="17" name="Group 16">
            <a:extLst>
              <a:ext uri="{FF2B5EF4-FFF2-40B4-BE49-F238E27FC236}">
                <a16:creationId xmlns:a16="http://schemas.microsoft.com/office/drawing/2014/main" id="{CB2E1FE9-5909-493A-A7F5-C822E4D5731D}"/>
              </a:ext>
            </a:extLst>
          </p:cNvPr>
          <p:cNvGrpSpPr/>
          <p:nvPr/>
        </p:nvGrpSpPr>
        <p:grpSpPr>
          <a:xfrm>
            <a:off x="2066920" y="2504956"/>
            <a:ext cx="8058156" cy="806935"/>
            <a:chOff x="542921" y="1736761"/>
            <a:chExt cx="8058156" cy="806935"/>
          </a:xfrm>
          <a:solidFill>
            <a:srgbClr val="627981"/>
          </a:solidFill>
        </p:grpSpPr>
        <p:sp>
          <p:nvSpPr>
            <p:cNvPr id="18" name="Rectangle 17">
              <a:extLst>
                <a:ext uri="{FF2B5EF4-FFF2-40B4-BE49-F238E27FC236}">
                  <a16:creationId xmlns:a16="http://schemas.microsoft.com/office/drawing/2014/main" id="{C295F6A0-5695-42C2-80EA-A72BEE6AD4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08239B7-AE43-41E9-87A1-4DFE4E0830C5}"/>
                </a:ext>
              </a:extLst>
            </p:cNvPr>
            <p:cNvSpPr txBox="1"/>
            <p:nvPr/>
          </p:nvSpPr>
          <p:spPr>
            <a:xfrm>
              <a:off x="542921" y="194017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i="1" dirty="0">
                  <a:solidFill>
                    <a:schemeClr val="bg1"/>
                  </a:solidFill>
                </a:rPr>
                <a:t>Q</a:t>
              </a:r>
              <a:r>
                <a:rPr lang="en-US" sz="2000" dirty="0">
                  <a:solidFill>
                    <a:schemeClr val="bg1"/>
                  </a:solidFill>
                </a:rPr>
                <a:t> is output, </a:t>
              </a:r>
              <a:r>
                <a:rPr lang="en-US" sz="2000" i="1" dirty="0">
                  <a:solidFill>
                    <a:schemeClr val="bg1"/>
                  </a:solidFill>
                </a:rPr>
                <a:t>L</a:t>
              </a:r>
              <a:r>
                <a:rPr lang="en-US" sz="2000" dirty="0">
                  <a:solidFill>
                    <a:schemeClr val="bg1"/>
                  </a:solidFill>
                </a:rPr>
                <a:t> is labor, and </a:t>
              </a:r>
              <a:r>
                <a:rPr lang="en-US" sz="2000" i="1" dirty="0">
                  <a:solidFill>
                    <a:schemeClr val="bg1"/>
                  </a:solidFill>
                </a:rPr>
                <a:t>K</a:t>
              </a:r>
              <a:r>
                <a:rPr lang="en-US" sz="2000" dirty="0">
                  <a:solidFill>
                    <a:schemeClr val="bg1"/>
                  </a:solidFill>
                </a:rPr>
                <a:t> is capital.</a:t>
              </a:r>
            </a:p>
          </p:txBody>
        </p:sp>
      </p:grpSp>
      <p:grpSp>
        <p:nvGrpSpPr>
          <p:cNvPr id="20" name="Group 19">
            <a:extLst>
              <a:ext uri="{FF2B5EF4-FFF2-40B4-BE49-F238E27FC236}">
                <a16:creationId xmlns:a16="http://schemas.microsoft.com/office/drawing/2014/main" id="{8DC0E3E5-90B5-47C8-BC8B-72250F7B1611}"/>
              </a:ext>
            </a:extLst>
          </p:cNvPr>
          <p:cNvGrpSpPr/>
          <p:nvPr/>
        </p:nvGrpSpPr>
        <p:grpSpPr>
          <a:xfrm>
            <a:off x="2066921" y="3429000"/>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EEC8050-43B8-40FB-979E-65E281B72D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E6CBC6F-475D-4317-9FE5-AF69CF644E6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only variable factor is labor, so the only way the firm can produce more output is by hiring additional workers.</a:t>
              </a:r>
            </a:p>
          </p:txBody>
        </p:sp>
      </p:grpSp>
      <p:grpSp>
        <p:nvGrpSpPr>
          <p:cNvPr id="23" name="Group 22">
            <a:extLst>
              <a:ext uri="{FF2B5EF4-FFF2-40B4-BE49-F238E27FC236}">
                <a16:creationId xmlns:a16="http://schemas.microsoft.com/office/drawing/2014/main" id="{686F64C3-16A9-4CE6-8E59-5DBC94CCE651}"/>
              </a:ext>
            </a:extLst>
          </p:cNvPr>
          <p:cNvGrpSpPr/>
          <p:nvPr/>
        </p:nvGrpSpPr>
        <p:grpSpPr>
          <a:xfrm>
            <a:off x="2066920" y="4353044"/>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6AF8F7A7-0CE3-4C9E-A68B-0242AD064E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5374916F-AF8C-4354-B3D7-C2121463E0F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what point (e.g. after how many workers) does diminishing marginal productivity kick in, and more importantly, why?</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Short-Run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A9C48C7B-8500-4E81-984E-4B36CEC0E5FF}"/>
              </a:ext>
            </a:extLst>
          </p:cNvPr>
          <p:cNvGraphicFramePr>
            <a:graphicFrameLocks noGrp="1"/>
          </p:cNvGraphicFramePr>
          <p:nvPr>
            <p:extLst>
              <p:ext uri="{D42A27DB-BD31-4B8C-83A1-F6EECF244321}">
                <p14:modId xmlns:p14="http://schemas.microsoft.com/office/powerpoint/2010/main" val="1228948373"/>
              </p:ext>
            </p:extLst>
          </p:nvPr>
        </p:nvGraphicFramePr>
        <p:xfrm>
          <a:off x="2445405" y="1530707"/>
          <a:ext cx="7301188" cy="1557366"/>
        </p:xfrm>
        <a:graphic>
          <a:graphicData uri="http://schemas.openxmlformats.org/drawingml/2006/table">
            <a:tbl>
              <a:tblPr firstRow="1" bandRow="1">
                <a:tableStyleId>{5C22544A-7EE6-4342-B048-85BDC9FD1C3A}</a:tableStyleId>
              </a:tblPr>
              <a:tblGrid>
                <a:gridCol w="1578304">
                  <a:extLst>
                    <a:ext uri="{9D8B030D-6E8A-4147-A177-3AD203B41FA5}">
                      <a16:colId xmlns:a16="http://schemas.microsoft.com/office/drawing/2014/main" val="959130735"/>
                    </a:ext>
                  </a:extLst>
                </a:gridCol>
                <a:gridCol w="1008994">
                  <a:extLst>
                    <a:ext uri="{9D8B030D-6E8A-4147-A177-3AD203B41FA5}">
                      <a16:colId xmlns:a16="http://schemas.microsoft.com/office/drawing/2014/main" val="1544971455"/>
                    </a:ext>
                  </a:extLst>
                </a:gridCol>
                <a:gridCol w="896131">
                  <a:extLst>
                    <a:ext uri="{9D8B030D-6E8A-4147-A177-3AD203B41FA5}">
                      <a16:colId xmlns:a16="http://schemas.microsoft.com/office/drawing/2014/main" val="658194731"/>
                    </a:ext>
                  </a:extLst>
                </a:gridCol>
                <a:gridCol w="964200">
                  <a:extLst>
                    <a:ext uri="{9D8B030D-6E8A-4147-A177-3AD203B41FA5}">
                      <a16:colId xmlns:a16="http://schemas.microsoft.com/office/drawing/2014/main" val="456422983"/>
                    </a:ext>
                  </a:extLst>
                </a:gridCol>
                <a:gridCol w="961697">
                  <a:extLst>
                    <a:ext uri="{9D8B030D-6E8A-4147-A177-3AD203B41FA5}">
                      <a16:colId xmlns:a16="http://schemas.microsoft.com/office/drawing/2014/main" val="1711621495"/>
                    </a:ext>
                  </a:extLst>
                </a:gridCol>
                <a:gridCol w="977462">
                  <a:extLst>
                    <a:ext uri="{9D8B030D-6E8A-4147-A177-3AD203B41FA5}">
                      <a16:colId xmlns:a16="http://schemas.microsoft.com/office/drawing/2014/main" val="867384735"/>
                    </a:ext>
                  </a:extLst>
                </a:gridCol>
                <a:gridCol w="914400">
                  <a:extLst>
                    <a:ext uri="{9D8B030D-6E8A-4147-A177-3AD203B41FA5}">
                      <a16:colId xmlns:a16="http://schemas.microsoft.com/office/drawing/2014/main" val="2147526602"/>
                    </a:ext>
                  </a:extLst>
                </a:gridCol>
              </a:tblGrid>
              <a:tr h="519122">
                <a:tc>
                  <a:txBody>
                    <a:bodyPr/>
                    <a:lstStyle/>
                    <a:p>
                      <a:pPr algn="ctr"/>
                      <a:r>
                        <a:rPr lang="en-US" b="1" dirty="0">
                          <a:solidFill>
                            <a:schemeClr val="tx1"/>
                          </a:solidFill>
                        </a:rPr>
                        <a:t># Typists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310963"/>
                  </a:ext>
                </a:extLst>
              </a:tr>
              <a:tr h="519122">
                <a:tc>
                  <a:txBody>
                    <a:bodyPr/>
                    <a:lstStyle/>
                    <a:p>
                      <a:pPr algn="ctr"/>
                      <a:r>
                        <a:rPr lang="en-US" b="1" dirty="0">
                          <a:solidFill>
                            <a:schemeClr val="tx1"/>
                          </a:solidFill>
                        </a:rPr>
                        <a:t>Letters/hr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509123"/>
                  </a:ext>
                </a:extLst>
              </a:tr>
              <a:tr h="519122">
                <a:tc>
                  <a:txBody>
                    <a:bodyPr/>
                    <a:lstStyle/>
                    <a:p>
                      <a:pPr algn="ctr"/>
                      <a:r>
                        <a:rPr lang="en-US" b="1" i="1" dirty="0">
                          <a:solidFill>
                            <a:schemeClr val="tx1"/>
                          </a:solidFill>
                        </a:rPr>
                        <a:t>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520691"/>
                  </a:ext>
                </a:extLst>
              </a:tr>
            </a:tbl>
          </a:graphicData>
        </a:graphic>
      </p:graphicFrame>
      <p:grpSp>
        <p:nvGrpSpPr>
          <p:cNvPr id="27" name="Group 26">
            <a:extLst>
              <a:ext uri="{FF2B5EF4-FFF2-40B4-BE49-F238E27FC236}">
                <a16:creationId xmlns:a16="http://schemas.microsoft.com/office/drawing/2014/main" id="{3E2B70B8-9039-4DE5-ADB6-9FBE1052D6A4}"/>
              </a:ext>
            </a:extLst>
          </p:cNvPr>
          <p:cNvGrpSpPr/>
          <p:nvPr/>
        </p:nvGrpSpPr>
        <p:grpSpPr>
          <a:xfrm>
            <a:off x="2066922" y="333353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Consider a secretarial firm that does typing for hire using typists for labor and personal computers for capital.</a:t>
              </a:r>
            </a:p>
          </p:txBody>
        </p:sp>
      </p:grpSp>
      <p:grpSp>
        <p:nvGrpSpPr>
          <p:cNvPr id="30" name="Group 29">
            <a:extLst>
              <a:ext uri="{FF2B5EF4-FFF2-40B4-BE49-F238E27FC236}">
                <a16:creationId xmlns:a16="http://schemas.microsoft.com/office/drawing/2014/main" id="{572BCDF5-B907-4362-9977-5CD004FDF0A0}"/>
              </a:ext>
            </a:extLst>
          </p:cNvPr>
          <p:cNvGrpSpPr/>
          <p:nvPr/>
        </p:nvGrpSpPr>
        <p:grpSpPr>
          <a:xfrm>
            <a:off x="2066922" y="4243577"/>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03FF4E25-85C5-4AC2-9AB6-727AA7EAF5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7C7931EB-39F2-49B2-BE9A-F9422E76B4A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only variable factor is labor, so the only way the firm can produce more output is by hiring additional workers.</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515639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Hiring a second and third typist increases productivity, but after that, hiring more typists will not add any productivity to the firm.</a:t>
              </a:r>
            </a:p>
          </p:txBody>
        </p:sp>
      </p:grpSp>
    </p:spTree>
    <p:extLst>
      <p:ext uri="{BB962C8B-B14F-4D97-AF65-F5344CB8AC3E}">
        <p14:creationId xmlns:p14="http://schemas.microsoft.com/office/powerpoint/2010/main" val="159608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Marginal productivity declines after a certain point because capital is fixed.</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2484019"/>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production process for typing works best with one worker and one PC.</a:t>
              </a:r>
            </a:p>
          </p:txBody>
        </p:sp>
      </p:grpSp>
      <p:grpSp>
        <p:nvGrpSpPr>
          <p:cNvPr id="14" name="Group 13">
            <a:extLst>
              <a:ext uri="{FF2B5EF4-FFF2-40B4-BE49-F238E27FC236}">
                <a16:creationId xmlns:a16="http://schemas.microsoft.com/office/drawing/2014/main" id="{539C9D99-81C8-4A62-AE97-2A0C1BA39F98}"/>
              </a:ext>
            </a:extLst>
          </p:cNvPr>
          <p:cNvGrpSpPr/>
          <p:nvPr/>
        </p:nvGrpSpPr>
        <p:grpSpPr>
          <a:xfrm>
            <a:off x="2066922" y="3410515"/>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6FDF216-C410-4A6F-9BBB-21CC2683D3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6D69006D-0788-4BC9-90A5-47B61C660B8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Adding more than one typist leads to seriously diminished marginal productivity.</a:t>
              </a:r>
            </a:p>
          </p:txBody>
        </p:sp>
      </p:grpSp>
      <p:grpSp>
        <p:nvGrpSpPr>
          <p:cNvPr id="13" name="Group 12">
            <a:extLst>
              <a:ext uri="{FF2B5EF4-FFF2-40B4-BE49-F238E27FC236}">
                <a16:creationId xmlns:a16="http://schemas.microsoft.com/office/drawing/2014/main" id="{AB4C45BA-4D19-4429-96CB-06F9067CC5CE}"/>
              </a:ext>
            </a:extLst>
          </p:cNvPr>
          <p:cNvGrpSpPr/>
          <p:nvPr/>
        </p:nvGrpSpPr>
        <p:grpSpPr>
          <a:xfrm>
            <a:off x="2066922" y="433701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AB5C18F-93F1-433A-A41B-376BAB5E32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890AF300-D187-4D9C-803E-CB6449DB0297}"/>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Assuming purchasing more PCs is infeasible in the short run, additional workers will have no positive impact.</a:t>
              </a:r>
            </a:p>
          </p:txBody>
        </p:sp>
      </p:grpSp>
    </p:spTree>
    <p:extLst>
      <p:ext uri="{BB962C8B-B14F-4D97-AF65-F5344CB8AC3E}">
        <p14:creationId xmlns:p14="http://schemas.microsoft.com/office/powerpoint/2010/main" val="411974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3" y="4250873"/>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capital is not fixed, which would give the production function: </a:t>
              </a:r>
              <a:r>
                <a:rPr lang="en-US" sz="2000" i="1" dirty="0">
                  <a:solidFill>
                    <a:schemeClr val="bg1"/>
                  </a:solidFill>
                </a:rPr>
                <a:t>Q</a:t>
              </a:r>
              <a:r>
                <a:rPr lang="en-US" sz="2000" dirty="0">
                  <a:solidFill>
                    <a:schemeClr val="bg1"/>
                  </a:solidFill>
                </a:rPr>
                <a:t> = </a:t>
              </a:r>
              <a:r>
                <a:rPr lang="en-US" sz="2000" i="1" dirty="0">
                  <a:solidFill>
                    <a:schemeClr val="bg1"/>
                  </a:solidFill>
                </a:rPr>
                <a:t>f</a:t>
              </a:r>
              <a:r>
                <a:rPr lang="en-US" sz="2000" dirty="0">
                  <a:solidFill>
                    <a:schemeClr val="bg1"/>
                  </a:solidFill>
                </a:rPr>
                <a:t>[</a:t>
              </a:r>
              <a:r>
                <a:rPr lang="en-US" sz="2000" i="1" dirty="0">
                  <a:solidFill>
                    <a:schemeClr val="bg1"/>
                  </a:solidFill>
                </a:rPr>
                <a:t>L</a:t>
              </a:r>
              <a:r>
                <a:rPr lang="en-US" sz="2000" dirty="0">
                  <a:solidFill>
                    <a:schemeClr val="bg1"/>
                  </a:solidFill>
                </a:rPr>
                <a:t>,</a:t>
              </a:r>
              <a:r>
                <a:rPr lang="en-US" sz="2000" i="1" dirty="0">
                  <a:solidFill>
                    <a:schemeClr val="bg1"/>
                  </a:solidFill>
                </a:rPr>
                <a:t>K</a:t>
              </a:r>
              <a:r>
                <a:rPr lang="en-US" sz="2000" dirty="0">
                  <a:solidFill>
                    <a:schemeClr val="bg1"/>
                  </a:solidFill>
                </a:rPr>
                <a:t>]. </a:t>
              </a:r>
            </a:p>
          </p:txBody>
        </p:sp>
      </p:grpSp>
      <p:grpSp>
        <p:nvGrpSpPr>
          <p:cNvPr id="17" name="Group 16">
            <a:extLst>
              <a:ext uri="{FF2B5EF4-FFF2-40B4-BE49-F238E27FC236}">
                <a16:creationId xmlns:a16="http://schemas.microsoft.com/office/drawing/2014/main" id="{E6891E94-5EBA-47FC-8598-E26F8B16BFD2}"/>
              </a:ext>
            </a:extLst>
          </p:cNvPr>
          <p:cNvGrpSpPr/>
          <p:nvPr/>
        </p:nvGrpSpPr>
        <p:grpSpPr>
          <a:xfrm>
            <a:off x="2066923" y="334036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AB0ACEA2-882A-4B1B-8A6E-28EB3FA412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A710B3AE-8C56-4ADB-9567-EC2D1AE78A1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capital and labor are both considered to be more elastic, or flexible.</a:t>
              </a:r>
            </a:p>
          </p:txBody>
        </p:sp>
      </p:grpSp>
      <p:graphicFrame>
        <p:nvGraphicFramePr>
          <p:cNvPr id="20" name="Table 2">
            <a:extLst>
              <a:ext uri="{FF2B5EF4-FFF2-40B4-BE49-F238E27FC236}">
                <a16:creationId xmlns:a16="http://schemas.microsoft.com/office/drawing/2014/main" id="{F9006204-4B82-4AA8-958F-6C05EECEC2FB}"/>
              </a:ext>
            </a:extLst>
          </p:cNvPr>
          <p:cNvGraphicFramePr>
            <a:graphicFrameLocks noGrp="1"/>
          </p:cNvGraphicFramePr>
          <p:nvPr>
            <p:extLst>
              <p:ext uri="{D42A27DB-BD31-4B8C-83A1-F6EECF244321}">
                <p14:modId xmlns:p14="http://schemas.microsoft.com/office/powerpoint/2010/main" val="3359280302"/>
              </p:ext>
            </p:extLst>
          </p:nvPr>
        </p:nvGraphicFramePr>
        <p:xfrm>
          <a:off x="2445406" y="1547167"/>
          <a:ext cx="7301188" cy="1557366"/>
        </p:xfrm>
        <a:graphic>
          <a:graphicData uri="http://schemas.openxmlformats.org/drawingml/2006/table">
            <a:tbl>
              <a:tblPr firstRow="1" bandRow="1">
                <a:tableStyleId>{5C22544A-7EE6-4342-B048-85BDC9FD1C3A}</a:tableStyleId>
              </a:tblPr>
              <a:tblGrid>
                <a:gridCol w="1578304">
                  <a:extLst>
                    <a:ext uri="{9D8B030D-6E8A-4147-A177-3AD203B41FA5}">
                      <a16:colId xmlns:a16="http://schemas.microsoft.com/office/drawing/2014/main" val="959130735"/>
                    </a:ext>
                  </a:extLst>
                </a:gridCol>
                <a:gridCol w="1008994">
                  <a:extLst>
                    <a:ext uri="{9D8B030D-6E8A-4147-A177-3AD203B41FA5}">
                      <a16:colId xmlns:a16="http://schemas.microsoft.com/office/drawing/2014/main" val="1544971455"/>
                    </a:ext>
                  </a:extLst>
                </a:gridCol>
                <a:gridCol w="896131">
                  <a:extLst>
                    <a:ext uri="{9D8B030D-6E8A-4147-A177-3AD203B41FA5}">
                      <a16:colId xmlns:a16="http://schemas.microsoft.com/office/drawing/2014/main" val="658194731"/>
                    </a:ext>
                  </a:extLst>
                </a:gridCol>
                <a:gridCol w="964200">
                  <a:extLst>
                    <a:ext uri="{9D8B030D-6E8A-4147-A177-3AD203B41FA5}">
                      <a16:colId xmlns:a16="http://schemas.microsoft.com/office/drawing/2014/main" val="456422983"/>
                    </a:ext>
                  </a:extLst>
                </a:gridCol>
                <a:gridCol w="961697">
                  <a:extLst>
                    <a:ext uri="{9D8B030D-6E8A-4147-A177-3AD203B41FA5}">
                      <a16:colId xmlns:a16="http://schemas.microsoft.com/office/drawing/2014/main" val="1711621495"/>
                    </a:ext>
                  </a:extLst>
                </a:gridCol>
                <a:gridCol w="977462">
                  <a:extLst>
                    <a:ext uri="{9D8B030D-6E8A-4147-A177-3AD203B41FA5}">
                      <a16:colId xmlns:a16="http://schemas.microsoft.com/office/drawing/2014/main" val="867384735"/>
                    </a:ext>
                  </a:extLst>
                </a:gridCol>
                <a:gridCol w="914400">
                  <a:extLst>
                    <a:ext uri="{9D8B030D-6E8A-4147-A177-3AD203B41FA5}">
                      <a16:colId xmlns:a16="http://schemas.microsoft.com/office/drawing/2014/main" val="2147526602"/>
                    </a:ext>
                  </a:extLst>
                </a:gridCol>
              </a:tblGrid>
              <a:tr h="519122">
                <a:tc>
                  <a:txBody>
                    <a:bodyPr/>
                    <a:lstStyle/>
                    <a:p>
                      <a:pPr algn="ctr"/>
                      <a:r>
                        <a:rPr lang="en-US" b="1" dirty="0">
                          <a:solidFill>
                            <a:schemeClr val="tx1"/>
                          </a:solidFill>
                        </a:rPr>
                        <a:t># Typists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310963"/>
                  </a:ext>
                </a:extLst>
              </a:tr>
              <a:tr h="519122">
                <a:tc>
                  <a:txBody>
                    <a:bodyPr/>
                    <a:lstStyle/>
                    <a:p>
                      <a:pPr algn="ctr"/>
                      <a:r>
                        <a:rPr lang="en-US" b="1" dirty="0">
                          <a:solidFill>
                            <a:schemeClr val="tx1"/>
                          </a:solidFill>
                        </a:rPr>
                        <a:t>Letters/hr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509123"/>
                  </a:ext>
                </a:extLst>
              </a:tr>
              <a:tr h="519122">
                <a:tc>
                  <a:txBody>
                    <a:bodyPr/>
                    <a:lstStyle/>
                    <a:p>
                      <a:pPr algn="ctr"/>
                      <a:r>
                        <a:rPr lang="en-US" b="1" i="1" dirty="0">
                          <a:solidFill>
                            <a:schemeClr val="tx1"/>
                          </a:solidFill>
                        </a:rPr>
                        <a:t>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520691"/>
                  </a:ext>
                </a:extLst>
              </a:tr>
            </a:tbl>
          </a:graphicData>
        </a:graphic>
      </p:graphicFrame>
      <p:grpSp>
        <p:nvGrpSpPr>
          <p:cNvPr id="11" name="Group 10">
            <a:extLst>
              <a:ext uri="{FF2B5EF4-FFF2-40B4-BE49-F238E27FC236}">
                <a16:creationId xmlns:a16="http://schemas.microsoft.com/office/drawing/2014/main" id="{3701AB89-B805-4C7A-A348-308555415D3C}"/>
              </a:ext>
            </a:extLst>
          </p:cNvPr>
          <p:cNvGrpSpPr/>
          <p:nvPr/>
        </p:nvGrpSpPr>
        <p:grpSpPr>
          <a:xfrm>
            <a:off x="2066923" y="516138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4E16DCB8-7A53-4219-BE9F-169692DBA9C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5E531927-633E-4405-BDD6-7CA74F0F2B1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demand has tripled to 15 documents per day, the firm could acquire two more PCs, allowing for more output.</a:t>
              </a:r>
            </a:p>
          </p:txBody>
        </p:sp>
      </p:grpSp>
    </p:spTree>
    <p:extLst>
      <p:ext uri="{BB962C8B-B14F-4D97-AF65-F5344CB8AC3E}">
        <p14:creationId xmlns:p14="http://schemas.microsoft.com/office/powerpoint/2010/main" val="331188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more capital, the firm can hire three workers before diminishing productivity comes into effect.</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342496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all factors are variable, the long-run production function shows the most efficient way of producing any level of output.</a:t>
              </a:r>
            </a:p>
          </p:txBody>
        </p:sp>
      </p:grpSp>
      <p:grpSp>
        <p:nvGrpSpPr>
          <p:cNvPr id="10" name="Group 9">
            <a:extLst>
              <a:ext uri="{FF2B5EF4-FFF2-40B4-BE49-F238E27FC236}">
                <a16:creationId xmlns:a16="http://schemas.microsoft.com/office/drawing/2014/main" id="{B89F9B33-4C64-4959-9E29-6789ECB9B9AF}"/>
              </a:ext>
            </a:extLst>
          </p:cNvPr>
          <p:cNvGrpSpPr/>
          <p:nvPr/>
        </p:nvGrpSpPr>
        <p:grpSpPr>
          <a:xfrm>
            <a:off x="2066922" y="2499155"/>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C21CE291-6324-4366-A1F9-4502CC04FFE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00AB7BB4-A84E-4F1A-829D-FDAA30EF833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firm is able to increase capital and purchase more computers so the workers can be more productive.</a:t>
              </a:r>
            </a:p>
          </p:txBody>
        </p:sp>
      </p:grpSp>
    </p:spTree>
    <p:extLst>
      <p:ext uri="{BB962C8B-B14F-4D97-AF65-F5344CB8AC3E}">
        <p14:creationId xmlns:p14="http://schemas.microsoft.com/office/powerpoint/2010/main" val="121111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Think about the difference between the short run and the long run. If you are primarily a service-related business, such as a taxi company, how would your movement from the short run to the long run be different than for a large manufacturing firm, like General Motors?</a:t>
            </a:r>
          </a:p>
        </p:txBody>
      </p:sp>
      <p:pic>
        <p:nvPicPr>
          <p:cNvPr id="4" name="Picture 3" descr="A picture of a yellow taxi">
            <a:extLst>
              <a:ext uri="{FF2B5EF4-FFF2-40B4-BE49-F238E27FC236}">
                <a16:creationId xmlns:a16="http://schemas.microsoft.com/office/drawing/2014/main" id="{E92A899B-4280-4A1A-B8B0-AFD56C60B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44" y="3358284"/>
            <a:ext cx="4952911" cy="3239929"/>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87935"/>
            <a:ext cx="9273061" cy="2862322"/>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In the long run, all inputs are variable.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Since diminishing marginal productivity is caused by fixed capital, there are no diminishing returns in the long run.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Firms can choose the optimal capital stock to produce their desired level of output over longer periods of time.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1096</Words>
  <Application>Microsoft Office PowerPoint</Application>
  <PresentationFormat>Widescreen</PresentationFormat>
  <Paragraphs>116</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38</cp:revision>
  <dcterms:created xsi:type="dcterms:W3CDTF">2017-06-16T13:06:21Z</dcterms:created>
  <dcterms:modified xsi:type="dcterms:W3CDTF">2022-01-17T18:02:06Z</dcterms:modified>
</cp:coreProperties>
</file>