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301" r:id="rId5"/>
    <p:sldId id="302" r:id="rId6"/>
    <p:sldId id="291" r:id="rId7"/>
    <p:sldId id="303" r:id="rId8"/>
    <p:sldId id="304" r:id="rId9"/>
    <p:sldId id="305" r:id="rId10"/>
    <p:sldId id="298" r:id="rId11"/>
    <p:sldId id="306" r:id="rId12"/>
    <p:sldId id="307" r:id="rId13"/>
    <p:sldId id="368" r:id="rId14"/>
    <p:sldId id="308" r:id="rId15"/>
    <p:sldId id="294" r:id="rId16"/>
    <p:sldId id="309" r:id="rId17"/>
    <p:sldId id="310" r:id="rId18"/>
    <p:sldId id="365" r:id="rId19"/>
    <p:sldId id="366"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8.xml"/><Relationship Id="rId7" Type="http://schemas.openxmlformats.org/officeDocument/2006/relationships/image" Target="../media/image6.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wmf"/><Relationship Id="rId4" Type="http://schemas.openxmlformats.org/officeDocument/2006/relationships/oleObject" Target="../embeddings/oleObject1.bin"/><Relationship Id="rId9" Type="http://schemas.openxmlformats.org/officeDocument/2006/relationships/image" Target="../media/image7.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7690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Costs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7"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algn="ctr"/>
              <a:r>
                <a:rPr lang="en-US" sz="2000" dirty="0">
                  <a:solidFill>
                    <a:schemeClr val="bg1"/>
                  </a:solidFill>
                </a:rPr>
                <a:t>The middle portion of the long-run average cost curve shows that economies of scale have been exhausted. In this situation, allowing all inputs to expand does not change the average cost of production. This is called </a:t>
              </a:r>
              <a:r>
                <a:rPr lang="en-US" sz="2000" b="1" dirty="0">
                  <a:solidFill>
                    <a:schemeClr val="bg1"/>
                  </a:solidFill>
                </a:rPr>
                <a:t>constant returns to scale </a:t>
              </a:r>
              <a:r>
                <a:rPr lang="en-US" sz="2000" dirty="0">
                  <a:solidFill>
                    <a:schemeClr val="bg1"/>
                  </a:solidFill>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4925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algn="ctr"/>
              <a:r>
                <a:rPr lang="en-US" sz="2000" dirty="0">
                  <a:solidFill>
                    <a:schemeClr val="bg1"/>
                  </a:solidFill>
                </a:rPr>
                <a:t>The right-hand portion of the long-run average cost curve shows a situation where, as the level of output and the scale rises, average costs rise as well. This is called </a:t>
              </a:r>
              <a:r>
                <a:rPr lang="en-US" sz="2000" b="1" dirty="0">
                  <a:solidFill>
                    <a:schemeClr val="bg1"/>
                  </a:solidFill>
                </a:rPr>
                <a:t>diseconomies of scale</a:t>
              </a:r>
              <a:r>
                <a:rPr lang="en-US" sz="2000" dirty="0">
                  <a:solidFill>
                    <a:schemeClr val="bg1"/>
                  </a:solidFill>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01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algn="ctr"/>
            <a:r>
              <a:rPr lang="en-US" sz="24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Size and Number of Firms in an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shape of the long-run average cost curve has implications for how many firms will compete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3869181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algn="ctr"/>
              <a:r>
                <a:rPr lang="en-US" sz="2000" dirty="0">
                  <a:solidFill>
                    <a:schemeClr val="bg1"/>
                  </a:solidFill>
                </a:rPr>
                <a:t>Low-cost firms will produce at output level </a:t>
              </a:r>
              <a:r>
                <a:rPr lang="en-US" sz="2000" i="1" dirty="0">
                  <a:solidFill>
                    <a:schemeClr val="bg1"/>
                  </a:solidFill>
                </a:rPr>
                <a:t>R. </a:t>
              </a:r>
              <a:r>
                <a:rPr lang="en-US" sz="20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35330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algn="ctr"/>
              <a:r>
                <a:rPr lang="en-US" sz="2000" dirty="0">
                  <a:solidFill>
                    <a:schemeClr val="bg1"/>
                  </a:solidFill>
                </a:rPr>
                <a:t>Low-cost firms will produce between output levels </a:t>
              </a:r>
              <a:r>
                <a:rPr lang="en-US" sz="2000" i="1" dirty="0">
                  <a:solidFill>
                    <a:schemeClr val="bg1"/>
                  </a:solidFill>
                </a:rPr>
                <a:t>R </a:t>
              </a:r>
              <a:r>
                <a:rPr lang="en-US" sz="2000" dirty="0">
                  <a:solidFill>
                    <a:schemeClr val="bg1"/>
                  </a:solidFill>
                </a:rPr>
                <a:t>and </a:t>
              </a:r>
              <a:r>
                <a:rPr lang="en-US" sz="2000" i="1" dirty="0">
                  <a:solidFill>
                    <a:schemeClr val="bg1"/>
                  </a:solidFill>
                </a:rPr>
                <a:t>S. </a:t>
              </a:r>
              <a:r>
                <a:rPr lang="en-US" sz="2000" dirty="0">
                  <a:solidFill>
                    <a:schemeClr val="bg1"/>
                  </a:solidFill>
                </a:rPr>
                <a:t>When the </a:t>
              </a:r>
              <a:r>
                <a:rPr lang="en-US" sz="2000" i="1" dirty="0">
                  <a:solidFill>
                    <a:schemeClr val="bg1"/>
                  </a:solidFill>
                </a:rPr>
                <a:t>LRAC</a:t>
              </a:r>
              <a:r>
                <a:rPr lang="en-US" sz="2000" dirty="0">
                  <a:solidFill>
                    <a:schemeClr val="bg1"/>
                  </a:solidFill>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238914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Shifting Patterns of Long-Run Average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Developments in production technology can shift the </a:t>
              </a:r>
              <a:r>
                <a:rPr lang="en-US" sz="2000" i="1" dirty="0">
                  <a:solidFill>
                    <a:schemeClr val="bg1"/>
                  </a:solidFill>
                </a:rPr>
                <a:t>LRAC</a:t>
              </a:r>
              <a:r>
                <a:rPr lang="en-US" sz="2000" dirty="0">
                  <a:solidFill>
                    <a:schemeClr val="bg1"/>
                  </a:solidFill>
                </a:rPr>
                <a:t> curve in ways that can alter the size distribution of firms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a:t>
              </a:r>
              <a:r>
                <a:rPr lang="en-US" sz="2000" i="1" dirty="0">
                  <a:solidFill>
                    <a:schemeClr val="bg1"/>
                  </a:solidFill>
                </a:rPr>
                <a:t>LRAC</a:t>
              </a:r>
              <a:r>
                <a:rPr lang="en-US" sz="2000" dirty="0">
                  <a:solidFill>
                    <a:schemeClr val="bg1"/>
                  </a:solidFill>
                </a:rPr>
                <a:t> curve, the downward-sloping economies of scale portion of the curve stretched over a larger quantity of output.</a:t>
              </a:r>
            </a:p>
          </p:txBody>
        </p:sp>
      </p:grpSp>
    </p:spTree>
    <p:extLst>
      <p:ext uri="{BB962C8B-B14F-4D97-AF65-F5344CB8AC3E}">
        <p14:creationId xmlns:p14="http://schemas.microsoft.com/office/powerpoint/2010/main" val="245975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algn="ctr"/>
            <a:r>
              <a:rPr lang="en-US" sz="2400" dirty="0">
                <a:solidFill>
                  <a:schemeClr val="bg1"/>
                </a:solidFill>
              </a:rPr>
              <a:t>A long-run average cost curve has a clear minimum point at a quantity of </a:t>
            </a:r>
            <a:r>
              <a:rPr lang="en-US" sz="2400" b="1" dirty="0">
                <a:solidFill>
                  <a:schemeClr val="bg1"/>
                </a:solidFill>
              </a:rPr>
              <a:t>40,000</a:t>
            </a:r>
            <a:r>
              <a:rPr lang="en-US" sz="2400" dirty="0">
                <a:solidFill>
                  <a:schemeClr val="bg1"/>
                </a:solidFill>
              </a:rPr>
              <a:t> lamps. The current demand in the market is </a:t>
            </a:r>
            <a:r>
              <a:rPr lang="en-US" sz="2400" b="1" dirty="0">
                <a:solidFill>
                  <a:schemeClr val="bg1"/>
                </a:solidFill>
              </a:rPr>
              <a:t>800,000</a:t>
            </a:r>
            <a:r>
              <a:rPr lang="en-US" sz="2400" dirty="0">
                <a:solidFill>
                  <a:schemeClr val="bg1"/>
                </a:solidFill>
              </a:rPr>
              <a:t> lamps.</a:t>
            </a:r>
          </a:p>
          <a:p>
            <a:pPr algn="ctr"/>
            <a:endParaRPr lang="en-US" sz="2400" dirty="0">
              <a:solidFill>
                <a:schemeClr val="bg1"/>
              </a:solidFill>
            </a:endParaRPr>
          </a:p>
          <a:p>
            <a:pPr algn="ctr"/>
            <a:r>
              <a:rPr lang="en-US" sz="2400" dirty="0">
                <a:solidFill>
                  <a:schemeClr val="bg1"/>
                </a:solidFill>
              </a:rPr>
              <a:t>Calculate the number of firms in the lamp industry if demand increases and becomes </a:t>
            </a:r>
            <a:r>
              <a:rPr lang="en-US" sz="2400" b="1" dirty="0">
                <a:solidFill>
                  <a:schemeClr val="bg1"/>
                </a:solidFill>
              </a:rPr>
              <a:t>twice</a:t>
            </a:r>
            <a:r>
              <a:rPr lang="en-US" sz="2400" dirty="0">
                <a:solidFill>
                  <a:schemeClr val="bg1"/>
                </a:solidFill>
              </a:rPr>
              <a:t> as large.</a:t>
            </a:r>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342900" indent="-342900">
              <a:buFont typeface="+mj-lt"/>
              <a:buAutoNum type="arabicPeriod"/>
            </a:pPr>
            <a:r>
              <a:rPr lang="en-US" dirty="0">
                <a:solidFill>
                  <a:schemeClr val="bg1"/>
                </a:solidFill>
              </a:rPr>
              <a:t>Given that the </a:t>
            </a:r>
            <a:r>
              <a:rPr lang="en-US" i="1" dirty="0">
                <a:solidFill>
                  <a:schemeClr val="bg1"/>
                </a:solidFill>
              </a:rPr>
              <a:t>LRAC</a:t>
            </a:r>
            <a:r>
              <a:rPr lang="en-US" dirty="0">
                <a:solidFill>
                  <a:schemeClr val="bg1"/>
                </a:solidFill>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289478837"/>
              </p:ext>
            </p:extLst>
          </p:nvPr>
        </p:nvGraphicFramePr>
        <p:xfrm>
          <a:off x="5232400" y="2898775"/>
          <a:ext cx="1916113" cy="669925"/>
        </p:xfrm>
        <a:graphic>
          <a:graphicData uri="http://schemas.openxmlformats.org/presentationml/2006/ole">
            <mc:AlternateContent xmlns:mc="http://schemas.openxmlformats.org/markup-compatibility/2006">
              <mc:Choice xmlns:v="urn:schemas-microsoft-com:vml" Requires="v">
                <p:oleObj spid="_x0000_s1026" name="Equation" r:id="rId4" imgW="1054080" imgH="368280" progId="Equation.DSMT4">
                  <p:embed/>
                </p:oleObj>
              </mc:Choice>
              <mc:Fallback>
                <p:oleObj name="Equation" r:id="rId4" imgW="10540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5"/>
                      <a:stretch>
                        <a:fillRect/>
                      </a:stretch>
                    </p:blipFill>
                    <p:spPr>
                      <a:xfrm>
                        <a:off x="5232400" y="2898775"/>
                        <a:ext cx="1916113" cy="66992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342900" indent="-342900">
              <a:buFont typeface="+mj-lt"/>
              <a:buAutoNum type="arabicPeriod" startAt="2"/>
            </a:pPr>
            <a:r>
              <a:rPr lang="en-US" dirty="0">
                <a:solidFill>
                  <a:schemeClr val="bg1"/>
                </a:solidFill>
              </a:rPr>
              <a:t>If demand doubles, so too will the number of firms in the lamp industry:</a:t>
            </a:r>
          </a:p>
        </p:txBody>
      </p:sp>
      <p:graphicFrame>
        <p:nvGraphicFramePr>
          <p:cNvPr id="17" name="Object 16">
            <a:extLst>
              <a:ext uri="{FF2B5EF4-FFF2-40B4-BE49-F238E27FC236}">
                <a16:creationId xmlns:a16="http://schemas.microsoft.com/office/drawing/2014/main" id="{864A8777-E05A-449E-A20E-349CAA10B15B}"/>
              </a:ext>
            </a:extLst>
          </p:cNvPr>
          <p:cNvGraphicFramePr>
            <a:graphicFrameLocks noChangeAspect="1"/>
          </p:cNvGraphicFramePr>
          <p:nvPr>
            <p:extLst>
              <p:ext uri="{D42A27DB-BD31-4B8C-83A1-F6EECF244321}">
                <p14:modId xmlns:p14="http://schemas.microsoft.com/office/powerpoint/2010/main" val="3421786265"/>
              </p:ext>
            </p:extLst>
          </p:nvPr>
        </p:nvGraphicFramePr>
        <p:xfrm>
          <a:off x="5013325" y="4911725"/>
          <a:ext cx="2354263" cy="669925"/>
        </p:xfrm>
        <a:graphic>
          <a:graphicData uri="http://schemas.openxmlformats.org/presentationml/2006/ole">
            <mc:AlternateContent xmlns:mc="http://schemas.openxmlformats.org/markup-compatibility/2006">
              <mc:Choice xmlns:v="urn:schemas-microsoft-com:vml" Requires="v">
                <p:oleObj spid="_x0000_s1027" name="Equation" r:id="rId6" imgW="1295280" imgH="368280" progId="Equation.DSMT4">
                  <p:embed/>
                </p:oleObj>
              </mc:Choice>
              <mc:Fallback>
                <p:oleObj name="Equation" r:id="rId6" imgW="12952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7"/>
                      <a:stretch>
                        <a:fillRect/>
                      </a:stretch>
                    </p:blipFill>
                    <p:spPr>
                      <a:xfrm>
                        <a:off x="5013325" y="4911725"/>
                        <a:ext cx="2354263" cy="66992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EF381C47-CE59-47EE-BA89-6BF014DE77E3}"/>
              </a:ext>
            </a:extLst>
          </p:cNvPr>
          <p:cNvGraphicFramePr>
            <a:graphicFrameLocks noChangeAspect="1"/>
          </p:cNvGraphicFramePr>
          <p:nvPr>
            <p:extLst>
              <p:ext uri="{D42A27DB-BD31-4B8C-83A1-F6EECF244321}">
                <p14:modId xmlns:p14="http://schemas.microsoft.com/office/powerpoint/2010/main" val="1052914546"/>
              </p:ext>
            </p:extLst>
          </p:nvPr>
        </p:nvGraphicFramePr>
        <p:xfrm>
          <a:off x="5275263" y="4344988"/>
          <a:ext cx="1638300" cy="300037"/>
        </p:xfrm>
        <a:graphic>
          <a:graphicData uri="http://schemas.openxmlformats.org/presentationml/2006/ole">
            <mc:AlternateContent xmlns:mc="http://schemas.openxmlformats.org/markup-compatibility/2006">
              <mc:Choice xmlns:v="urn:schemas-microsoft-com:vml" Requires="v">
                <p:oleObj spid="_x0000_s1028" name="Equation" r:id="rId8" imgW="901440" imgH="164880" progId="Equation.DSMT4">
                  <p:embed/>
                </p:oleObj>
              </mc:Choice>
              <mc:Fallback>
                <p:oleObj name="Equation" r:id="rId8" imgW="901440" imgH="164880" progId="Equation.DSMT4">
                  <p:embed/>
                  <p:pic>
                    <p:nvPicPr>
                      <p:cNvPr id="17" name="Object 16">
                        <a:extLst>
                          <a:ext uri="{FF2B5EF4-FFF2-40B4-BE49-F238E27FC236}">
                            <a16:creationId xmlns:a16="http://schemas.microsoft.com/office/drawing/2014/main" id="{864A8777-E05A-449E-A20E-349CAA10B15B}"/>
                          </a:ext>
                        </a:extLst>
                      </p:cNvPr>
                      <p:cNvPicPr/>
                      <p:nvPr/>
                    </p:nvPicPr>
                    <p:blipFill>
                      <a:blip r:embed="rId9"/>
                      <a:stretch>
                        <a:fillRect/>
                      </a:stretch>
                    </p:blipFill>
                    <p:spPr>
                      <a:xfrm>
                        <a:off x="5275263" y="4344988"/>
                        <a:ext cx="1638300" cy="300037"/>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A production technology refers to a specific combination of labor, physical capital, and technology that makes up a particular method of production.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long run, firms can choose their production technology, so all costs become variable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Economies of scale refers to a situation where, as the level of output increases, the average cost decreases.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average cost curve shows the lowest possible average cost of production, allowing all inputs to vary so that the firm is choosing its production technology.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downward-sloping </a:t>
            </a:r>
            <a:r>
              <a:rPr lang="en-US" sz="2000" i="1" dirty="0">
                <a:solidFill>
                  <a:schemeClr val="bg1"/>
                </a:solidFill>
              </a:rPr>
              <a:t>LRAC</a:t>
            </a:r>
            <a:r>
              <a:rPr lang="en-US" sz="2000" dirty="0">
                <a:solidFill>
                  <a:schemeClr val="bg1"/>
                </a:solidFill>
              </a:rPr>
              <a:t> shows economies of scale; a flat </a:t>
            </a:r>
            <a:r>
              <a:rPr lang="en-US" sz="2000" i="1" dirty="0">
                <a:solidFill>
                  <a:schemeClr val="bg1"/>
                </a:solidFill>
              </a:rPr>
              <a:t>LRAC</a:t>
            </a:r>
            <a:r>
              <a:rPr lang="en-US" sz="2000" dirty="0">
                <a:solidFill>
                  <a:schemeClr val="bg1"/>
                </a:solidFill>
              </a:rPr>
              <a:t> shows constant returns to scale; an upward-sloping </a:t>
            </a:r>
            <a:r>
              <a:rPr lang="en-US" sz="2000" i="1" dirty="0">
                <a:solidFill>
                  <a:schemeClr val="bg1"/>
                </a:solidFill>
              </a:rPr>
              <a:t>LRAC</a:t>
            </a:r>
            <a:r>
              <a:rPr lang="en-US" sz="2000" dirty="0">
                <a:solidFill>
                  <a:schemeClr val="bg1"/>
                </a:solidFill>
              </a:rPr>
              <a:t> shows diseconomies of scale.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is the period of time when all costs are variable.</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depends on the specifics of the firm in question—it is not a precise period of time.</a:t>
              </a:r>
            </a:p>
          </p:txBody>
        </p:sp>
      </p:grpSp>
      <p:grpSp>
        <p:nvGrpSpPr>
          <p:cNvPr id="14" name="Group 13">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planning for the long run, the firm will compare alternative </a:t>
              </a:r>
              <a:r>
                <a:rPr lang="en-US" sz="2000" b="1" dirty="0">
                  <a:solidFill>
                    <a:schemeClr val="bg1"/>
                  </a:solidFill>
                </a:rPr>
                <a:t>production technologies </a:t>
              </a:r>
              <a:r>
                <a:rPr lang="en-US" sz="2000" dirty="0">
                  <a:solidFill>
                    <a:schemeClr val="bg1"/>
                  </a:solidFill>
                </a:rPr>
                <a:t>and can substitute its labor for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costs are fixed in the long run, as a firm can build new factories and purchase new machinery, or it can close existing facilities.</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perform many tasks with a range of combinations of labor and capital. </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firm can have employees (labor) answering phones, or it can invest in an automated voicemail system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A firm starts with an initial combination of labor and capital to produce its output</a:t>
            </a:r>
            <a:r>
              <a:rPr lang="en-US" dirty="0"/>
              <a:t>.</a:t>
            </a: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labor rises, which can include changes in productivity, substitute capital for labor to minimize cost.</a:t>
            </a: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capital rises, which can include changes in productivity, substitute labor for capital to minimize cost.</a:t>
            </a:r>
          </a:p>
        </p:txBody>
      </p:sp>
      <p:sp>
        <p:nvSpPr>
          <p:cNvPr id="3" name="Arrow: Right 2">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6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algn="ctr"/>
              <a:r>
                <a:rPr lang="en-US" sz="2000" dirty="0">
                  <a:solidFill>
                    <a:schemeClr val="bg1"/>
                  </a:solidFill>
                </a:rPr>
                <a:t>Consider the example of a local government hiring a private firm to clean up public parks. Three different combinations of labor and capital for cleaning up a single average-sized park are possible.</a:t>
              </a:r>
            </a:p>
          </p:txBody>
        </p:sp>
      </p:grpSp>
      <p:graphicFrame>
        <p:nvGraphicFramePr>
          <p:cNvPr id="4" name="Table 4">
            <a:extLst>
              <a:ext uri="{FF2B5EF4-FFF2-40B4-BE49-F238E27FC236}">
                <a16:creationId xmlns:a16="http://schemas.microsoft.com/office/drawing/2014/main" id="{AB278B2E-E3F7-4A3E-8081-F8FDD97BB7AA}"/>
              </a:ext>
            </a:extLst>
          </p:cNvPr>
          <p:cNvGraphicFramePr>
            <a:graphicFrameLocks noGrp="1"/>
          </p:cNvGraphicFramePr>
          <p:nvPr>
            <p:extLst>
              <p:ext uri="{D42A27DB-BD31-4B8C-83A1-F6EECF244321}">
                <p14:modId xmlns:p14="http://schemas.microsoft.com/office/powerpoint/2010/main" val="1831723405"/>
              </p:ext>
            </p:extLst>
          </p:nvPr>
        </p:nvGraphicFramePr>
        <p:xfrm>
          <a:off x="1906708" y="3226851"/>
          <a:ext cx="8127999" cy="111658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21320615"/>
                    </a:ext>
                  </a:extLst>
                </a:gridCol>
                <a:gridCol w="2709333">
                  <a:extLst>
                    <a:ext uri="{9D8B030D-6E8A-4147-A177-3AD203B41FA5}">
                      <a16:colId xmlns:a16="http://schemas.microsoft.com/office/drawing/2014/main" val="1711491625"/>
                    </a:ext>
                  </a:extLst>
                </a:gridCol>
                <a:gridCol w="2709333">
                  <a:extLst>
                    <a:ext uri="{9D8B030D-6E8A-4147-A177-3AD203B41FA5}">
                      <a16:colId xmlns:a16="http://schemas.microsoft.com/office/drawing/2014/main" val="3445995717"/>
                    </a:ext>
                  </a:extLst>
                </a:gridCol>
              </a:tblGrid>
              <a:tr h="374904">
                <a:tc>
                  <a:txBody>
                    <a:bodyPr/>
                    <a:lstStyle/>
                    <a:p>
                      <a:pPr algn="ctr"/>
                      <a:r>
                        <a:rPr lang="en-US" b="1" dirty="0">
                          <a:solidFill>
                            <a:schemeClr val="tx1"/>
                          </a:solidFill>
                        </a:rPr>
                        <a:t>Production Technology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10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7251494"/>
                  </a:ext>
                </a:extLst>
              </a:tr>
              <a:tr h="370840">
                <a:tc>
                  <a:txBody>
                    <a:bodyPr/>
                    <a:lstStyle/>
                    <a:p>
                      <a:pPr algn="ctr"/>
                      <a:r>
                        <a:rPr lang="en-US" b="1" dirty="0">
                          <a:solidFill>
                            <a:schemeClr val="tx1"/>
                          </a:solidFill>
                        </a:rPr>
                        <a:t>Production Technology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346032"/>
                  </a:ext>
                </a:extLst>
              </a:tr>
              <a:tr h="370840">
                <a:tc>
                  <a:txBody>
                    <a:bodyPr/>
                    <a:lstStyle/>
                    <a:p>
                      <a:pPr algn="ctr"/>
                      <a:r>
                        <a:rPr lang="en-US" b="1" dirty="0">
                          <a:solidFill>
                            <a:schemeClr val="tx1"/>
                          </a:solidFill>
                        </a:rPr>
                        <a:t>Production Technology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6720279"/>
                  </a:ext>
                </a:extLst>
              </a:tr>
            </a:tbl>
          </a:graphicData>
        </a:graphic>
      </p:graphicFrame>
      <p:grpSp>
        <p:nvGrpSpPr>
          <p:cNvPr id="23" name="Group 22">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algn="ctr"/>
              <a:r>
                <a:rPr lang="en-US" sz="2000" dirty="0">
                  <a:solidFill>
                    <a:schemeClr val="bg1"/>
                  </a:solidFill>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2244941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Once a firm has determined the least costly production technology, it can consider the optimal scale of production.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Economies of scale </a:t>
              </a:r>
              <a:r>
                <a:rPr lang="en-US" sz="2000" dirty="0">
                  <a:solidFill>
                    <a:schemeClr val="bg1"/>
                  </a:solidFill>
                </a:rPr>
                <a:t>refers to the situation where, as the quantity of output goes up, the cost per unit (average total cost) goes down.</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larger factory can produce at a lower average cost than a smaller factory as the level of output increases.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long-run average total cost is declining across the associated range of output.</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the graph, which shows the average total cost of producing an alarm clock falling as the quantity of output rises.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smaller factory can produce 1,000 alarm clocks at an average cost of $12 while a larger factory can produce 5,000 alarm clocks at an average price of $4.</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30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in the short run, firms are limited to operating on a single average cost curve (corresponding to the level of fixed costs chosen).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when all costs are variable, they can choose to operate on any average cost curve.</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a:t>
              </a:r>
              <a:r>
                <a:rPr lang="en-US" sz="2000" b="1" dirty="0">
                  <a:solidFill>
                    <a:schemeClr val="bg1"/>
                  </a:solidFill>
                </a:rPr>
                <a:t>long-run average cost (</a:t>
              </a:r>
              <a:r>
                <a:rPr lang="en-US" sz="2000" b="1" i="1" dirty="0">
                  <a:solidFill>
                    <a:schemeClr val="bg1"/>
                  </a:solidFill>
                </a:rPr>
                <a:t>LRAC</a:t>
              </a:r>
              <a:r>
                <a:rPr lang="en-US" sz="2000" b="1" dirty="0">
                  <a:solidFill>
                    <a:schemeClr val="bg1"/>
                  </a:solidFill>
                </a:rPr>
                <a:t>) curve </a:t>
              </a:r>
              <a:r>
                <a:rPr lang="en-US" sz="2000" dirty="0">
                  <a:solidFill>
                    <a:schemeClr val="bg1"/>
                  </a:solidFill>
                </a:rPr>
                <a:t>is actually based on a group of </a:t>
              </a:r>
              <a:r>
                <a:rPr lang="en-US" sz="2000" b="1" dirty="0">
                  <a:solidFill>
                    <a:schemeClr val="bg1"/>
                  </a:solidFill>
                </a:rPr>
                <a:t>short-run average cost (</a:t>
              </a:r>
              <a:r>
                <a:rPr lang="en-US" sz="2000" b="1" i="1" dirty="0">
                  <a:solidFill>
                    <a:schemeClr val="bg1"/>
                  </a:solidFill>
                </a:rPr>
                <a:t>SRAC</a:t>
              </a:r>
              <a:r>
                <a:rPr lang="en-US" sz="2000" b="1" dirty="0">
                  <a:solidFill>
                    <a:schemeClr val="bg1"/>
                  </a:solidFill>
                </a:rPr>
                <a:t>) curves</a:t>
              </a:r>
              <a:r>
                <a:rPr lang="en-US" sz="2000" dirty="0">
                  <a:solidFill>
                    <a:schemeClr val="bg1"/>
                  </a:solidFill>
                </a:rPr>
                <a:t>.</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will be the least expensive average cost curve for any level of output.</a:t>
              </a:r>
            </a:p>
          </p:txBody>
        </p:sp>
      </p:grpSp>
    </p:spTree>
    <p:extLst>
      <p:ext uri="{BB962C8B-B14F-4D97-AF65-F5344CB8AC3E}">
        <p14:creationId xmlns:p14="http://schemas.microsoft.com/office/powerpoint/2010/main" val="256421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is built from a group of short-run average cost curves.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most diagrams shows only a few </a:t>
              </a:r>
              <a:r>
                <a:rPr lang="en-US" sz="2000" i="1" dirty="0">
                  <a:solidFill>
                    <a:schemeClr val="bg1"/>
                  </a:solidFill>
                </a:rPr>
                <a:t>SRAC </a:t>
              </a:r>
              <a:r>
                <a:rPr lang="en-US" sz="2000" dirty="0">
                  <a:solidFill>
                    <a:schemeClr val="bg1"/>
                  </a:solidFill>
                </a:rPr>
                <a:t>curves, presumably there are an infinite number of other </a:t>
              </a:r>
              <a:r>
                <a:rPr lang="en-US" sz="2000" i="1" dirty="0">
                  <a:solidFill>
                    <a:schemeClr val="bg1"/>
                  </a:solidFill>
                </a:rPr>
                <a:t>SRAC</a:t>
              </a:r>
              <a:r>
                <a:rPr lang="en-US" sz="2000" dirty="0">
                  <a:solidFill>
                    <a:schemeClr val="bg1"/>
                  </a:solidFill>
                </a:rPr>
                <a:t> curves.</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366689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algn="ctr"/>
              <a:r>
                <a:rPr lang="en-US" sz="2000" dirty="0">
                  <a:solidFill>
                    <a:schemeClr val="bg1"/>
                  </a:solidFill>
                </a:rPr>
                <a:t>The left-hand portion of the long-run average cost curve illustrates the case of economies of scale. In this portion of the long-run average cost curve, larger scale leads to lower average costs.</a:t>
              </a:r>
            </a:p>
          </p:txBody>
        </p:sp>
      </p:grpSp>
      <p:sp>
        <p:nvSpPr>
          <p:cNvPr id="2" name="Arrow: Down 1">
            <a:extLst>
              <a:ext uri="{FF2B5EF4-FFF2-40B4-BE49-F238E27FC236}">
                <a16:creationId xmlns:a16="http://schemas.microsoft.com/office/drawing/2014/main" id="{BBFC384D-2417-44E9-BE7F-0490292447DA}"/>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35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TotalTime>
  <Words>2394</Words>
  <Application>Microsoft Office PowerPoint</Application>
  <PresentationFormat>Widescreen</PresentationFormat>
  <Paragraphs>141</Paragraphs>
  <Slides>20</Slides>
  <Notes>18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Calibri Light</vt:lpstr>
      <vt:lpstr>Century Gothic</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69</cp:revision>
  <dcterms:created xsi:type="dcterms:W3CDTF">2017-06-16T13:06:21Z</dcterms:created>
  <dcterms:modified xsi:type="dcterms:W3CDTF">2022-01-17T18:03:05Z</dcterms:modified>
</cp:coreProperties>
</file>