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2"/>
  </p:notesMasterIdLst>
  <p:sldIdLst>
    <p:sldId id="256" r:id="rId3"/>
    <p:sldId id="299" r:id="rId4"/>
    <p:sldId id="300" r:id="rId5"/>
    <p:sldId id="301" r:id="rId6"/>
    <p:sldId id="302" r:id="rId7"/>
    <p:sldId id="298" r:id="rId8"/>
    <p:sldId id="290" r:id="rId9"/>
    <p:sldId id="291" r:id="rId10"/>
    <p:sldId id="293" r:id="rId11"/>
    <p:sldId id="294" r:id="rId12"/>
    <p:sldId id="295" r:id="rId13"/>
    <p:sldId id="365" r:id="rId14"/>
    <p:sldId id="364" r:id="rId15"/>
    <p:sldId id="366" r:id="rId16"/>
    <p:sldId id="367" r:id="rId17"/>
    <p:sldId id="368" r:id="rId18"/>
    <p:sldId id="369" r:id="rId19"/>
    <p:sldId id="370" r:id="rId20"/>
    <p:sldId id="303" r:id="rId21"/>
    <p:sldId id="371" r:id="rId22"/>
    <p:sldId id="372" r:id="rId23"/>
    <p:sldId id="373" r:id="rId24"/>
    <p:sldId id="374" r:id="rId25"/>
    <p:sldId id="375" r:id="rId26"/>
    <p:sldId id="376" r:id="rId27"/>
    <p:sldId id="377" r:id="rId28"/>
    <p:sldId id="378" r:id="rId29"/>
    <p:sldId id="379" r:id="rId30"/>
    <p:sldId id="380" r:id="rId31"/>
    <p:sldId id="381" r:id="rId32"/>
    <p:sldId id="296" r:id="rId33"/>
    <p:sldId id="382" r:id="rId34"/>
    <p:sldId id="383" r:id="rId35"/>
    <p:sldId id="384" r:id="rId36"/>
    <p:sldId id="385" r:id="rId37"/>
    <p:sldId id="386" r:id="rId38"/>
    <p:sldId id="387" r:id="rId39"/>
    <p:sldId id="388" r:id="rId40"/>
    <p:sldId id="389" r:id="rId41"/>
    <p:sldId id="257" r:id="rId42"/>
    <p:sldId id="390" r:id="rId43"/>
    <p:sldId id="391" r:id="rId44"/>
    <p:sldId id="392" r:id="rId45"/>
    <p:sldId id="393" r:id="rId46"/>
    <p:sldId id="394" r:id="rId47"/>
    <p:sldId id="395" r:id="rId48"/>
    <p:sldId id="396" r:id="rId49"/>
    <p:sldId id="397" r:id="rId50"/>
    <p:sldId id="398" r:id="rId51"/>
    <p:sldId id="399" r:id="rId52"/>
    <p:sldId id="400" r:id="rId53"/>
    <p:sldId id="401" r:id="rId54"/>
    <p:sldId id="402" r:id="rId55"/>
    <p:sldId id="403" r:id="rId56"/>
    <p:sldId id="404" r:id="rId57"/>
    <p:sldId id="405" r:id="rId58"/>
    <p:sldId id="406" r:id="rId59"/>
    <p:sldId id="407" r:id="rId60"/>
    <p:sldId id="408" r:id="rId61"/>
    <p:sldId id="409" r:id="rId62"/>
    <p:sldId id="410" r:id="rId63"/>
    <p:sldId id="411" r:id="rId64"/>
    <p:sldId id="412" r:id="rId65"/>
    <p:sldId id="413" r:id="rId66"/>
    <p:sldId id="414" r:id="rId67"/>
    <p:sldId id="415" r:id="rId68"/>
    <p:sldId id="416" r:id="rId69"/>
    <p:sldId id="417" r:id="rId70"/>
    <p:sldId id="278"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959A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we'll explore the role of perfect competition in today's market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434645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agricultural market. Crops are generally interchangeable, so a corn farmer selling corn for a dollar more than his or her competitors won't have many buyers. Conversely, participants in this firm will also avoid lowering the price to not lower their profit.</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496697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Perfectly competitive markets have many firms, a homogenous product, and free entry and exit from the market. Pure monopolies have only one firm, one product with no current substitutes, and restricted entry.</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878420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 the short run, the perfectly competitive firm will seek the quantity of output where profits are highest or, if profits are not possible, where losses are lowest.</a:t>
            </a:r>
            <a:r>
              <a:rPr lang="en-US" sz="1200" kern="1200" dirty="0">
                <a:solidFill>
                  <a:schemeClr val="tx1"/>
                </a:solidFill>
                <a:effectLst/>
                <a:latin typeface="+mn-lt"/>
                <a:ea typeface="+mn-ea"/>
                <a:cs typeface="+mn-cs"/>
              </a:rPr>
              <a:t> </a:t>
            </a:r>
            <a:r>
              <a:rPr lang="en-US" sz="1200" dirty="0">
                <a:solidFill>
                  <a:schemeClr val="bg1"/>
                </a:solidFill>
              </a:rPr>
              <a:t>In the long run, positive economic profits will attract competition as other firms enter the market. Economic losses will cause firms to exit the market. Ultimately, perfectly competitive markets will attain long-run equilibrium when no new firms want to enter the market and existing firms do not want to leave the market, as economic profits have been driven down to zero.</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005963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calculate profits by comparing total revenue and total cost; identify profits and losses with the average cost curve; explain the shutdown point; determine the price at which a firm should continue producing in the short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0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Though perfectly competitive firms are unable to set their own price, they still have decisions to make in order to maximize productivity and profit.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has only one major decision to make—what quantity to produce. The price of the product is determined by market, or total, demand and supply of the product. This means that the firm's demand curve is perfectly elastic because buyers are willing to buy any quantity of output at the market price.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fact that quantity is the only decision that a competitive firm faces, consider a different way of writing out the basic definition of profit: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profit=total revenue-total cost.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=(price)(quantity produced)-(average cost)(quantity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953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can sell as large a quantity as it wishes as long as it accepts the prevailing market price. Total revenue depends on the quantity sold and the price charged. If the firm sells a higher quantity of output, total revenue will increase. If the market price of the product increases, total revenue also increases.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252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revenue, total cost, and profit can be compared graphically. Total revenue for a perfectly competitive firm is a straight line sloping up, with the slope equal to the price of the good. </a:t>
            </a:r>
            <a:r>
              <a:rPr lang="en-US" sz="1200" dirty="0">
                <a:solidFill>
                  <a:schemeClr val="bg1"/>
                </a:solidFill>
              </a:rPr>
              <a:t>Total cost also slopes up, but with some curvature. </a:t>
            </a:r>
            <a:r>
              <a:rPr lang="en-US" sz="1200" kern="1200" dirty="0">
                <a:solidFill>
                  <a:schemeClr val="tx1"/>
                </a:solidFill>
                <a:effectLst/>
                <a:latin typeface="+mn-lt"/>
                <a:ea typeface="+mn-ea"/>
                <a:cs typeface="+mn-cs"/>
              </a:rPr>
              <a:t>At higher levels of output, total cost begins to slope upward more steeply because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56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its total revenue and total cost curves, a perfectly competitive firm can calculate the output that will provide the highest level of profit. At any given quantity, total revenue minus total cost will equal profit. One way to determine the most profitable quantity to produce is to see at what quantity total revenue exceeds total cost by the largest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83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businesses face the reality that no one is required to buy their products. In addition, even customers who might want those products may buy from other businesses instead. Firms that operate in perfectly competitive markets face these realities. Firms need to decide how much to produce, how much profit they make, and whether to stay in business or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total revenue exceeds total cost, the firm earns profit. If total cost exceeds total revenue, the firm will suffer losses. A profit-maximizing firm will prefer the quantity of output where total revenue exceeds total cost by the greatest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often do not have the necessary data they need to draw a complete total cost curve for all levels of production. Instead, firms experiment, like producing a slightly greater or lower quantity and observing how it affects profits. This practical approach to maximizing profits means examining how changes in production affect marginal revenue and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651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perfectly competitive firm, the marginal revenue (MR) curve is horizontal because it is equal to the price of the good. The marginal cost (MC) curve can be downward-sloping if there is a region of increasing marginal returns at low levels of output, but it is eventually upward-sloping at higher levels of output as diminishing marginal returns kick 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0705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marginal revenue curve shows the additional revenue gained from selling one more unit. A firm in perfect competition faces a perfectly elastic demand curve for its product—a horizontal line drawn at the market price level. This also means that the firm's marginal revenue curve is the same as the firm's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2804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the cost per additional unit sold, is calculated by dividing the change in total cost by the change in quantity. As production increases, marginal cost at first declines, representing the area of increasing marginal returns at low levels of production. At some point, though, marginal costs start to increase, displaying the typical pattern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2188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perfectly competitive firm’s profit-maximizing choice of output will occur where marginal revenue equals marginal cost. Because the MR received by a perfectly competitive firm is equal to the price, a firm can also maximize profit where price equals MC. If a firm is producing at a quantity where MR&gt;MC, it can increase profit by increasing output. If a firm is producing at a quantity where MC&gt;MR, it can increase profit by reducing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5345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Does maximizing profit (producing where MR=MC) imply an actual economic profit? The answer depends on the relationship between price and average total cost, which is the average profit or profit margin. If P&gt;ATC, the profit margin is positive, and the firm earns economic profits. If P&lt;ATC, the profit margin is negative, and the firm incurs economic losses. If P=ATC, the profit margin is zero, and the firm breaks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3434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above the average cost curve, price is greater than average cost, meaning the firm is making a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315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at the minimum point of average cost, price is equal to average cost, meaning the firm is breaking even, or at the break even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329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below the average cost curve, price is less than average cost, meaning the firm is incurring a loss.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291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Industries differ from one another in terms of how many sellers there are in a specific market, how easy or difficult it is for a new firm to enter, and the type of products that they sell. Economists refer to this as an industry's market 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74745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possible that a firm is unable to avoid losses by shutting down and not producing at all. Shutting down can reduce variable costs to zero, but in the short run, the firm has already paid for fixed costs. As a result, if the firm produces a quantity of zero, it would still make losses because it would still need to pay for its fixed costs. Therefore, when a firm is experiencing losses, it faces the question of whether it should continue producing or shut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4374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intersection of the average variable cost curve and the marginal cost curve, which shows the price below which the firm would lack enough revenue to cover its variable costs, is called the shutdown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2252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 decision to shut down varies depending on the level of losses and whether the firm can cover its variable costs. If a firm is shutting down eventually, but can still temporarily cover variable costs, it should continue production in the short run. If a firm cannot cover variable costs with revenue from continued operation, it should shut down immediately. Even when facing an inevitable losses, a firm should try to minimize total losses as much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9264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Graphically, the shutdown point occurs where the firm’s average variable cost curve and marginal cost curve intersect.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shuts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stays in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855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average cost and average variable cost curves divide the marginal cost curve into three segments. At the market price, which the perfectly competitive firm must accept, the profit-maximizing firm chooses the output level where price or MR equals MC. The three segments of the marginal cost curve show the three possible short-run outcomes for a firm in perfect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89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how entry and exit lead to zero profits in the long run, discuss the long-run adjustment process, and identify industry types.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416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Can we say anything about what causes a firm to exit an industry? Profit is the measurement that determines whether a firm stays in business or not. Firms will close if they are making losses in the long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difference between the long run and the short run is not a specific period of time; it depends on the firms in an industry. Therefore, the distinction between the short run and the long run is more technical. In the short run, firms cannot change the amount of one or more (fixed) inputs. In the long run, a firm can adjust all factors of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competitive market, profits incite businesses to charge, while losses incite businesses to flee. When new firms enter the industry in response to increased industry profits, it is called entry into the market. The long-run process of leaving industries in response to a sustained pattern of losses is called exit.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321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people entering and exiting markets as barriers to entry and exit. The more barriers, the less of a "free market" you have because people cannot move in and out of markets as freely, making it less competitive. Examples of barriers to entry include licenses or certifications, high startup costs, legal fees, and government regulations. Examples of barriers to exit include contracts, closure costs, local or state restrictions, and sunk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99597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perfectly competitive firm acting alone can affect the market price. However, the combination of many firms entering or exiting the market will affect overall supply in the market. In turn, a shift in supply for the market as a whole will affect the market price. Entry and exit in the market results in a process that, in the long run, pushes the price down to minimum average total costs. When price is pushed to </a:t>
            </a:r>
            <a:r>
              <a:rPr lang="en-US" sz="1200" kern="1200" dirty="0" err="1">
                <a:solidFill>
                  <a:schemeClr val="tx1"/>
                </a:solidFill>
                <a:effectLst/>
                <a:latin typeface="+mn-lt"/>
                <a:ea typeface="+mn-ea"/>
                <a:cs typeface="+mn-cs"/>
              </a:rPr>
              <a:t>to</a:t>
            </a:r>
            <a:r>
              <a:rPr lang="en-US" sz="1200" kern="1200" dirty="0">
                <a:solidFill>
                  <a:schemeClr val="tx1"/>
                </a:solidFill>
                <a:effectLst/>
                <a:latin typeface="+mn-lt"/>
                <a:ea typeface="+mn-ea"/>
                <a:cs typeface="+mn-cs"/>
              </a:rPr>
              <a:t> minimum average total costs, all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7197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is in long-run equilibrium, where firms earn zero economic profits at the output level where P=MR=MC and P=AC.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255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Increased demand for the market’s product causes price to rise, meaning the firms in the market will be earning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828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profits attract other firms to enter the market, shifting the market supply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759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Entry stops whenever the market price is driven down to the zero-profit level, where the market price is equal to minimum average cost and no firm is earning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773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supply curve is found by connecting all price-quantity combinations where the potential firms in the industry break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4249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market is initially in long-run equilibrium, where firms earn zero economic profits at the output level where P=MR=MC and P=AC. Demand for the product increases, the market price rises, and the existing firms in the market now earn economic profits. Economic profits attract other firms to enter the market, shifting the market supply curve to shift to the right. As the supply curve shifts to the right, the market price starts decreasing, and economic profits fall for both new and existing firms. Firms stop entry when the market price is driven down to the zero-profit level, where the market price equals minimum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033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losses will fade away in the same way as short-run profits. If demand were to decrease instead of increase, the market price would fall, meaning firms in the industry would face economic losses. Firms that are unable to cover their average variable cost would exit the market, shifting the supply curve to the left. This process ends when the market price rises to the zero-profit level, where the existing firms are no longer losing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51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exit the market.</a:t>
            </a:r>
          </a:p>
          <a:p>
            <a:pPr algn="l"/>
            <a:r>
              <a:rPr lang="en-US" sz="1200" dirty="0">
                <a:solidFill>
                  <a:schemeClr val="bg1"/>
                </a:solidFill>
              </a:rPr>
              <a:t>The market is in equilibrium.</a:t>
            </a:r>
          </a:p>
          <a:p>
            <a:pPr algn="l"/>
            <a:r>
              <a:rPr lang="en-US" sz="1200" dirty="0">
                <a:solidFill>
                  <a:schemeClr val="bg1"/>
                </a:solidFill>
              </a:rPr>
              <a:t>Musical instrument firms will enter the market.</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enter the market.</a:t>
            </a:r>
          </a:p>
          <a:p>
            <a:pPr algn="l"/>
            <a:endParaRPr lang="en-US" sz="1200" dirty="0">
              <a:solidFill>
                <a:schemeClr val="bg1"/>
              </a:solidFill>
            </a:endParaRPr>
          </a:p>
          <a:p>
            <a:pPr algn="l"/>
            <a:r>
              <a:rPr lang="en-US" sz="1200" dirty="0">
                <a:solidFill>
                  <a:schemeClr val="bg1"/>
                </a:solidFill>
              </a:rPr>
              <a:t>When P&gt;ATC, firms in the industry are earning a profit in the short run. Economic profits attract other firms to enter the market.</a:t>
            </a:r>
          </a:p>
          <a:p>
            <a:pPr algn="l"/>
            <a:endParaRPr lang="en-US" sz="1200"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726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positions in the market; however, most firms fall somewhere in the middle.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154580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Whenever there are expansions in an industry, costs of production for the existing and new firms can stay the same, increase, or decrease. In a constant cost industry, as demand increases, the cost of production for firms stays the same. In an increasing cost industry, as demand increases, the cost of production for firms increases. In a decreasing cost industry, as demand increases, the cost of production for firms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528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constant cost industry, whenever there is an increase in market demand and price, the supply curve shifts to the right with new firms' entry and stops at the point where the new long-run equilibrium intersects at the same market price as before. Why will costs remain the same? In this type of industry, the long-run supply curve is very elastic because there are many similar firms that can produce output, and there is a perfectly elastic supply of inputs—firms can easily increase their demand for employees, for example, with no increase to wages. Agricultural markets are often good examples of constant cost industries.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33141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an increasing cost industry, as the market expands, the old and new firms experience increases in their costs of production, which makes the new zero-profit level intersect at a higher price than before. Here, companies may have to deal with limited inputs, such as skilled labor. As the demand for these workers rises, wages rise, and this increases the cost of production for all firms. The industry supply curve in this type of industry is more inelastic. An example of this type of market is the housing industry. When more houses are built, the price of lumber and other scarce inputs rises, increasing costs for all firms.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6803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decreasing cost industry, as the market expands, the old and new firms experience lower costs of production, which makes the new zero-profit level intersect at a lower price than before. In this case, the industry and all the firms in it are experiencing falling average total costs. This can be due to an improvement in technology in the entire industry or an increase in the availability of employees. High tech industries can be a good example of a decreasing cost market.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552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Choose what type of cost industry you are in and what the adjustment process back to equilibrium will be. Did you earn an economic profit? What will the long-run supply curve look like when equilibrium is restored?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apply concepts of productive efficiency and allocative efficiency to perfectly competitive markets and compare the model of perfect competition to real-world markets.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70405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0906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firms produce without waste. Allocative efficiency means firms produce the socially preferred level of output.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occurs when the firm is producing without waste. Firms produce and sell goods at the lowest possible average cost. Productive efficiency represents any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Allocative efficiency occurs when the firm is producing the socially preferred level of output. </a:t>
            </a:r>
            <a:r>
              <a:rPr lang="en-US" sz="1200" kern="1200" dirty="0">
                <a:solidFill>
                  <a:schemeClr val="tx1"/>
                </a:solidFill>
                <a:effectLst/>
                <a:latin typeface="+mn-lt"/>
                <a:ea typeface="+mn-ea"/>
                <a:cs typeface="+mn-cs"/>
              </a:rPr>
              <a:t>Firms produce and sell goods where price equals marginal cost. Allocative efficiency refers to a specific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93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are in perfect competition when the following conditions occur. One, many firms produce identical products. Two, many buyers are available to buy the product, and many sellers are available to sell the product. Three, sellers and buyers have all relevant information to make rational decisions about the product that they are buying and selling. And four, </a:t>
            </a:r>
            <a:r>
              <a:rPr lang="en-US" sz="1200" kern="1200">
                <a:solidFill>
                  <a:schemeClr val="tx1"/>
                </a:solidFill>
                <a:effectLst/>
                <a:latin typeface="+mn-lt"/>
                <a:ea typeface="+mn-ea"/>
                <a:cs typeface="+mn-cs"/>
              </a:rPr>
              <a:t>firms can </a:t>
            </a:r>
            <a:r>
              <a:rPr lang="en-US" sz="1200" kern="1200" dirty="0">
                <a:solidFill>
                  <a:schemeClr val="tx1"/>
                </a:solidFill>
                <a:effectLst/>
                <a:latin typeface="+mn-lt"/>
                <a:ea typeface="+mn-ea"/>
                <a:cs typeface="+mn-cs"/>
              </a:rPr>
              <a:t>enter and leave the market without any restrictions; in other words, there is free entry and exit into and out of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35593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Assuming that a market is perfectly competitive, price equals marginal cost. At a lesser quantity, marginal costs will not yet have increased as much, so price will exceed marginal cost. At a lesser quantity, the gains to society as a whole from producing additional output will be greater than the costs. At a greater quantity, the marginal cost of production will have increased so that it exceeds price. At a greater quantity, since the costs are outstripping the benefits, it will make sense to produce a lower quantity of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499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perfectly competitive firms produce the quantity where P=MC, the benefits to consumers are equal to the costs to society. The benefits to consumers are measured by the price they are willing to pay. The costs to society of producing the marginal unit is measured by the marginal cost the firm must pay. Allocative efficiency holds when the benefits exactly equal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3982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structures such as monopoly, monopolistic competition, and oligopoly are more realistic in the real world than perfect competition. Firms will not always produce at the minimum of average cost, nor will they always set price equal to marginal cost. Real-world markets include many issues that are assumed away in the model of perfect competition, such as poverty or pollution. However, the theoretical efficiency of perfect competition is useful for comparing the issues that arise from these real-world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24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0" dirty="0">
                <a:solidFill>
                  <a:schemeClr val="bg1"/>
                </a:solidFill>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69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you ever heard of the term "price taker"? These perfectly competitive firms are known as price takers because all competing firms are forced to accept the average price in the market. If a competing firm raises their costs to consumers, even minimally, they will lose out on business.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Keep in mind that a perfectly competitive market is a hypothetical extreme. However, the reality is that producers in a number of industries face many competitor firms selling highly similar goods.</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59037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848083" y="2214037"/>
            <a:ext cx="8378602"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Perfect Competition and Why It Matters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Agricultural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19B12D6-4848-4E27-B888-9F83E0986C33}"/>
              </a:ext>
            </a:extLst>
          </p:cNvPr>
          <p:cNvGrpSpPr/>
          <p:nvPr/>
        </p:nvGrpSpPr>
        <p:grpSpPr>
          <a:xfrm>
            <a:off x="2066923" y="1561153"/>
            <a:ext cx="8058154" cy="1434295"/>
            <a:chOff x="542923" y="1736760"/>
            <a:chExt cx="8058154" cy="2026863"/>
          </a:xfrm>
          <a:solidFill>
            <a:srgbClr val="627981"/>
          </a:solidFill>
        </p:grpSpPr>
        <p:sp>
          <p:nvSpPr>
            <p:cNvPr id="13" name="Rectangle 12">
              <a:extLst>
                <a:ext uri="{FF2B5EF4-FFF2-40B4-BE49-F238E27FC236}">
                  <a16:creationId xmlns:a16="http://schemas.microsoft.com/office/drawing/2014/main" id="{F7F2F587-2FD9-499E-BD6A-65A7DC4E6E9B}"/>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95AB9F47-F33C-4C60-96E6-F5167D27CCF4}"/>
                </a:ext>
              </a:extLst>
            </p:cNvPr>
            <p:cNvSpPr txBox="1"/>
            <p:nvPr/>
          </p:nvSpPr>
          <p:spPr>
            <a:xfrm>
              <a:off x="668214" y="1824636"/>
              <a:ext cx="7807571" cy="1870208"/>
            </a:xfrm>
            <a:prstGeom prst="rect">
              <a:avLst/>
            </a:prstGeom>
            <a:grpFill/>
          </p:spPr>
          <p:txBody>
            <a:bodyPr wrap="square" rtlCol="0">
              <a:spAutoFit/>
            </a:bodyPr>
            <a:lstStyle/>
            <a:p>
              <a:pPr algn="ctr"/>
              <a:r>
                <a:rPr lang="en-US" sz="2000" dirty="0">
                  <a:solidFill>
                    <a:schemeClr val="bg1"/>
                  </a:solidFill>
                </a:rPr>
                <a:t>According to the United States Department of Agriculture monthly reports, in 2020, U.S. corn farmers received an average price of around $4.00 per bushel. A corn farmer who attempted to sell at $5.00 per bushel would not have found any buyers.</a:t>
              </a:r>
            </a:p>
          </p:txBody>
        </p:sp>
      </p:grpSp>
      <p:pic>
        <p:nvPicPr>
          <p:cNvPr id="4" name="Picture 3" descr="A picture of a field growing crops">
            <a:extLst>
              <a:ext uri="{FF2B5EF4-FFF2-40B4-BE49-F238E27FC236}">
                <a16:creationId xmlns:a16="http://schemas.microsoft.com/office/drawing/2014/main" id="{CB36E5B6-B036-4EE7-9B5D-B6CED261D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4654" y="3429000"/>
            <a:ext cx="6542690" cy="2858485"/>
          </a:xfrm>
          <a:prstGeom prst="rect">
            <a:avLst/>
          </a:prstGeom>
        </p:spPr>
      </p:pic>
    </p:spTree>
    <p:extLst>
      <p:ext uri="{BB962C8B-B14F-4D97-AF65-F5344CB8AC3E}">
        <p14:creationId xmlns:p14="http://schemas.microsoft.com/office/powerpoint/2010/main" val="4090805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Perfectly Competitive Firms vs.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837C8F5B-7E7E-4493-9446-D5A023B4E482}"/>
              </a:ext>
            </a:extLst>
          </p:cNvPr>
          <p:cNvGrpSpPr/>
          <p:nvPr/>
        </p:nvGrpSpPr>
        <p:grpSpPr>
          <a:xfrm>
            <a:off x="2066923" y="1561152"/>
            <a:ext cx="8058154" cy="819441"/>
            <a:chOff x="542923" y="1736760"/>
            <a:chExt cx="8058154" cy="2026863"/>
          </a:xfrm>
          <a:solidFill>
            <a:srgbClr val="627981"/>
          </a:solidFill>
        </p:grpSpPr>
        <p:sp>
          <p:nvSpPr>
            <p:cNvPr id="17" name="Rectangle 16">
              <a:extLst>
                <a:ext uri="{FF2B5EF4-FFF2-40B4-BE49-F238E27FC236}">
                  <a16:creationId xmlns:a16="http://schemas.microsoft.com/office/drawing/2014/main" id="{E7CC48EC-9DAE-441A-9D27-E841F1E20492}"/>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12F0CE3-6811-4196-8F46-D8A8B78A2E83}"/>
                </a:ext>
              </a:extLst>
            </p:cNvPr>
            <p:cNvSpPr txBox="1"/>
            <p:nvPr/>
          </p:nvSpPr>
          <p:spPr>
            <a:xfrm>
              <a:off x="668214" y="1824635"/>
              <a:ext cx="7932863" cy="1497732"/>
            </a:xfrm>
            <a:prstGeom prst="rect">
              <a:avLst/>
            </a:prstGeom>
            <a:grpFill/>
          </p:spPr>
          <p:txBody>
            <a:bodyPr wrap="square" rtlCol="0">
              <a:spAutoFit/>
            </a:bodyPr>
            <a:lstStyle/>
            <a:p>
              <a:pPr algn="ctr"/>
              <a:r>
                <a:rPr lang="en-US" sz="2000" dirty="0">
                  <a:solidFill>
                    <a:schemeClr val="bg1"/>
                  </a:solidFill>
                </a:rPr>
                <a:t>To show the differences in the two extreme positions, consider the chart below:</a:t>
              </a:r>
            </a:p>
          </p:txBody>
        </p:sp>
      </p:grpSp>
      <p:graphicFrame>
        <p:nvGraphicFramePr>
          <p:cNvPr id="2" name="Table 2">
            <a:extLst>
              <a:ext uri="{FF2B5EF4-FFF2-40B4-BE49-F238E27FC236}">
                <a16:creationId xmlns:a16="http://schemas.microsoft.com/office/drawing/2014/main" id="{B91DE3E3-6E90-4826-9D8D-67B5170EA7F6}"/>
              </a:ext>
            </a:extLst>
          </p:cNvPr>
          <p:cNvGraphicFramePr>
            <a:graphicFrameLocks noGrp="1"/>
          </p:cNvGraphicFramePr>
          <p:nvPr>
            <p:extLst>
              <p:ext uri="{D42A27DB-BD31-4B8C-83A1-F6EECF244321}">
                <p14:modId xmlns:p14="http://schemas.microsoft.com/office/powerpoint/2010/main" val="339310744"/>
              </p:ext>
            </p:extLst>
          </p:nvPr>
        </p:nvGraphicFramePr>
        <p:xfrm>
          <a:off x="2032000" y="3186970"/>
          <a:ext cx="8128000" cy="17526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75256693"/>
                    </a:ext>
                  </a:extLst>
                </a:gridCol>
                <a:gridCol w="4064000">
                  <a:extLst>
                    <a:ext uri="{9D8B030D-6E8A-4147-A177-3AD203B41FA5}">
                      <a16:colId xmlns:a16="http://schemas.microsoft.com/office/drawing/2014/main" val="1660634552"/>
                    </a:ext>
                  </a:extLst>
                </a:gridCol>
              </a:tblGrid>
              <a:tr h="370840">
                <a:tc>
                  <a:txBody>
                    <a:bodyPr/>
                    <a:lstStyle/>
                    <a:p>
                      <a:pPr algn="ctr"/>
                      <a:r>
                        <a:rPr lang="en-US" dirty="0">
                          <a:solidFill>
                            <a:schemeClr val="tx1"/>
                          </a:solidFill>
                        </a:rPr>
                        <a:t>Perfectly Competitive 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Pure Monopolies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720621"/>
                  </a:ext>
                </a:extLst>
              </a:tr>
              <a:tr h="370840">
                <a:tc>
                  <a:txBody>
                    <a:bodyPr/>
                    <a:lstStyle/>
                    <a:p>
                      <a:pPr algn="ctr"/>
                      <a:r>
                        <a:rPr lang="en-US" dirty="0">
                          <a:solidFill>
                            <a:schemeClr val="tx1"/>
                          </a:solidFill>
                        </a:rPr>
                        <a:t>Many 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Only one firm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7498083"/>
                  </a:ext>
                </a:extLst>
              </a:tr>
              <a:tr h="370840">
                <a:tc>
                  <a:txBody>
                    <a:bodyPr/>
                    <a:lstStyle/>
                    <a:p>
                      <a:pPr algn="ctr"/>
                      <a:r>
                        <a:rPr lang="en-US" dirty="0">
                          <a:solidFill>
                            <a:schemeClr val="tx1"/>
                          </a:solidFill>
                        </a:rPr>
                        <a:t>Homogenous Product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One product—no current substitute or fear of substitute in the near future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3137488"/>
                  </a:ext>
                </a:extLst>
              </a:tr>
              <a:tr h="370840">
                <a:tc>
                  <a:txBody>
                    <a:bodyPr/>
                    <a:lstStyle/>
                    <a:p>
                      <a:pPr algn="ctr"/>
                      <a:r>
                        <a:rPr lang="en-US" dirty="0">
                          <a:solidFill>
                            <a:schemeClr val="tx1"/>
                          </a:solidFill>
                        </a:rPr>
                        <a:t>Free entry and exit from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Restricted entry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521430"/>
                  </a:ext>
                </a:extLst>
              </a:tr>
            </a:tbl>
          </a:graphicData>
        </a:graphic>
      </p:graphicFrame>
    </p:spTree>
    <p:extLst>
      <p:ext uri="{BB962C8B-B14F-4D97-AF65-F5344CB8AC3E}">
        <p14:creationId xmlns:p14="http://schemas.microsoft.com/office/powerpoint/2010/main" val="2898195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 vs.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15CBF3B0-1C44-4695-BA91-1903A00AAE42}"/>
              </a:ext>
            </a:extLst>
          </p:cNvPr>
          <p:cNvGrpSpPr/>
          <p:nvPr/>
        </p:nvGrpSpPr>
        <p:grpSpPr>
          <a:xfrm>
            <a:off x="2066923" y="1455644"/>
            <a:ext cx="8058154" cy="1041764"/>
            <a:chOff x="542923" y="1736761"/>
            <a:chExt cx="8058154" cy="1041764"/>
          </a:xfrm>
          <a:solidFill>
            <a:srgbClr val="627981"/>
          </a:solidFill>
        </p:grpSpPr>
        <p:sp>
          <p:nvSpPr>
            <p:cNvPr id="9" name="Rectangle 8">
              <a:extLst>
                <a:ext uri="{FF2B5EF4-FFF2-40B4-BE49-F238E27FC236}">
                  <a16:creationId xmlns:a16="http://schemas.microsoft.com/office/drawing/2014/main" id="{DEC650FB-E8D1-4F35-B001-39EC774E0532}"/>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3AA55B6-8BF0-447E-B6C4-98E1C9A9CA32}"/>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perfectly competitive firm will seek the quantity of output where profits are highest or, if profits are not possible, where losses are lowest.</a:t>
              </a:r>
            </a:p>
          </p:txBody>
        </p:sp>
      </p:grpSp>
      <p:grpSp>
        <p:nvGrpSpPr>
          <p:cNvPr id="11" name="Group 10">
            <a:extLst>
              <a:ext uri="{FF2B5EF4-FFF2-40B4-BE49-F238E27FC236}">
                <a16:creationId xmlns:a16="http://schemas.microsoft.com/office/drawing/2014/main" id="{C51D6B66-E87F-4FB4-84DF-F8B5A7984BF6}"/>
              </a:ext>
            </a:extLst>
          </p:cNvPr>
          <p:cNvGrpSpPr/>
          <p:nvPr/>
        </p:nvGrpSpPr>
        <p:grpSpPr>
          <a:xfrm>
            <a:off x="2066923" y="2622065"/>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BC96E04A-34DC-485F-A1A0-A7564997AB0A}"/>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E83B2B7-68DA-4509-8DD3-551516E59AAE}"/>
                </a:ext>
              </a:extLst>
            </p:cNvPr>
            <p:cNvSpPr txBox="1"/>
            <p:nvPr/>
          </p:nvSpPr>
          <p:spPr>
            <a:xfrm>
              <a:off x="542923"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positive economic profits will attract competition as other firms enter the market. Economic losses will cause firms to exit the market.</a:t>
              </a:r>
            </a:p>
          </p:txBody>
        </p:sp>
      </p:grpSp>
      <p:grpSp>
        <p:nvGrpSpPr>
          <p:cNvPr id="14" name="Group 13">
            <a:extLst>
              <a:ext uri="{FF2B5EF4-FFF2-40B4-BE49-F238E27FC236}">
                <a16:creationId xmlns:a16="http://schemas.microsoft.com/office/drawing/2014/main" id="{5DF6CCCD-2E49-4417-AA78-6D4B1766DBAA}"/>
              </a:ext>
            </a:extLst>
          </p:cNvPr>
          <p:cNvGrpSpPr/>
          <p:nvPr/>
        </p:nvGrpSpPr>
        <p:grpSpPr>
          <a:xfrm>
            <a:off x="2066923" y="3811909"/>
            <a:ext cx="8058154" cy="1372963"/>
            <a:chOff x="542923" y="1736761"/>
            <a:chExt cx="8058154" cy="1372963"/>
          </a:xfrm>
          <a:solidFill>
            <a:srgbClr val="627981"/>
          </a:solidFill>
        </p:grpSpPr>
        <p:sp>
          <p:nvSpPr>
            <p:cNvPr id="15" name="Rectangle 14">
              <a:extLst>
                <a:ext uri="{FF2B5EF4-FFF2-40B4-BE49-F238E27FC236}">
                  <a16:creationId xmlns:a16="http://schemas.microsoft.com/office/drawing/2014/main" id="{6C528365-11AA-4839-B581-A43728502679}"/>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190FBC9-61EE-4157-8111-92B2E2C8275A}"/>
                </a:ext>
              </a:extLst>
            </p:cNvPr>
            <p:cNvSpPr txBox="1"/>
            <p:nvPr/>
          </p:nvSpPr>
          <p:spPr>
            <a:xfrm>
              <a:off x="542923"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perfectly competitive markets will attain long-run equilibrium when no new firms want to enter the market and existing firms do not want to leave the market, as economic profits have been driven down to zero.</a:t>
              </a:r>
            </a:p>
          </p:txBody>
        </p:sp>
      </p:grpSp>
    </p:spTree>
    <p:extLst>
      <p:ext uri="{BB962C8B-B14F-4D97-AF65-F5344CB8AC3E}">
        <p14:creationId xmlns:p14="http://schemas.microsoft.com/office/powerpoint/2010/main" val="6779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5526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perfectly competitive firm is a price taker, which means that it must accept the equilibrium price at which it sells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a perfectly competitive firm attempts to charge even a tiny amount more than the market price, it will be unable to make any sales.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perfectly competitive market, there are thousands of sellers, easy entry, and identical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short-run production period is when firms are producing with some fixed inputs.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Long-run equilibrium in a perfectly competitive industry occurs after all firms have entered and exited the industry and seller profits are driven to zero.</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394188" y="2214037"/>
            <a:ext cx="968629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Perfectly Competitive Firms Make Output Decisions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182829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Perfectly Competitive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135187"/>
            <a:ext cx="8429625" cy="803498"/>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70527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Though perfectly competitive firms are unable to set their own price, they still have decisions to make in order to maximize productivity and profit.</a:t>
              </a:r>
            </a:p>
          </p:txBody>
        </p:sp>
      </p:grpSp>
      <p:pic>
        <p:nvPicPr>
          <p:cNvPr id="4" name="Picture 3" descr="An image of a person in a garden holding a basket with freshly grown eggplants.">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49" y="1422047"/>
            <a:ext cx="5143500" cy="3429000"/>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has only one major decision to make—what quantity to produce.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of the product is determined by market, or total, demand and supply of the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firm's demand curve is perfectly elastic because buyers are willing to buy any quantity of output at the market price. </a:t>
              </a:r>
            </a:p>
          </p:txBody>
        </p:sp>
      </p:grpSp>
    </p:spTree>
    <p:extLst>
      <p:ext uri="{BB962C8B-B14F-4D97-AF65-F5344CB8AC3E}">
        <p14:creationId xmlns:p14="http://schemas.microsoft.com/office/powerpoint/2010/main" val="1837120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3" y="1580912"/>
            <a:ext cx="8058154" cy="1041764"/>
            <a:chOff x="542923" y="1736761"/>
            <a:chExt cx="8058154" cy="1041764"/>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fact that quantity is the only decision that a competitive firm faces, consider a different way of writing out the basic definition of profit:</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BE1E401-B92F-44F2-B4E9-76867D27F491}"/>
                  </a:ext>
                </a:extLst>
              </p:cNvPr>
              <p:cNvSpPr txBox="1"/>
              <p:nvPr/>
            </p:nvSpPr>
            <p:spPr>
              <a:xfrm>
                <a:off x="3280035" y="3033972"/>
                <a:ext cx="7807571"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profit</a:t>
                </a:r>
                <a14:m>
                  <m:oMath xmlns:m="http://schemas.openxmlformats.org/officeDocument/2006/math">
                    <m: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otal</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evenue</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otal</m:t>
                    </m:r>
                    <m: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r>
                      <m:rPr>
                        <m:sty m:val="p"/>
                      </m:rPr>
                      <a:rPr kumimoji="0" lang="en-US" sz="28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m:t>
                    </m:r>
                    <m:r>
                      <m:rPr>
                        <m:sty m:val="p"/>
                      </m:rPr>
                      <a:rPr kumimoji="0" lang="en-US" sz="28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ost</m:t>
                    </m:r>
                  </m:oMath>
                </a14:m>
                <a:endPar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endParaRPr>
              </a:p>
            </p:txBody>
          </p:sp>
        </mc:Choice>
        <mc:Fallback xmlns="">
          <p:sp>
            <p:nvSpPr>
              <p:cNvPr id="15" name="TextBox 14">
                <a:extLst>
                  <a:ext uri="{FF2B5EF4-FFF2-40B4-BE49-F238E27FC236}">
                    <a16:creationId xmlns:a16="http://schemas.microsoft.com/office/drawing/2014/main" id="{ABE1E401-B92F-44F2-B4E9-76867D27F491}"/>
                  </a:ext>
                </a:extLst>
              </p:cNvPr>
              <p:cNvSpPr txBox="1">
                <a:spLocks noRot="1" noChangeAspect="1" noMove="1" noResize="1" noEditPoints="1" noAdjustHandles="1" noChangeArrowheads="1" noChangeShapeType="1" noTextEdit="1"/>
              </p:cNvSpPr>
              <p:nvPr/>
            </p:nvSpPr>
            <p:spPr>
              <a:xfrm>
                <a:off x="3280035" y="3033972"/>
                <a:ext cx="7807571" cy="430887"/>
              </a:xfrm>
              <a:prstGeom prst="rect">
                <a:avLst/>
              </a:prstGeom>
              <a:blipFill>
                <a:blip r:embed="rId3"/>
                <a:stretch>
                  <a:fillRect l="-2732" t="-25714" b="-50000"/>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57937E70-5097-4348-9437-911103E25A51}"/>
              </a:ext>
            </a:extLst>
          </p:cNvPr>
          <p:cNvSpPr txBox="1"/>
          <p:nvPr/>
        </p:nvSpPr>
        <p:spPr>
          <a:xfrm>
            <a:off x="1048726" y="3876155"/>
            <a:ext cx="1091435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=(price)(quantity produced)−(average cost)(quantity produced)</a:t>
            </a:r>
          </a:p>
        </p:txBody>
      </p:sp>
      <p:grpSp>
        <p:nvGrpSpPr>
          <p:cNvPr id="17" name="Group 16">
            <a:extLst>
              <a:ext uri="{FF2B5EF4-FFF2-40B4-BE49-F238E27FC236}">
                <a16:creationId xmlns:a16="http://schemas.microsoft.com/office/drawing/2014/main" id="{C5809062-42A6-4BEC-A649-F12718F67FA3}"/>
              </a:ext>
            </a:extLst>
          </p:cNvPr>
          <p:cNvGrpSpPr/>
          <p:nvPr/>
        </p:nvGrpSpPr>
        <p:grpSpPr>
          <a:xfrm>
            <a:off x="2070536" y="4716346"/>
            <a:ext cx="8058154" cy="1486759"/>
            <a:chOff x="542923" y="1736760"/>
            <a:chExt cx="8058154" cy="1486759"/>
          </a:xfrm>
          <a:solidFill>
            <a:srgbClr val="627981"/>
          </a:solidFill>
        </p:grpSpPr>
        <p:sp>
          <p:nvSpPr>
            <p:cNvPr id="18" name="Rectangle 17">
              <a:extLst>
                <a:ext uri="{FF2B5EF4-FFF2-40B4-BE49-F238E27FC236}">
                  <a16:creationId xmlns:a16="http://schemas.microsoft.com/office/drawing/2014/main" id="{189F5606-FB7F-4D05-B229-01341F3A4563}"/>
                </a:ext>
              </a:extLst>
            </p:cNvPr>
            <p:cNvSpPr/>
            <p:nvPr/>
          </p:nvSpPr>
          <p:spPr>
            <a:xfrm>
              <a:off x="542923" y="1736760"/>
              <a:ext cx="8058154" cy="14867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3920DF6-10B6-4DF0-A697-2543A0CCE27B}"/>
                </a:ext>
              </a:extLst>
            </p:cNvPr>
            <p:cNvSpPr txBox="1"/>
            <p:nvPr/>
          </p:nvSpPr>
          <p:spPr>
            <a:xfrm>
              <a:off x="542923" y="1762862"/>
              <a:ext cx="7807571"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p:txBody>
        </p:sp>
      </p:grpSp>
    </p:spTree>
    <p:extLst>
      <p:ext uri="{BB962C8B-B14F-4D97-AF65-F5344CB8AC3E}">
        <p14:creationId xmlns:p14="http://schemas.microsoft.com/office/powerpoint/2010/main" val="1833069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can sell as large a quantity as it wishes as long as it accepts the prevailing market price.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depends on the quantity sold and the price charged. </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firm sells a higher quantity of output, total revenue will increase.</a:t>
              </a:r>
            </a:p>
          </p:txBody>
        </p:sp>
      </p:grpSp>
      <p:grpSp>
        <p:nvGrpSpPr>
          <p:cNvPr id="15" name="Group 14">
            <a:extLst>
              <a:ext uri="{FF2B5EF4-FFF2-40B4-BE49-F238E27FC236}">
                <a16:creationId xmlns:a16="http://schemas.microsoft.com/office/drawing/2014/main" id="{52CBAE65-B64E-463D-B89F-E276C9B657B2}"/>
              </a:ext>
            </a:extLst>
          </p:cNvPr>
          <p:cNvGrpSpPr/>
          <p:nvPr/>
        </p:nvGrpSpPr>
        <p:grpSpPr>
          <a:xfrm>
            <a:off x="2066921" y="4353044"/>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E6974F22-A512-4916-8EB3-4AC0556815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1F2A56C-7425-4E9C-B6B3-67D760DC281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of the product increases, total revenue also increases.</a:t>
              </a:r>
            </a:p>
          </p:txBody>
        </p:sp>
      </p:grpSp>
    </p:spTree>
    <p:extLst>
      <p:ext uri="{BB962C8B-B14F-4D97-AF65-F5344CB8AC3E}">
        <p14:creationId xmlns:p14="http://schemas.microsoft.com/office/powerpoint/2010/main" val="3707029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220775"/>
            <a:chOff x="542922" y="1736761"/>
            <a:chExt cx="8058155" cy="83156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831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96977"/>
              <a:ext cx="7807571" cy="6757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total cost, and profit can be compared graphically.</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2776789"/>
            <a:ext cx="4029079" cy="1425899"/>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69313"/>
              <a:ext cx="7807571" cy="11583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for a perfectly competitive firm is a straight line sloping up, with the slope equal to the price of the good.</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323183"/>
            <a:ext cx="4029079" cy="1947194"/>
            <a:chOff x="542922" y="1736760"/>
            <a:chExt cx="8058155" cy="2181672"/>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2181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217248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cost also slopes up, but with some curvature. At higher levels of output, total cost begins to slope upward more steeply because of diminishing marginal returns.</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3E8CE17-EDB9-4051-A70E-5CD6F1F91741}"/>
              </a:ext>
            </a:extLst>
          </p:cNvPr>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spTree>
    <p:extLst>
      <p:ext uri="{BB962C8B-B14F-4D97-AF65-F5344CB8AC3E}">
        <p14:creationId xmlns:p14="http://schemas.microsoft.com/office/powerpoint/2010/main" val="224330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Perfect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1041764"/>
            <a:chOff x="542923" y="1736761"/>
            <a:chExt cx="8058154" cy="104176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businesses face two realities: no one is required to buy their products, and even customers who might want those products may buy from other businesses instead.</a:t>
              </a:r>
            </a:p>
          </p:txBody>
        </p:sp>
      </p:grpSp>
      <p:grpSp>
        <p:nvGrpSpPr>
          <p:cNvPr id="14" name="Group 13">
            <a:extLst>
              <a:ext uri="{FF2B5EF4-FFF2-40B4-BE49-F238E27FC236}">
                <a16:creationId xmlns:a16="http://schemas.microsoft.com/office/drawing/2014/main" id="{539C9D99-81C8-4A62-AE97-2A0C1BA39F98}"/>
              </a:ext>
            </a:extLst>
          </p:cNvPr>
          <p:cNvGrpSpPr/>
          <p:nvPr/>
        </p:nvGrpSpPr>
        <p:grpSpPr>
          <a:xfrm>
            <a:off x="2066922" y="2747333"/>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that operate in </a:t>
              </a:r>
              <a:r>
                <a:rPr lang="en-US" sz="2000" b="1" dirty="0">
                  <a:solidFill>
                    <a:schemeClr val="bg1"/>
                  </a:solidFill>
                </a:rPr>
                <a:t>perfectly competitive </a:t>
              </a:r>
              <a:r>
                <a:rPr lang="en-US" sz="2000" dirty="0">
                  <a:solidFill>
                    <a:schemeClr val="bg1"/>
                  </a:solidFill>
                </a:rPr>
                <a:t>markets face these realities.</a:t>
              </a:r>
            </a:p>
          </p:txBody>
        </p:sp>
      </p:grpSp>
      <p:grpSp>
        <p:nvGrpSpPr>
          <p:cNvPr id="13" name="Group 12">
            <a:extLst>
              <a:ext uri="{FF2B5EF4-FFF2-40B4-BE49-F238E27FC236}">
                <a16:creationId xmlns:a16="http://schemas.microsoft.com/office/drawing/2014/main" id="{6BF8E75B-8A1B-4723-A535-6D631C04ADFC}"/>
              </a:ext>
            </a:extLst>
          </p:cNvPr>
          <p:cNvGrpSpPr/>
          <p:nvPr/>
        </p:nvGrpSpPr>
        <p:grpSpPr>
          <a:xfrm>
            <a:off x="2066922" y="367892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B1E3B6D-5856-48C4-8D3F-65E5B032B1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19EE063-5286-4AAE-9FD8-453AFFD81A16}"/>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make decisions about how much to produce, how much profit they make, and whether to stay in business or not.</a:t>
              </a:r>
            </a:p>
          </p:txBody>
        </p:sp>
      </p:grpSp>
    </p:spTree>
    <p:extLst>
      <p:ext uri="{BB962C8B-B14F-4D97-AF65-F5344CB8AC3E}">
        <p14:creationId xmlns:p14="http://schemas.microsoft.com/office/powerpoint/2010/main" val="4119747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9"/>
            <a:ext cx="4029079" cy="2015625"/>
            <a:chOff x="542922" y="1736761"/>
            <a:chExt cx="8058155" cy="177363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7736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63297"/>
              <a:ext cx="7807571" cy="1706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its total revenue and total cost curves, a perfectly competitive firm can calculate the quantity of output that will provide the highest level of profit.</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545773"/>
            <a:ext cx="4029079" cy="112045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2947"/>
              <a:ext cx="7807571" cy="88896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quantity, total revenue minus total cost will equal profit.</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05667"/>
            <a:ext cx="4029079" cy="1639418"/>
            <a:chOff x="542922" y="1736760"/>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way to determine the most profitable quantity to produce is to see at what quantity total revenue exceeds total cost by the largest amount.</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13E8CE17-EDB9-4051-A70E-5CD6F1F91741}"/>
              </a:ext>
            </a:extLst>
          </p:cNvPr>
          <p:cNvSpPr txBox="1"/>
          <p:nvPr/>
        </p:nvSpPr>
        <p:spPr>
          <a:xfrm>
            <a:off x="1398707"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p>
        </p:txBody>
      </p:sp>
      <p:sp>
        <p:nvSpPr>
          <p:cNvPr id="3" name="Oval 2">
            <a:extLst>
              <a:ext uri="{FF2B5EF4-FFF2-40B4-BE49-F238E27FC236}">
                <a16:creationId xmlns:a16="http://schemas.microsoft.com/office/drawing/2014/main" id="{D9CCCFAB-4251-490D-9EDD-E51EB44C53B6}"/>
              </a:ext>
            </a:extLst>
          </p:cNvPr>
          <p:cNvSpPr/>
          <p:nvPr/>
        </p:nvSpPr>
        <p:spPr>
          <a:xfrm>
            <a:off x="9063986" y="3671840"/>
            <a:ext cx="567559" cy="1545145"/>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 name="Straight Connector 4">
            <a:extLst>
              <a:ext uri="{FF2B5EF4-FFF2-40B4-BE49-F238E27FC236}">
                <a16:creationId xmlns:a16="http://schemas.microsoft.com/office/drawing/2014/main" id="{4509D261-54B2-4702-BB27-06879C1C5ABA}"/>
              </a:ext>
            </a:extLst>
          </p:cNvPr>
          <p:cNvCxnSpPr>
            <a:cxnSpLocks/>
          </p:cNvCxnSpPr>
          <p:nvPr/>
        </p:nvCxnSpPr>
        <p:spPr>
          <a:xfrm flipH="1">
            <a:off x="7936412" y="5142271"/>
            <a:ext cx="1284890" cy="947153"/>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7AC3FC2-E888-432E-82EA-BE8A05DBC27C}"/>
              </a:ext>
            </a:extLst>
          </p:cNvPr>
          <p:cNvSpPr txBox="1"/>
          <p:nvPr/>
        </p:nvSpPr>
        <p:spPr>
          <a:xfrm>
            <a:off x="6195848" y="6089424"/>
            <a:ext cx="3326524" cy="646331"/>
          </a:xfrm>
          <a:prstGeom prst="rect">
            <a:avLst/>
          </a:prstGeom>
          <a:noFill/>
          <a:ln>
            <a:solidFill>
              <a:srgbClr val="62798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Highest profit: largest difference between revenue and cost</a:t>
            </a:r>
          </a:p>
        </p:txBody>
      </p:sp>
    </p:spTree>
    <p:extLst>
      <p:ext uri="{BB962C8B-B14F-4D97-AF65-F5344CB8AC3E}">
        <p14:creationId xmlns:p14="http://schemas.microsoft.com/office/powerpoint/2010/main" val="328360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total revenue exceeds total cost, the firm earns profit. </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total cost exceeds total revenue, the firm will suffer losses. </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profit-maximizing firm will prefer the quantity of output where total revenue exceeds total cost by the greatest amount.</a:t>
              </a:r>
            </a:p>
          </p:txBody>
        </p:sp>
      </p:grpSp>
    </p:spTree>
    <p:extLst>
      <p:ext uri="{BB962C8B-B14F-4D97-AF65-F5344CB8AC3E}">
        <p14:creationId xmlns:p14="http://schemas.microsoft.com/office/powerpoint/2010/main" val="2065469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59124"/>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often do not have the necessary data they need to draw a complete total cost curve for all levels of production.</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Instead, firms experiment, like producing a slightly greater or lower quantity and observing how it affects profits.</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practical approach to maximizing profits means examining how changes in production affect marginal revenue and marginal cost.</a:t>
              </a:r>
            </a:p>
          </p:txBody>
        </p:sp>
      </p:grpSp>
    </p:spTree>
    <p:extLst>
      <p:ext uri="{BB962C8B-B14F-4D97-AF65-F5344CB8AC3E}">
        <p14:creationId xmlns:p14="http://schemas.microsoft.com/office/powerpoint/2010/main" val="2719660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2" y="1434540"/>
            <a:ext cx="4029078" cy="1425897"/>
            <a:chOff x="542924" y="1736761"/>
            <a:chExt cx="8058153" cy="1150957"/>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1509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4" y="1758812"/>
              <a:ext cx="7807571" cy="106825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a perfectly competitive firm, the marginal revenue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is horizontal because it is equal to the price of the good.</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2" y="2971913"/>
            <a:ext cx="4029079" cy="2705562"/>
            <a:chOff x="542922" y="1736761"/>
            <a:chExt cx="8058155" cy="257425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2574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805756"/>
              <a:ext cx="7807571" cy="24305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can be downward-sloping if there is a region of increasing marginal returns at low levels of output, but it is eventually upward-sloping at higher levels of output as diminishing marginal returns kick in.</a:t>
              </a:r>
            </a:p>
          </p:txBody>
        </p:sp>
      </p:grpSp>
      <p:pic>
        <p:nvPicPr>
          <p:cNvPr id="2050" name="Picture 2" descr="Market-level graph that shows marginal cost and marginal revenue for raspberry production. The marginal revenue is horizontal while the marginal cost curve slopes downward initially before sloping upward. The point where the two curves intersect is labeled &quot;Profit-maximizing point.&quot;">
            <a:extLst>
              <a:ext uri="{FF2B5EF4-FFF2-40B4-BE49-F238E27FC236}">
                <a16:creationId xmlns:a16="http://schemas.microsoft.com/office/drawing/2014/main" id="{17ED8226-D060-4029-8898-96A43D855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2514" y="1525043"/>
            <a:ext cx="5889734" cy="415243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227A5010-C89F-4B4A-931C-F39FEA9C0D7C}"/>
              </a:ext>
            </a:extLst>
          </p:cNvPr>
          <p:cNvSpPr txBox="1"/>
          <p:nvPr/>
        </p:nvSpPr>
        <p:spPr>
          <a:xfrm>
            <a:off x="1523999" y="159124"/>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p>
        </p:txBody>
      </p:sp>
    </p:spTree>
    <p:extLst>
      <p:ext uri="{BB962C8B-B14F-4D97-AF65-F5344CB8AC3E}">
        <p14:creationId xmlns:p14="http://schemas.microsoft.com/office/powerpoint/2010/main" val="1184119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5467"/>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revenue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curve shows the additional revenue gained from selling one more unit.</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in perfect competition faces a perfectly elastic demand curve for its product—a horizontal line drawn at the market price level.</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also means that the firm's marginal revenue curve is the same as the firm's demand curve.</a:t>
              </a:r>
            </a:p>
          </p:txBody>
        </p:sp>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3080AE-3E4A-4757-88DA-7FB66D41BC07}"/>
                  </a:ext>
                </a:extLst>
              </p:cNvPr>
              <p:cNvSpPr txBox="1"/>
              <p:nvPr/>
            </p:nvSpPr>
            <p:spPr>
              <a:xfrm>
                <a:off x="2953568" y="4594991"/>
                <a:ext cx="5860001" cy="76617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total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num>
                        <m:den>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quantity</m:t>
                          </m:r>
                        </m:den>
                      </m:f>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363080AE-3E4A-4757-88DA-7FB66D41BC07}"/>
                  </a:ext>
                </a:extLst>
              </p:cNvPr>
              <p:cNvSpPr txBox="1">
                <a:spLocks noRot="1" noChangeAspect="1" noMove="1" noResize="1" noEditPoints="1" noAdjustHandles="1" noChangeArrowheads="1" noChangeShapeType="1" noTextEdit="1"/>
              </p:cNvSpPr>
              <p:nvPr/>
            </p:nvSpPr>
            <p:spPr>
              <a:xfrm>
                <a:off x="2953568" y="4594991"/>
                <a:ext cx="5860001" cy="76617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E2C3B52-7685-4B3C-A73C-BB8EFD75129A}"/>
                  </a:ext>
                </a:extLst>
              </p:cNvPr>
              <p:cNvSpPr txBox="1"/>
              <p:nvPr/>
            </p:nvSpPr>
            <p:spPr>
              <a:xfrm>
                <a:off x="4247640" y="5720092"/>
                <a:ext cx="3458703"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revenue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price</m:t>
                      </m:r>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4" name="TextBox 13">
                <a:extLst>
                  <a:ext uri="{FF2B5EF4-FFF2-40B4-BE49-F238E27FC236}">
                    <a16:creationId xmlns:a16="http://schemas.microsoft.com/office/drawing/2014/main" id="{CE2C3B52-7685-4B3C-A73C-BB8EFD75129A}"/>
                  </a:ext>
                </a:extLst>
              </p:cNvPr>
              <p:cNvSpPr txBox="1">
                <a:spLocks noRot="1" noChangeAspect="1" noMove="1" noResize="1" noEditPoints="1" noAdjustHandles="1" noChangeArrowheads="1" noChangeShapeType="1" noTextEdit="1"/>
              </p:cNvSpPr>
              <p:nvPr/>
            </p:nvSpPr>
            <p:spPr>
              <a:xfrm>
                <a:off x="4247640" y="5720092"/>
                <a:ext cx="3458703" cy="369332"/>
              </a:xfrm>
              <a:prstGeom prst="rect">
                <a:avLst/>
              </a:prstGeom>
              <a:blipFill>
                <a:blip r:embed="rId4"/>
                <a:stretch>
                  <a:fillRect l="-2822" r="-1587" b="-34426"/>
                </a:stretch>
              </a:blipFill>
            </p:spPr>
            <p:txBody>
              <a:bodyPr/>
              <a:lstStyle/>
              <a:p>
                <a:r>
                  <a:rPr lang="en-US">
                    <a:noFill/>
                  </a:rPr>
                  <a:t> </a:t>
                </a:r>
              </a:p>
            </p:txBody>
          </p:sp>
        </mc:Fallback>
      </mc:AlternateContent>
    </p:spTree>
    <p:extLst>
      <p:ext uri="{BB962C8B-B14F-4D97-AF65-F5344CB8AC3E}">
        <p14:creationId xmlns:p14="http://schemas.microsoft.com/office/powerpoint/2010/main" val="1629596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65467"/>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cost per additional unit sold, is calculated by dividing the change in total cost by the change in quantity.</a:t>
              </a:r>
            </a:p>
          </p:txBody>
        </p:sp>
      </p:grpSp>
      <p:grpSp>
        <p:nvGrpSpPr>
          <p:cNvPr id="20" name="Group 19">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production increases, marginal cost at first declines, representing the area of increasing marginal returns at low levels of production.</a:t>
              </a:r>
            </a:p>
          </p:txBody>
        </p:sp>
      </p:grpSp>
      <p:grpSp>
        <p:nvGrpSpPr>
          <p:cNvPr id="23" name="Group 22">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some point, though, marginal costs start to increase, displaying the typical pattern of diminishing marginal returns.</a:t>
              </a:r>
            </a:p>
          </p:txBody>
        </p:sp>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63080AE-3E4A-4757-88DA-7FB66D41BC07}"/>
                  </a:ext>
                </a:extLst>
              </p:cNvPr>
              <p:cNvSpPr txBox="1"/>
              <p:nvPr/>
            </p:nvSpPr>
            <p:spPr>
              <a:xfrm>
                <a:off x="3380542" y="4642287"/>
                <a:ext cx="4782783" cy="76617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marginal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cost</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f>
                        <m:fPr>
                          <m:ctrlPr>
                            <a:rPr kumimoji="0" lang="en-US" sz="2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fPr>
                        <m:num>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total</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cost</m:t>
                          </m:r>
                        </m:num>
                        <m:den>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change</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in</m:t>
                          </m:r>
                          <m: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quantity</m:t>
                          </m:r>
                        </m:den>
                      </m:f>
                    </m:oMath>
                  </m:oMathPara>
                </a14:m>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363080AE-3E4A-4757-88DA-7FB66D41BC07}"/>
                  </a:ext>
                </a:extLst>
              </p:cNvPr>
              <p:cNvSpPr txBox="1">
                <a:spLocks noRot="1" noChangeAspect="1" noMove="1" noResize="1" noEditPoints="1" noAdjustHandles="1" noChangeArrowheads="1" noChangeShapeType="1" noTextEdit="1"/>
              </p:cNvSpPr>
              <p:nvPr/>
            </p:nvSpPr>
            <p:spPr>
              <a:xfrm>
                <a:off x="3380542" y="4642287"/>
                <a:ext cx="4782783" cy="76617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85371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Profit-Maximization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8E0B3DC-AAA6-43AF-9D81-F226639C31D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perfectly competitive firm’s profit-maximizing choice of output will occur where marginal revenue equals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0" name="Group 9">
            <a:extLst>
              <a:ext uri="{FF2B5EF4-FFF2-40B4-BE49-F238E27FC236}">
                <a16:creationId xmlns:a16="http://schemas.microsoft.com/office/drawing/2014/main" id="{011E80EA-C9AD-46D5-8925-4947A2F35F47}"/>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received by a perfectly competitive firm is equal to the price, a firm can also maximize profit where price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3" name="Group 12">
            <a:extLst>
              <a:ext uri="{FF2B5EF4-FFF2-40B4-BE49-F238E27FC236}">
                <a16:creationId xmlns:a16="http://schemas.microsoft.com/office/drawing/2014/main" id="{8DFDCF2E-6461-407E-91FC-7E19C07AB1FB}"/>
              </a:ext>
            </a:extLst>
          </p:cNvPr>
          <p:cNvGrpSpPr/>
          <p:nvPr/>
        </p:nvGrpSpPr>
        <p:grpSpPr>
          <a:xfrm>
            <a:off x="2066921" y="342899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increasing output.</a:t>
              </a:r>
            </a:p>
          </p:txBody>
        </p:sp>
      </p:grpSp>
      <p:grpSp>
        <p:nvGrpSpPr>
          <p:cNvPr id="16" name="Group 15">
            <a:extLst>
              <a:ext uri="{FF2B5EF4-FFF2-40B4-BE49-F238E27FC236}">
                <a16:creationId xmlns:a16="http://schemas.microsoft.com/office/drawing/2014/main" id="{EA38D9A7-4C9D-4A41-886D-593984F04A61}"/>
              </a:ext>
            </a:extLst>
          </p:cNvPr>
          <p:cNvGrpSpPr/>
          <p:nvPr/>
        </p:nvGrpSpPr>
        <p:grpSpPr>
          <a:xfrm>
            <a:off x="2066921" y="435413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reducing output.</a:t>
              </a:r>
            </a:p>
          </p:txBody>
        </p:sp>
      </p:grpSp>
    </p:spTree>
    <p:extLst>
      <p:ext uri="{BB962C8B-B14F-4D97-AF65-F5344CB8AC3E}">
        <p14:creationId xmlns:p14="http://schemas.microsoft.com/office/powerpoint/2010/main" val="99175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and Losses with the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8E0B3DC-AAA6-43AF-9D81-F226639C31DD}"/>
              </a:ext>
            </a:extLst>
          </p:cNvPr>
          <p:cNvGrpSpPr/>
          <p:nvPr/>
        </p:nvGrpSpPr>
        <p:grpSpPr>
          <a:xfrm>
            <a:off x="2066921" y="1580913"/>
            <a:ext cx="8058155" cy="1114990"/>
            <a:chOff x="542922" y="1736761"/>
            <a:chExt cx="8058155" cy="1370319"/>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1370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124824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Does maximizing profit (producing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imply an actual economic profit? The answer depends on the relationship between price and average total cost, which is the average profit or profit margin</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011E80EA-C9AD-46D5-8925-4947A2F35F47}"/>
              </a:ext>
            </a:extLst>
          </p:cNvPr>
          <p:cNvGrpSpPr/>
          <p:nvPr/>
        </p:nvGrpSpPr>
        <p:grpSpPr>
          <a:xfrm>
            <a:off x="2066921" y="3085015"/>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positive, and the firm earns economic profits.</a:t>
              </a:r>
            </a:p>
          </p:txBody>
        </p:sp>
      </p:grpSp>
      <p:grpSp>
        <p:nvGrpSpPr>
          <p:cNvPr id="13" name="Group 12">
            <a:extLst>
              <a:ext uri="{FF2B5EF4-FFF2-40B4-BE49-F238E27FC236}">
                <a16:creationId xmlns:a16="http://schemas.microsoft.com/office/drawing/2014/main" id="{8DFDCF2E-6461-407E-91FC-7E19C07AB1FB}"/>
              </a:ext>
            </a:extLst>
          </p:cNvPr>
          <p:cNvGrpSpPr/>
          <p:nvPr/>
        </p:nvGrpSpPr>
        <p:grpSpPr>
          <a:xfrm>
            <a:off x="2066921" y="400905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negative, and the firm incurs economic losses.</a:t>
              </a:r>
            </a:p>
          </p:txBody>
        </p:sp>
      </p:grpSp>
      <p:grpSp>
        <p:nvGrpSpPr>
          <p:cNvPr id="16" name="Group 15">
            <a:extLst>
              <a:ext uri="{FF2B5EF4-FFF2-40B4-BE49-F238E27FC236}">
                <a16:creationId xmlns:a16="http://schemas.microsoft.com/office/drawing/2014/main" id="{EA38D9A7-4C9D-4A41-886D-593984F04A61}"/>
              </a:ext>
            </a:extLst>
          </p:cNvPr>
          <p:cNvGrpSpPr/>
          <p:nvPr/>
        </p:nvGrpSpPr>
        <p:grpSpPr>
          <a:xfrm>
            <a:off x="2066921" y="4934197"/>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zero, and the firm breaks even.</a:t>
              </a:r>
            </a:p>
          </p:txBody>
        </p:sp>
      </p:grpSp>
    </p:spTree>
    <p:extLst>
      <p:ext uri="{BB962C8B-B14F-4D97-AF65-F5344CB8AC3E}">
        <p14:creationId xmlns:p14="http://schemas.microsoft.com/office/powerpoint/2010/main" val="2528387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&gt;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3"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above the average cost curve, price is greater than average cost, meaning the firm is making a profit.</a:t>
            </a:r>
          </a:p>
        </p:txBody>
      </p:sp>
      <p:pic>
        <p:nvPicPr>
          <p:cNvPr id="3" name="Picture 2" descr="A graph with quantity of raspberries on the x-axis and marginal cost/marginal revenue in dollars on the y-axis. An area of the graph is shaded to show the profit given the fact that price is greater than average cost.">
            <a:extLst>
              <a:ext uri="{FF2B5EF4-FFF2-40B4-BE49-F238E27FC236}">
                <a16:creationId xmlns:a16="http://schemas.microsoft.com/office/drawing/2014/main" id="{DD6AFA4F-613F-48B7-A67B-FE60AA6390BE}"/>
              </a:ext>
            </a:extLst>
          </p:cNvPr>
          <p:cNvPicPr>
            <a:picLocks noChangeAspect="1"/>
          </p:cNvPicPr>
          <p:nvPr/>
        </p:nvPicPr>
        <p:blipFill>
          <a:blip r:embed="rId3"/>
          <a:stretch>
            <a:fillRect/>
          </a:stretch>
        </p:blipFill>
        <p:spPr>
          <a:xfrm>
            <a:off x="3633476" y="2262001"/>
            <a:ext cx="4925046" cy="4344477"/>
          </a:xfrm>
          <a:prstGeom prst="rect">
            <a:avLst/>
          </a:prstGeom>
        </p:spPr>
      </p:pic>
    </p:spTree>
    <p:extLst>
      <p:ext uri="{BB962C8B-B14F-4D97-AF65-F5344CB8AC3E}">
        <p14:creationId xmlns:p14="http://schemas.microsoft.com/office/powerpoint/2010/main" val="2848809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1573162" y="1383374"/>
            <a:ext cx="9045676"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at the minimum point of average cost, price is equal to average cost, meaning the firm is breaking even, or at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break-even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quantity of raspberries on the x-axis and marginal cost/marginal revenue in dollars on the y-axis. The marginal cost, average cost, and marginal revenue curves all intersect at a point, indicating that the firm is breaking even profit-wise.">
            <a:extLst>
              <a:ext uri="{FF2B5EF4-FFF2-40B4-BE49-F238E27FC236}">
                <a16:creationId xmlns:a16="http://schemas.microsoft.com/office/drawing/2014/main" id="{E024288F-29A6-4AB7-AC5A-91D217CFA992}"/>
              </a:ext>
            </a:extLst>
          </p:cNvPr>
          <p:cNvPicPr>
            <a:picLocks noChangeAspect="1"/>
          </p:cNvPicPr>
          <p:nvPr/>
        </p:nvPicPr>
        <p:blipFill>
          <a:blip r:embed="rId3"/>
          <a:stretch>
            <a:fillRect/>
          </a:stretch>
        </p:blipFill>
        <p:spPr>
          <a:xfrm>
            <a:off x="3717471" y="2326565"/>
            <a:ext cx="4757057" cy="4343400"/>
          </a:xfrm>
          <a:prstGeom prst="rect">
            <a:avLst/>
          </a:prstGeom>
        </p:spPr>
      </p:pic>
    </p:spTree>
    <p:extLst>
      <p:ext uri="{BB962C8B-B14F-4D97-AF65-F5344CB8AC3E}">
        <p14:creationId xmlns:p14="http://schemas.microsoft.com/office/powerpoint/2010/main" val="355256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differ from one another in several ways:</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4066686"/>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refer to this as an industry's </a:t>
              </a:r>
              <a:r>
                <a:rPr lang="en-US" sz="2000" b="1" dirty="0">
                  <a:solidFill>
                    <a:schemeClr val="bg1"/>
                  </a:solidFill>
                </a:rPr>
                <a:t>market structure</a:t>
              </a:r>
              <a:r>
                <a:rPr lang="en-US" sz="2000" dirty="0">
                  <a:solidFill>
                    <a:schemeClr val="bg1"/>
                  </a:solidFill>
                </a:rPr>
                <a:t>.</a:t>
              </a:r>
            </a:p>
          </p:txBody>
        </p:sp>
      </p:grpSp>
      <p:sp>
        <p:nvSpPr>
          <p:cNvPr id="2" name="Rectangle 1">
            <a:extLst>
              <a:ext uri="{FF2B5EF4-FFF2-40B4-BE49-F238E27FC236}">
                <a16:creationId xmlns:a16="http://schemas.microsoft.com/office/drawing/2014/main" id="{98A0C453-5DC4-4262-B4E6-D55E7353EAD5}"/>
              </a:ext>
            </a:extLst>
          </p:cNvPr>
          <p:cNvSpPr/>
          <p:nvPr/>
        </p:nvSpPr>
        <p:spPr>
          <a:xfrm>
            <a:off x="2066922"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sellers there are in a specific market</a:t>
            </a:r>
          </a:p>
        </p:txBody>
      </p:sp>
      <p:sp>
        <p:nvSpPr>
          <p:cNvPr id="19" name="Rectangle 18">
            <a:extLst>
              <a:ext uri="{FF2B5EF4-FFF2-40B4-BE49-F238E27FC236}">
                <a16:creationId xmlns:a16="http://schemas.microsoft.com/office/drawing/2014/main" id="{EA1B19BC-14DC-4E50-8D98-9FC11EAC9B4F}"/>
              </a:ext>
            </a:extLst>
          </p:cNvPr>
          <p:cNvSpPr/>
          <p:nvPr/>
        </p:nvSpPr>
        <p:spPr>
          <a:xfrm>
            <a:off x="5056294"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How easy or difficult it is for a new firm to enter</a:t>
            </a:r>
          </a:p>
        </p:txBody>
      </p:sp>
      <p:sp>
        <p:nvSpPr>
          <p:cNvPr id="20" name="Rectangle 19">
            <a:extLst>
              <a:ext uri="{FF2B5EF4-FFF2-40B4-BE49-F238E27FC236}">
                <a16:creationId xmlns:a16="http://schemas.microsoft.com/office/drawing/2014/main" id="{3A758EC6-E8CA-45DD-920A-6591C04EFBF6}"/>
              </a:ext>
            </a:extLst>
          </p:cNvPr>
          <p:cNvSpPr/>
          <p:nvPr/>
        </p:nvSpPr>
        <p:spPr>
          <a:xfrm>
            <a:off x="8045667" y="2588321"/>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type of products sold</a:t>
            </a:r>
          </a:p>
        </p:txBody>
      </p:sp>
    </p:spTree>
    <p:extLst>
      <p:ext uri="{BB962C8B-B14F-4D97-AF65-F5344CB8AC3E}">
        <p14:creationId xmlns:p14="http://schemas.microsoft.com/office/powerpoint/2010/main" val="374066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&lt;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1"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below the average cost curve, price is less than average cost, meaning the firm is incurring a loss. </a:t>
            </a:r>
          </a:p>
        </p:txBody>
      </p:sp>
      <p:pic>
        <p:nvPicPr>
          <p:cNvPr id="3" name="Picture 2" descr="A graph with quantity of raspberries on the x-axis and marginal cost/marginal revenue in dollars on the y-axis. An area of the graph is shaded to show the firm's losses given the fact that price is less than average cost.">
            <a:extLst>
              <a:ext uri="{FF2B5EF4-FFF2-40B4-BE49-F238E27FC236}">
                <a16:creationId xmlns:a16="http://schemas.microsoft.com/office/drawing/2014/main" id="{B7A96946-A0F7-454A-92CA-EC126D14588F}"/>
              </a:ext>
            </a:extLst>
          </p:cNvPr>
          <p:cNvPicPr>
            <a:picLocks noChangeAspect="1"/>
          </p:cNvPicPr>
          <p:nvPr/>
        </p:nvPicPr>
        <p:blipFill>
          <a:blip r:embed="rId3"/>
          <a:stretch>
            <a:fillRect/>
          </a:stretch>
        </p:blipFill>
        <p:spPr>
          <a:xfrm>
            <a:off x="3804007" y="2336725"/>
            <a:ext cx="4583978" cy="4343400"/>
          </a:xfrm>
          <a:prstGeom prst="rect">
            <a:avLst/>
          </a:prstGeom>
        </p:spPr>
      </p:pic>
    </p:spTree>
    <p:extLst>
      <p:ext uri="{BB962C8B-B14F-4D97-AF65-F5344CB8AC3E}">
        <p14:creationId xmlns:p14="http://schemas.microsoft.com/office/powerpoint/2010/main" val="51436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possible that a firm is unable to avoid losses by shutting down and not producing at all.</a:t>
              </a:r>
            </a:p>
          </p:txBody>
        </p:sp>
      </p:grpSp>
      <p:grpSp>
        <p:nvGrpSpPr>
          <p:cNvPr id="10" name="Group 9">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Shutting down can reduce variable costs to zero, but in the short run, the firm has already paid for fixed costs.</a:t>
              </a:r>
            </a:p>
          </p:txBody>
        </p:sp>
      </p:grpSp>
      <p:grpSp>
        <p:nvGrpSpPr>
          <p:cNvPr id="14" name="Group 13">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result, if the firm produces a quantity of zero, it would still make losses because it would still need to pay for its fixed costs.</a:t>
              </a:r>
            </a:p>
          </p:txBody>
        </p:sp>
      </p:grpSp>
      <p:grpSp>
        <p:nvGrpSpPr>
          <p:cNvPr id="17" name="Group 16">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Therefore, when a firm is experiencing losses, it faces the question of whether it should continue producing or shut down.</a:t>
              </a:r>
            </a:p>
          </p:txBody>
        </p:sp>
      </p:grpSp>
    </p:spTree>
    <p:extLst>
      <p:ext uri="{BB962C8B-B14F-4D97-AF65-F5344CB8AC3E}">
        <p14:creationId xmlns:p14="http://schemas.microsoft.com/office/powerpoint/2010/main" val="1387443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3" y="1383374"/>
            <a:ext cx="8058154" cy="1062543"/>
            <a:chOff x="542923" y="1736761"/>
            <a:chExt cx="8058154" cy="1062543"/>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106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3" y="1760200"/>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intersection of the average variable cost curve and the marginal cost curve, which shows the price below which the firm would lack enough revenue to cover its variable costs,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shutdown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descr="Graphs that compare price above and below average cost for raspberry production.">
            <a:extLst>
              <a:ext uri="{FF2B5EF4-FFF2-40B4-BE49-F238E27FC236}">
                <a16:creationId xmlns:a16="http://schemas.microsoft.com/office/drawing/2014/main" id="{389AF69E-DC8F-48BC-8AC8-1FB7AAC04174}"/>
              </a:ext>
            </a:extLst>
          </p:cNvPr>
          <p:cNvPicPr>
            <a:picLocks noChangeAspect="1"/>
          </p:cNvPicPr>
          <p:nvPr/>
        </p:nvPicPr>
        <p:blipFill>
          <a:blip r:embed="rId3"/>
          <a:stretch>
            <a:fillRect/>
          </a:stretch>
        </p:blipFill>
        <p:spPr>
          <a:xfrm>
            <a:off x="1780937" y="2553969"/>
            <a:ext cx="8630126" cy="4075338"/>
          </a:xfrm>
          <a:prstGeom prst="rect">
            <a:avLst/>
          </a:prstGeom>
        </p:spPr>
      </p:pic>
    </p:spTree>
    <p:extLst>
      <p:ext uri="{BB962C8B-B14F-4D97-AF65-F5344CB8AC3E}">
        <p14:creationId xmlns:p14="http://schemas.microsoft.com/office/powerpoint/2010/main" val="2996839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the decision to shut down varies depending on the level of losses and whether the firm can cover its variable costs.</a:t>
              </a:r>
            </a:p>
          </p:txBody>
        </p:sp>
      </p:grpSp>
      <p:grpSp>
        <p:nvGrpSpPr>
          <p:cNvPr id="10" name="Group 9">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shutting down eventually, but can still temporarily cover variable costs, it should continue production in the short run.</a:t>
              </a:r>
            </a:p>
          </p:txBody>
        </p:sp>
      </p:grpSp>
      <p:grpSp>
        <p:nvGrpSpPr>
          <p:cNvPr id="14" name="Group 13">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cannot cover variable costs with revenue from continued operation, it should shut down immediately.</a:t>
              </a:r>
            </a:p>
          </p:txBody>
        </p:sp>
      </p:grpSp>
      <p:grpSp>
        <p:nvGrpSpPr>
          <p:cNvPr id="17" name="Group 16">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facing an inevitable losses, a firm should try to minimize total losses as much as possible.</a:t>
              </a:r>
            </a:p>
          </p:txBody>
        </p:sp>
      </p:grpSp>
    </p:spTree>
    <p:extLst>
      <p:ext uri="{BB962C8B-B14F-4D97-AF65-F5344CB8AC3E}">
        <p14:creationId xmlns:p14="http://schemas.microsoft.com/office/powerpoint/2010/main" val="4286956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5108"/>
            <a:ext cx="8997672" cy="415498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79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8040"/>
            <a:ext cx="8997672" cy="4893647"/>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Graphically, the shutdown point occurs where the firm’s average variable cost curve and marginal cost curve intersect.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shuts down</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stays in business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357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6923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Outcomes for Perfectly Competitive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472BD47-4A5C-4F61-977A-0331102B0ED8}"/>
              </a:ext>
            </a:extLst>
          </p:cNvPr>
          <p:cNvGrpSpPr/>
          <p:nvPr/>
        </p:nvGrpSpPr>
        <p:grpSpPr>
          <a:xfrm>
            <a:off x="1524001" y="1434540"/>
            <a:ext cx="4029079" cy="1391870"/>
            <a:chOff x="542922" y="1736762"/>
            <a:chExt cx="8058155" cy="1224767"/>
          </a:xfrm>
          <a:solidFill>
            <a:srgbClr val="627981"/>
          </a:solidFill>
        </p:grpSpPr>
        <p:sp>
          <p:nvSpPr>
            <p:cNvPr id="10" name="Rectangle 9">
              <a:extLst>
                <a:ext uri="{FF2B5EF4-FFF2-40B4-BE49-F238E27FC236}">
                  <a16:creationId xmlns:a16="http://schemas.microsoft.com/office/drawing/2014/main" id="{9503AA6C-E466-4223-B864-F4C1C61F3D24}"/>
                </a:ext>
              </a:extLst>
            </p:cNvPr>
            <p:cNvSpPr/>
            <p:nvPr/>
          </p:nvSpPr>
          <p:spPr>
            <a:xfrm>
              <a:off x="542924" y="1736762"/>
              <a:ext cx="8058153" cy="1224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7E539E2-352B-4D30-88A7-867D315242FB}"/>
                </a:ext>
              </a:extLst>
            </p:cNvPr>
            <p:cNvSpPr txBox="1"/>
            <p:nvPr/>
          </p:nvSpPr>
          <p:spPr>
            <a:xfrm>
              <a:off x="542922" y="1796977"/>
              <a:ext cx="7807571" cy="11645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cost and average variable cost curves divide the marginal cost curve into three segments.</a:t>
              </a:r>
            </a:p>
          </p:txBody>
        </p:sp>
      </p:grpSp>
      <p:grpSp>
        <p:nvGrpSpPr>
          <p:cNvPr id="12" name="Group 11">
            <a:extLst>
              <a:ext uri="{FF2B5EF4-FFF2-40B4-BE49-F238E27FC236}">
                <a16:creationId xmlns:a16="http://schemas.microsoft.com/office/drawing/2014/main" id="{FCF7975F-161D-44BC-8349-A8CC7EFCE9EE}"/>
              </a:ext>
            </a:extLst>
          </p:cNvPr>
          <p:cNvGrpSpPr/>
          <p:nvPr/>
        </p:nvGrpSpPr>
        <p:grpSpPr>
          <a:xfrm>
            <a:off x="1524001" y="2962316"/>
            <a:ext cx="4029079" cy="1829065"/>
            <a:chOff x="542922" y="1736760"/>
            <a:chExt cx="8058155" cy="2228750"/>
          </a:xfrm>
          <a:solidFill>
            <a:srgbClr val="627981"/>
          </a:solidFill>
        </p:grpSpPr>
        <p:sp>
          <p:nvSpPr>
            <p:cNvPr id="13" name="Rectangle 12">
              <a:extLst>
                <a:ext uri="{FF2B5EF4-FFF2-40B4-BE49-F238E27FC236}">
                  <a16:creationId xmlns:a16="http://schemas.microsoft.com/office/drawing/2014/main" id="{A3338DD9-DFA2-4254-97DE-4D338389792C}"/>
                </a:ext>
              </a:extLst>
            </p:cNvPr>
            <p:cNvSpPr/>
            <p:nvPr/>
          </p:nvSpPr>
          <p:spPr>
            <a:xfrm>
              <a:off x="542924" y="1736760"/>
              <a:ext cx="8058153" cy="2228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6C32507D-3D63-49CF-8A99-6365C78CD0D8}"/>
                </a:ext>
              </a:extLst>
            </p:cNvPr>
            <p:cNvSpPr txBox="1"/>
            <p:nvPr/>
          </p:nvSpPr>
          <p:spPr>
            <a:xfrm>
              <a:off x="542922" y="1886115"/>
              <a:ext cx="7807571" cy="19876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market price, which the perfectly competitive firm must accept, the profit-maximizing firm chooses the output level where price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a:extLst>
              <a:ext uri="{FF2B5EF4-FFF2-40B4-BE49-F238E27FC236}">
                <a16:creationId xmlns:a16="http://schemas.microsoft.com/office/drawing/2014/main" id="{C2291648-A078-4FD6-A2CE-77B38BC01B91}"/>
              </a:ext>
            </a:extLst>
          </p:cNvPr>
          <p:cNvGrpSpPr/>
          <p:nvPr/>
        </p:nvGrpSpPr>
        <p:grpSpPr>
          <a:xfrm>
            <a:off x="1523999" y="4927287"/>
            <a:ext cx="4029081" cy="1699647"/>
            <a:chOff x="542918" y="1736761"/>
            <a:chExt cx="8058159" cy="1495593"/>
          </a:xfrm>
          <a:solidFill>
            <a:srgbClr val="627981"/>
          </a:solidFill>
        </p:grpSpPr>
        <p:sp>
          <p:nvSpPr>
            <p:cNvPr id="16" name="Rectangle 15">
              <a:extLst>
                <a:ext uri="{FF2B5EF4-FFF2-40B4-BE49-F238E27FC236}">
                  <a16:creationId xmlns:a16="http://schemas.microsoft.com/office/drawing/2014/main" id="{57DB0829-52BB-4996-8D30-2A0C3610E9AA}"/>
                </a:ext>
              </a:extLst>
            </p:cNvPr>
            <p:cNvSpPr/>
            <p:nvPr/>
          </p:nvSpPr>
          <p:spPr>
            <a:xfrm>
              <a:off x="542924" y="1736761"/>
              <a:ext cx="8058153" cy="14955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161E2-9D66-4355-A7DB-F829E15F1CB2}"/>
                </a:ext>
              </a:extLst>
            </p:cNvPr>
            <p:cNvSpPr txBox="1"/>
            <p:nvPr/>
          </p:nvSpPr>
          <p:spPr>
            <a:xfrm>
              <a:off x="542918" y="1766868"/>
              <a:ext cx="7807571" cy="143537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segments of the marginal cost curve show the three possible short-run outcomes for a firm in perfect competition.</a:t>
              </a:r>
            </a:p>
          </p:txBody>
        </p:sp>
      </p:grpSp>
      <p:pic>
        <p:nvPicPr>
          <p:cNvPr id="6146" name="Picture 2" descr="Graph that shows the average cost curve, the average variable cost curve, and the three different zones of the marginal cost curve. The point where the MC curve intersects the AC curve is called the Break-even point. The part of the MC curve above this point is called the Profit zone. The point where the MC curve intersects the AVC curve is called the Shutdown point. The part of the MC curve in between the Break-even point and the Shutdown point is called the Loss but continue operating in the short run zone. The part of the MC curve below the Shutdown point is called the Shutdown zone. ">
            <a:extLst>
              <a:ext uri="{FF2B5EF4-FFF2-40B4-BE49-F238E27FC236}">
                <a16:creationId xmlns:a16="http://schemas.microsoft.com/office/drawing/2014/main" id="{5367C5B0-D71C-4304-B234-FA650F55FC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680" y="1502971"/>
            <a:ext cx="5780691" cy="520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960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398785"/>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perfectly competitive firm produces a greater quantity of output, its total revenue steadily increases at a constant rate determined by the given market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Profits will be highest at the quantity of output where total revenue exceed total cost by the greatest amount and where marginal revenue equals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faced by a perfectly competitive firm is above average cost at the profit-maximizing quantity of output, the firm is making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that a perfectly competitive firm faces is below average variable cost at the profit-maximizing quantity of output, the firm should shut down.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shutdown point is the point where the marginal cost curve crosses the average variable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2108637" y="2214037"/>
            <a:ext cx="785749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Entry and Exit Decisions in the Long Run</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1554935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Entry and Exit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5347011"/>
            <a:ext cx="8429624" cy="738664"/>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Profit is the measurement that determines whether a firm stays in business or not. Firms will close if they are making losses in the long run.</a:t>
            </a:r>
          </a:p>
        </p:txBody>
      </p:sp>
      <p:pic>
        <p:nvPicPr>
          <p:cNvPr id="4" name="Picture 3" descr="Picture of a store with a sign out front that reads &quot;Out of Business&quot;">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88217" y="1510989"/>
            <a:ext cx="5215565" cy="3473966"/>
          </a:xfrm>
          <a:prstGeom prst="rect">
            <a:avLst/>
          </a:prstGeom>
        </p:spPr>
      </p:pic>
    </p:spTree>
    <p:extLst>
      <p:ext uri="{BB962C8B-B14F-4D97-AF65-F5344CB8AC3E}">
        <p14:creationId xmlns:p14="http://schemas.microsoft.com/office/powerpoint/2010/main" val="21911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Barriers to 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1191414"/>
            <a:chOff x="542923" y="1736761"/>
            <a:chExt cx="8058154" cy="119141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191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668214" y="1824636"/>
              <a:ext cx="7807571" cy="1015663"/>
            </a:xfrm>
            <a:prstGeom prst="rect">
              <a:avLst/>
            </a:prstGeom>
            <a:grpFill/>
          </p:spPr>
          <p:txBody>
            <a:bodyPr wrap="square" rtlCol="0">
              <a:spAutoFit/>
            </a:bodyPr>
            <a:lstStyle/>
            <a:p>
              <a:pPr algn="ctr"/>
              <a:r>
                <a:rPr lang="en-US" sz="2000" dirty="0">
                  <a:solidFill>
                    <a:schemeClr val="bg1"/>
                  </a:solidFill>
                </a:rPr>
                <a:t>Think of people entering and exiting markets as barriers to entry and exit. The more barriers, the less of a "free market" you have because people cannot move in and out of markets as freely, making it less competitive.</a:t>
              </a:r>
            </a:p>
          </p:txBody>
        </p:sp>
      </p:grpSp>
      <p:graphicFrame>
        <p:nvGraphicFramePr>
          <p:cNvPr id="3" name="Table 3">
            <a:extLst>
              <a:ext uri="{FF2B5EF4-FFF2-40B4-BE49-F238E27FC236}">
                <a16:creationId xmlns:a16="http://schemas.microsoft.com/office/drawing/2014/main" id="{14BDF89C-B332-48D3-945D-2FCEE4660FF5}"/>
              </a:ext>
            </a:extLst>
          </p:cNvPr>
          <p:cNvGraphicFramePr>
            <a:graphicFrameLocks noGrp="1"/>
          </p:cNvGraphicFramePr>
          <p:nvPr>
            <p:extLst>
              <p:ext uri="{D42A27DB-BD31-4B8C-83A1-F6EECF244321}">
                <p14:modId xmlns:p14="http://schemas.microsoft.com/office/powerpoint/2010/main" val="1931602784"/>
              </p:ext>
            </p:extLst>
          </p:nvPr>
        </p:nvGraphicFramePr>
        <p:xfrm>
          <a:off x="2031998" y="3363893"/>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61740340"/>
                    </a:ext>
                  </a:extLst>
                </a:gridCol>
                <a:gridCol w="4064000">
                  <a:extLst>
                    <a:ext uri="{9D8B030D-6E8A-4147-A177-3AD203B41FA5}">
                      <a16:colId xmlns:a16="http://schemas.microsoft.com/office/drawing/2014/main" val="2974610023"/>
                    </a:ext>
                  </a:extLst>
                </a:gridCol>
              </a:tblGrid>
              <a:tr h="370840">
                <a:tc>
                  <a:txBody>
                    <a:bodyPr/>
                    <a:lstStyle/>
                    <a:p>
                      <a:pPr algn="ctr"/>
                      <a:r>
                        <a:rPr lang="en-US" dirty="0">
                          <a:solidFill>
                            <a:schemeClr val="tx1"/>
                          </a:solidFill>
                        </a:rPr>
                        <a:t>Examples of Barriers to Entry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Examples of Barriers to Exit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154009"/>
                  </a:ext>
                </a:extLst>
              </a:tr>
              <a:tr h="370840">
                <a:tc>
                  <a:txBody>
                    <a:bodyPr/>
                    <a:lstStyle/>
                    <a:p>
                      <a:pPr algn="ctr"/>
                      <a:r>
                        <a:rPr lang="en-US" dirty="0">
                          <a:solidFill>
                            <a:schemeClr val="tx1"/>
                          </a:solidFill>
                        </a:rPr>
                        <a:t>Licenses or certifications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Contracts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6534263"/>
                  </a:ext>
                </a:extLst>
              </a:tr>
              <a:tr h="370840">
                <a:tc>
                  <a:txBody>
                    <a:bodyPr/>
                    <a:lstStyle/>
                    <a:p>
                      <a:pPr algn="ctr"/>
                      <a:r>
                        <a:rPr lang="en-US" dirty="0">
                          <a:solidFill>
                            <a:schemeClr val="tx1"/>
                          </a:solidFill>
                        </a:rPr>
                        <a:t>High startup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Closure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5726263"/>
                  </a:ext>
                </a:extLst>
              </a:tr>
              <a:tr h="370840">
                <a:tc>
                  <a:txBody>
                    <a:bodyPr/>
                    <a:lstStyle/>
                    <a:p>
                      <a:pPr algn="ctr"/>
                      <a:r>
                        <a:rPr lang="en-US" dirty="0">
                          <a:solidFill>
                            <a:schemeClr val="tx1"/>
                          </a:solidFill>
                        </a:rPr>
                        <a:t>Legal fees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Local or state restrictions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3674627"/>
                  </a:ext>
                </a:extLst>
              </a:tr>
              <a:tr h="370840">
                <a:tc>
                  <a:txBody>
                    <a:bodyPr/>
                    <a:lstStyle/>
                    <a:p>
                      <a:pPr algn="ctr"/>
                      <a:r>
                        <a:rPr lang="en-US" dirty="0">
                          <a:solidFill>
                            <a:schemeClr val="tx1"/>
                          </a:solidFill>
                        </a:rPr>
                        <a:t>Government regulations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Sunk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5567168"/>
                  </a:ext>
                </a:extLst>
              </a:tr>
            </a:tbl>
          </a:graphicData>
        </a:graphic>
      </p:graphicFrame>
    </p:spTree>
    <p:extLst>
      <p:ext uri="{BB962C8B-B14F-4D97-AF65-F5344CB8AC3E}">
        <p14:creationId xmlns:p14="http://schemas.microsoft.com/office/powerpoint/2010/main" val="1198131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and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difference between the long run and the short run is not a specific period of time; it depends on the firms in an industry.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distinction between the short run and the long run is more technical.</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firms cannot change the amount of one or more (fixed) inputs.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4353044"/>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1" y="191086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a firm can adjust all factors of production.</a:t>
              </a:r>
            </a:p>
          </p:txBody>
        </p:sp>
      </p:grpSp>
    </p:spTree>
    <p:extLst>
      <p:ext uri="{BB962C8B-B14F-4D97-AF65-F5344CB8AC3E}">
        <p14:creationId xmlns:p14="http://schemas.microsoft.com/office/powerpoint/2010/main" val="443456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 &amp; Exit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909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competitive market, profits incite businesses to charge, while losses incite businesses to flee.</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1" y="2503696"/>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new firms enter the industry in response to increased industry profits, it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into the market.</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1" y="3423961"/>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process of leaving industries in response to a sustained pattern of losses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exit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7979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Entry and Exit Lead to Zero Profits in the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 perfectly competitive firm acting alone can affect the market price.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combination of many firms entering or exiting the market will affect overall supply in the market.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turn, a shift in supply for the market as a whole will affect the market price.</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1" y="4353044"/>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Entry and exit in the market results in a process that, in the long run, pushes the price down to minimum average total costs.</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5277087"/>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is pushed to minimum average total costs, all firms are earning zero profits.</a:t>
              </a:r>
            </a:p>
          </p:txBody>
        </p:sp>
      </p:grpSp>
    </p:spTree>
    <p:extLst>
      <p:ext uri="{BB962C8B-B14F-4D97-AF65-F5344CB8AC3E}">
        <p14:creationId xmlns:p14="http://schemas.microsoft.com/office/powerpoint/2010/main" val="1302170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2B7D27A1-492C-42BF-81FC-BA682DF696A8}"/>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Initial Long-Run Equilibrium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the market is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8" name="Oval 7">
            <a:extLst>
              <a:ext uri="{FF2B5EF4-FFF2-40B4-BE49-F238E27FC236}">
                <a16:creationId xmlns:a16="http://schemas.microsoft.com/office/drawing/2014/main" id="{BD5CEDE2-19D2-40A3-83EF-DB6D2680BFE3}"/>
              </a:ext>
            </a:extLst>
          </p:cNvPr>
          <p:cNvSpPr/>
          <p:nvPr/>
        </p:nvSpPr>
        <p:spPr>
          <a:xfrm>
            <a:off x="2843218" y="3980647"/>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235F2EF0-46C4-4D43-AEF2-D7CADCF6E97C}"/>
              </a:ext>
            </a:extLst>
          </p:cNvPr>
          <p:cNvSpPr/>
          <p:nvPr/>
        </p:nvSpPr>
        <p:spPr>
          <a:xfrm>
            <a:off x="8364031" y="3980647"/>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734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E7B681DB-9D35-4AB3-8300-F81FC72C84B1}"/>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Increased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demand for the market’s product causes price to rise, meaning the firms in the market will be earning economic profit.</a:t>
            </a:r>
          </a:p>
        </p:txBody>
      </p:sp>
      <p:sp>
        <p:nvSpPr>
          <p:cNvPr id="7" name="Oval 6">
            <a:extLst>
              <a:ext uri="{FF2B5EF4-FFF2-40B4-BE49-F238E27FC236}">
                <a16:creationId xmlns:a16="http://schemas.microsoft.com/office/drawing/2014/main" id="{C177E250-2450-4D3F-97CA-7B6D4DE09C9E}"/>
              </a:ext>
            </a:extLst>
          </p:cNvPr>
          <p:cNvSpPr/>
          <p:nvPr/>
        </p:nvSpPr>
        <p:spPr>
          <a:xfrm>
            <a:off x="3270919" y="3529790"/>
            <a:ext cx="409904" cy="457200"/>
          </a:xfrm>
          <a:prstGeom prst="ellipse">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9" name="Straight Arrow Connector 8">
            <a:extLst>
              <a:ext uri="{FF2B5EF4-FFF2-40B4-BE49-F238E27FC236}">
                <a16:creationId xmlns:a16="http://schemas.microsoft.com/office/drawing/2014/main" id="{B8D71800-42BE-44B2-B069-F32FCC962C94}"/>
              </a:ext>
            </a:extLst>
          </p:cNvPr>
          <p:cNvCxnSpPr>
            <a:cxnSpLocks/>
          </p:cNvCxnSpPr>
          <p:nvPr/>
        </p:nvCxnSpPr>
        <p:spPr>
          <a:xfrm flipV="1">
            <a:off x="2999004" y="3854755"/>
            <a:ext cx="252251" cy="264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F9B3256-12D6-45D5-BAF8-39BF5B64FDA6}"/>
              </a:ext>
            </a:extLst>
          </p:cNvPr>
          <p:cNvSpPr/>
          <p:nvPr/>
        </p:nvSpPr>
        <p:spPr>
          <a:xfrm>
            <a:off x="6725265" y="3726426"/>
            <a:ext cx="2143432" cy="589935"/>
          </a:xfrm>
          <a:prstGeom prst="rect">
            <a:avLst/>
          </a:prstGeom>
          <a:no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4842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 on the left represents the long run of a perfectly competitive industry. Two downward-sloping demand curves, two upward-sloping supply curves, and a horizontal long-run supply curve show the possible changes in the market given shifts in demand and supply. The graph on the right represents a firm in long-run equilibrium at P0. The graph has a marginal cost curve, an average cost curve, and a horizontal marginal revenue curve at P0. It also has a higher marginal revenue curve at P1.">
            <a:extLst>
              <a:ext uri="{FF2B5EF4-FFF2-40B4-BE49-F238E27FC236}">
                <a16:creationId xmlns:a16="http://schemas.microsoft.com/office/drawing/2014/main" id="{21A9C96C-F1A9-4668-BB97-C88A1FBCFE46}"/>
              </a:ext>
            </a:extLst>
          </p:cNvPr>
          <p:cNvPicPr>
            <a:picLocks noChangeAspect="1"/>
          </p:cNvPicPr>
          <p:nvPr/>
        </p:nvPicPr>
        <p:blipFill>
          <a:blip r:embed="rId3"/>
          <a:stretch>
            <a:fillRect/>
          </a:stretch>
        </p:blipFill>
        <p:spPr>
          <a:xfrm>
            <a:off x="959896" y="2270149"/>
            <a:ext cx="10272207" cy="4224687"/>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1570160" y="1350086"/>
            <a:ext cx="8960187"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higher price induces existing firms to increase output. Economic profits also attract other firms to enter the market, shifting the market supply curve to the right.</a:t>
            </a:r>
          </a:p>
        </p:txBody>
      </p:sp>
      <p:cxnSp>
        <p:nvCxnSpPr>
          <p:cNvPr id="9" name="Straight Arrow Connector 8">
            <a:extLst>
              <a:ext uri="{FF2B5EF4-FFF2-40B4-BE49-F238E27FC236}">
                <a16:creationId xmlns:a16="http://schemas.microsoft.com/office/drawing/2014/main" id="{B8D71800-42BE-44B2-B069-F32FCC962C94}"/>
              </a:ext>
            </a:extLst>
          </p:cNvPr>
          <p:cNvCxnSpPr>
            <a:cxnSpLocks/>
          </p:cNvCxnSpPr>
          <p:nvPr/>
        </p:nvCxnSpPr>
        <p:spPr>
          <a:xfrm>
            <a:off x="3784403" y="3605981"/>
            <a:ext cx="310054" cy="273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01F6853-A5C2-473B-AF7A-1371D9277228}"/>
              </a:ext>
            </a:extLst>
          </p:cNvPr>
          <p:cNvSpPr/>
          <p:nvPr/>
        </p:nvSpPr>
        <p:spPr>
          <a:xfrm>
            <a:off x="8651200" y="4045483"/>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509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811BE5-DC56-411C-8D96-2C422BC91B76}"/>
              </a:ext>
            </a:extLst>
          </p:cNvPr>
          <p:cNvPicPr>
            <a:picLocks noChangeAspect="1"/>
          </p:cNvPicPr>
          <p:nvPr/>
        </p:nvPicPr>
        <p:blipFill>
          <a:blip r:embed="rId3"/>
          <a:stretch>
            <a:fillRect/>
          </a:stretch>
        </p:blipFill>
        <p:spPr>
          <a:xfrm>
            <a:off x="966456" y="2270366"/>
            <a:ext cx="10278747" cy="4224894"/>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Zero-Profit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064774" y="1350086"/>
            <a:ext cx="8072283"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eventually return to zero economic profit. The price returns to the original price, but there are more firms in the industry, so output is higher.</a:t>
            </a:r>
          </a:p>
        </p:txBody>
      </p:sp>
      <p:sp>
        <p:nvSpPr>
          <p:cNvPr id="2" name="Oval 1">
            <a:extLst>
              <a:ext uri="{FF2B5EF4-FFF2-40B4-BE49-F238E27FC236}">
                <a16:creationId xmlns:a16="http://schemas.microsoft.com/office/drawing/2014/main" id="{008BB13B-B07E-4C8C-83B0-429762358090}"/>
              </a:ext>
            </a:extLst>
          </p:cNvPr>
          <p:cNvSpPr/>
          <p:nvPr/>
        </p:nvSpPr>
        <p:spPr>
          <a:xfrm>
            <a:off x="3739987"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C2F76516-6A9B-4948-85C8-74390293448E}"/>
              </a:ext>
            </a:extLst>
          </p:cNvPr>
          <p:cNvSpPr/>
          <p:nvPr/>
        </p:nvSpPr>
        <p:spPr>
          <a:xfrm>
            <a:off x="8425058"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879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D930A7F-CBFF-4261-87CA-8785DAAECB1C}"/>
              </a:ext>
            </a:extLst>
          </p:cNvPr>
          <p:cNvPicPr>
            <a:picLocks noChangeAspect="1"/>
          </p:cNvPicPr>
          <p:nvPr/>
        </p:nvPicPr>
        <p:blipFill>
          <a:blip r:embed="rId3"/>
          <a:stretch>
            <a:fillRect/>
          </a:stretch>
        </p:blipFill>
        <p:spPr>
          <a:xfrm>
            <a:off x="966456" y="2270366"/>
            <a:ext cx="10278747" cy="4224894"/>
          </a:xfrm>
          <a:prstGeom prst="rect">
            <a:avLst/>
          </a:prstGeom>
        </p:spPr>
      </p:pic>
      <p:sp>
        <p:nvSpPr>
          <p:cNvPr id="26" name="TextBox 25"/>
          <p:cNvSpPr txBox="1"/>
          <p:nvPr/>
        </p:nvSpPr>
        <p:spPr>
          <a:xfrm>
            <a:off x="1524000" y="31455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Supply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found by connecting all price-quantity combinations where the potential firms in the industry break even.</a:t>
            </a:r>
          </a:p>
        </p:txBody>
      </p:sp>
      <p:cxnSp>
        <p:nvCxnSpPr>
          <p:cNvPr id="4" name="Straight Arrow Connector 3">
            <a:extLst>
              <a:ext uri="{FF2B5EF4-FFF2-40B4-BE49-F238E27FC236}">
                <a16:creationId xmlns:a16="http://schemas.microsoft.com/office/drawing/2014/main" id="{C863EB6C-DE34-4E10-B732-2A880FABA2C4}"/>
              </a:ext>
            </a:extLst>
          </p:cNvPr>
          <p:cNvCxnSpPr>
            <a:cxnSpLocks/>
          </p:cNvCxnSpPr>
          <p:nvPr/>
        </p:nvCxnSpPr>
        <p:spPr>
          <a:xfrm flipH="1">
            <a:off x="4729316" y="3340510"/>
            <a:ext cx="1130710" cy="779206"/>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9501C40-2730-4F15-BDC6-69E74FE6DD34}"/>
              </a:ext>
            </a:extLst>
          </p:cNvPr>
          <p:cNvSpPr/>
          <p:nvPr/>
        </p:nvSpPr>
        <p:spPr>
          <a:xfrm>
            <a:off x="8425058" y="4065470"/>
            <a:ext cx="346841" cy="3468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7565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 of Effects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initially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for the product increases, the market price rises, and the existing firms in the market now earn economic profits.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Existing firms increase output and economic profits attract other firms to enter the market, shifting the market supply curve to the right.</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supply curve shifts to the right, the market price starts decreasing, and economic profits fall for both new and existing firms.</a:t>
              </a:r>
            </a:p>
          </p:txBody>
        </p:sp>
      </p:grpSp>
      <p:grpSp>
        <p:nvGrpSpPr>
          <p:cNvPr id="29" name="Group 28">
            <a:extLst>
              <a:ext uri="{FF2B5EF4-FFF2-40B4-BE49-F238E27FC236}">
                <a16:creationId xmlns:a16="http://schemas.microsoft.com/office/drawing/2014/main" id="{8A9FE387-8EA2-43A0-970F-D18887277617}"/>
              </a:ext>
            </a:extLst>
          </p:cNvPr>
          <p:cNvGrpSpPr/>
          <p:nvPr/>
        </p:nvGrpSpPr>
        <p:grpSpPr>
          <a:xfrm>
            <a:off x="2066920" y="5269534"/>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761E464D-B575-408C-A95D-2EB75BF9C1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C303293-69BB-491A-ADC2-CE3DB33F9B8E}"/>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stop entry when the market price is driven down to the zero-profit level, where the market price equals minimum average cost.</a:t>
              </a:r>
            </a:p>
          </p:txBody>
        </p:sp>
      </p:grpSp>
    </p:spTree>
    <p:extLst>
      <p:ext uri="{BB962C8B-B14F-4D97-AF65-F5344CB8AC3E}">
        <p14:creationId xmlns:p14="http://schemas.microsoft.com/office/powerpoint/2010/main" val="2431798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Losses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Short-run losses will fade away in the same way as short-run profits.</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were to decrease instead of increase, the market price would fall, meaning firms in the industry would face economic losses.</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are unable to cover their average variable costs would exit the market, shifting the supply curve to the left.</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process ends when the market price rises to the zero-profit level, where the existing firms are no longer losing money.</a:t>
              </a:r>
            </a:p>
          </p:txBody>
        </p:sp>
      </p:grpSp>
    </p:spTree>
    <p:extLst>
      <p:ext uri="{BB962C8B-B14F-4D97-AF65-F5344CB8AC3E}">
        <p14:creationId xmlns:p14="http://schemas.microsoft.com/office/powerpoint/2010/main" val="139552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973102"/>
            <a:chOff x="542923" y="1736761"/>
            <a:chExt cx="8058154" cy="1499188"/>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499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0"/>
              <a:ext cx="7807571" cy="707886"/>
            </a:xfrm>
            <a:prstGeom prst="rect">
              <a:avLst/>
            </a:prstGeom>
            <a:grpFill/>
          </p:spPr>
          <p:txBody>
            <a:bodyPr wrap="square" rtlCol="0">
              <a:spAutoFit/>
            </a:bodyPr>
            <a:lstStyle/>
            <a:p>
              <a:pPr algn="ctr"/>
              <a:r>
                <a:rPr lang="en-US" sz="2000" dirty="0">
                  <a:solidFill>
                    <a:schemeClr val="bg1"/>
                  </a:solidFill>
                </a:rPr>
                <a:t>There are two extreme positions in the market; however, most firms fall somewhere in the middle. </a:t>
              </a:r>
            </a:p>
          </p:txBody>
        </p:sp>
      </p:grpSp>
      <p:sp>
        <p:nvSpPr>
          <p:cNvPr id="3" name="Rectangle 2">
            <a:extLst>
              <a:ext uri="{FF2B5EF4-FFF2-40B4-BE49-F238E27FC236}">
                <a16:creationId xmlns:a16="http://schemas.microsoft.com/office/drawing/2014/main" id="{A0A97786-513A-4DE6-AB61-3B9B69A0002A}"/>
              </a:ext>
            </a:extLst>
          </p:cNvPr>
          <p:cNvSpPr/>
          <p:nvPr/>
        </p:nvSpPr>
        <p:spPr>
          <a:xfrm>
            <a:off x="2066922" y="3862552"/>
            <a:ext cx="2013465" cy="14145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Perfectly competitive firms (price takers)</a:t>
            </a:r>
          </a:p>
        </p:txBody>
      </p:sp>
      <p:sp>
        <p:nvSpPr>
          <p:cNvPr id="14" name="Rectangle 13">
            <a:extLst>
              <a:ext uri="{FF2B5EF4-FFF2-40B4-BE49-F238E27FC236}">
                <a16:creationId xmlns:a16="http://schemas.microsoft.com/office/drawing/2014/main" id="{A8410D4A-2661-4961-A83A-C1D3609E95C7}"/>
              </a:ext>
            </a:extLst>
          </p:cNvPr>
          <p:cNvSpPr/>
          <p:nvPr/>
        </p:nvSpPr>
        <p:spPr>
          <a:xfrm>
            <a:off x="8111610" y="3862552"/>
            <a:ext cx="2013466" cy="14145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Pure monopoly (price makers)</a:t>
            </a:r>
          </a:p>
        </p:txBody>
      </p:sp>
      <p:sp>
        <p:nvSpPr>
          <p:cNvPr id="4" name="Arrow: Up-Down 3">
            <a:extLst>
              <a:ext uri="{FF2B5EF4-FFF2-40B4-BE49-F238E27FC236}">
                <a16:creationId xmlns:a16="http://schemas.microsoft.com/office/drawing/2014/main" id="{7582C851-9DF8-482D-BC05-3E97800D2ACD}"/>
              </a:ext>
            </a:extLst>
          </p:cNvPr>
          <p:cNvSpPr/>
          <p:nvPr/>
        </p:nvSpPr>
        <p:spPr>
          <a:xfrm rot="16200000">
            <a:off x="5674911" y="2918002"/>
            <a:ext cx="861848" cy="3303636"/>
          </a:xfrm>
          <a:prstGeom prst="up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29E552F-D6E4-47ED-9FE9-67688E7E311C}"/>
              </a:ext>
            </a:extLst>
          </p:cNvPr>
          <p:cNvSpPr txBox="1"/>
          <p:nvPr/>
        </p:nvSpPr>
        <p:spPr>
          <a:xfrm>
            <a:off x="5496796" y="3769563"/>
            <a:ext cx="1198405" cy="369332"/>
          </a:xfrm>
          <a:prstGeom prst="rect">
            <a:avLst/>
          </a:prstGeom>
          <a:noFill/>
        </p:spPr>
        <p:txBody>
          <a:bodyPr wrap="none" rtlCol="0">
            <a:spAutoFit/>
          </a:bodyPr>
          <a:lstStyle/>
          <a:p>
            <a:r>
              <a:rPr lang="en-US" dirty="0"/>
              <a:t>Most firms</a:t>
            </a:r>
          </a:p>
        </p:txBody>
      </p:sp>
    </p:spTree>
    <p:extLst>
      <p:ext uri="{BB962C8B-B14F-4D97-AF65-F5344CB8AC3E}">
        <p14:creationId xmlns:p14="http://schemas.microsoft.com/office/powerpoint/2010/main" val="36077200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B61DF1-5852-424C-961A-E94C5A0CE8D2}"/>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exit the market.</a:t>
            </a: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 equilibrium.</a:t>
            </a: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p:txBody>
      </p:sp>
    </p:spTree>
    <p:extLst>
      <p:ext uri="{BB962C8B-B14F-4D97-AF65-F5344CB8AC3E}">
        <p14:creationId xmlns:p14="http://schemas.microsoft.com/office/powerpoint/2010/main" val="3010112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B61DF1-5852-424C-961A-E94C5A0CE8D2}"/>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1371600" marR="0" lvl="2" indent="-457200" algn="l" defTabSz="914400" rtl="0" eaLnBrk="1" fontAlgn="auto" latinLnBrk="0" hangingPunct="1">
              <a:lnSpc>
                <a:spcPct val="100000"/>
              </a:lnSpc>
              <a:spcBef>
                <a:spcPts val="0"/>
              </a:spcBef>
              <a:spcAft>
                <a:spcPts val="0"/>
              </a:spcAft>
              <a:buClrTx/>
              <a:buSzTx/>
              <a:buFont typeface="+mj-lt"/>
              <a:buAutoNum type="alphaLcPeriod" startAt="3"/>
              <a:tabLst/>
              <a:defRPr/>
            </a:pPr>
            <a:r>
              <a:rPr kumimoji="0" lang="en-US" sz="2400" b="0" i="0" u="sng"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When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firms in the industry are earning a profit in the short run. Economic profits attract other firms to enter the market.</a:t>
            </a:r>
          </a:p>
        </p:txBody>
      </p:sp>
    </p:spTree>
    <p:extLst>
      <p:ext uri="{BB962C8B-B14F-4D97-AF65-F5344CB8AC3E}">
        <p14:creationId xmlns:p14="http://schemas.microsoft.com/office/powerpoint/2010/main" val="3082728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2691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Long-Run Adjustment and Industry Types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89374"/>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Whenever there are expansions in an industry, costs of production for the existing and new firms can stay the same, increase, or decrease.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stays the same.</a:t>
              </a:r>
            </a:p>
          </p:txBody>
        </p:sp>
      </p:grpSp>
      <p:grpSp>
        <p:nvGrpSpPr>
          <p:cNvPr id="22" name="Group 21">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increases.</a:t>
              </a:r>
            </a:p>
          </p:txBody>
        </p:sp>
      </p:grpSp>
      <p:grpSp>
        <p:nvGrpSpPr>
          <p:cNvPr id="25" name="Group 24">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decreases.</a:t>
              </a:r>
            </a:p>
          </p:txBody>
        </p:sp>
      </p:grpSp>
    </p:spTree>
    <p:extLst>
      <p:ext uri="{BB962C8B-B14F-4D97-AF65-F5344CB8AC3E}">
        <p14:creationId xmlns:p14="http://schemas.microsoft.com/office/powerpoint/2010/main" val="192559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6"/>
            <a:ext cx="4029079" cy="2281013"/>
            <a:chOff x="542922" y="1736761"/>
            <a:chExt cx="8058155" cy="1176505"/>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6731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an increase in market demand and price, the supply curve shifts to the right with new firms' entry and stops at the point where the new long-run equilibrium intersects at the same market price as before.</a:t>
              </a:r>
            </a:p>
          </p:txBody>
        </p:sp>
      </p:grpSp>
      <p:grpSp>
        <p:nvGrpSpPr>
          <p:cNvPr id="12" name="Group 11">
            <a:extLst>
              <a:ext uri="{FF2B5EF4-FFF2-40B4-BE49-F238E27FC236}">
                <a16:creationId xmlns:a16="http://schemas.microsoft.com/office/drawing/2014/main" id="{547575AA-D126-476E-9D9E-B175978A1F10}"/>
              </a:ext>
            </a:extLst>
          </p:cNvPr>
          <p:cNvGrpSpPr/>
          <p:nvPr/>
        </p:nvGrpSpPr>
        <p:grpSpPr>
          <a:xfrm>
            <a:off x="1881188" y="3992016"/>
            <a:ext cx="4029079" cy="1983116"/>
            <a:chOff x="542922" y="1736761"/>
            <a:chExt cx="8058155" cy="1176504"/>
          </a:xfrm>
          <a:solidFill>
            <a:srgbClr val="627981"/>
          </a:solidFill>
        </p:grpSpPr>
        <p:sp>
          <p:nvSpPr>
            <p:cNvPr id="13" name="Rectangle 12">
              <a:extLst>
                <a:ext uri="{FF2B5EF4-FFF2-40B4-BE49-F238E27FC236}">
                  <a16:creationId xmlns:a16="http://schemas.microsoft.com/office/drawing/2014/main" id="{EF582F8B-4B45-4F69-837F-179D44687628}"/>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95E18A1-75C4-4A00-901A-83AA79309E3D}"/>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very elastic because there are many similar firms that can produce output, and there is a perfectly elastic supply of inputs.</a:t>
              </a:r>
            </a:p>
          </p:txBody>
        </p:sp>
      </p:grpSp>
      <p:pic>
        <p:nvPicPr>
          <p:cNvPr id="3" name="Picture 2" descr="A graph depicting a constant-cost industry with two upward-sloping supply curves, two downward-sloping demand curves, and a horizontal long-run supply curve.">
            <a:extLst>
              <a:ext uri="{FF2B5EF4-FFF2-40B4-BE49-F238E27FC236}">
                <a16:creationId xmlns:a16="http://schemas.microsoft.com/office/drawing/2014/main" id="{F91FE460-CC72-465D-8C59-C63BABE5E6C6}"/>
              </a:ext>
            </a:extLst>
          </p:cNvPr>
          <p:cNvPicPr>
            <a:picLocks noChangeAspect="1"/>
          </p:cNvPicPr>
          <p:nvPr/>
        </p:nvPicPr>
        <p:blipFill>
          <a:blip r:embed="rId3"/>
          <a:stretch>
            <a:fillRect/>
          </a:stretch>
        </p:blipFill>
        <p:spPr>
          <a:xfrm>
            <a:off x="6407027" y="1581536"/>
            <a:ext cx="4802068" cy="5141764"/>
          </a:xfrm>
          <a:prstGeom prst="rect">
            <a:avLst/>
          </a:prstGeom>
        </p:spPr>
      </p:pic>
    </p:spTree>
    <p:extLst>
      <p:ext uri="{BB962C8B-B14F-4D97-AF65-F5344CB8AC3E}">
        <p14:creationId xmlns:p14="http://schemas.microsoft.com/office/powerpoint/2010/main" val="28800901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Increasing-Cost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increases in their costs of production, which makes the new zero-profit level intersect at a higher price than before.</a:t>
              </a:r>
            </a:p>
          </p:txBody>
        </p:sp>
      </p:grpSp>
      <p:grpSp>
        <p:nvGrpSpPr>
          <p:cNvPr id="12" name="Group 11">
            <a:extLst>
              <a:ext uri="{FF2B5EF4-FFF2-40B4-BE49-F238E27FC236}">
                <a16:creationId xmlns:a16="http://schemas.microsoft.com/office/drawing/2014/main" id="{7B2D9F77-C9A9-4282-90AA-4AC759E2BCF7}"/>
              </a:ext>
            </a:extLst>
          </p:cNvPr>
          <p:cNvGrpSpPr/>
          <p:nvPr/>
        </p:nvGrpSpPr>
        <p:grpSpPr>
          <a:xfrm>
            <a:off x="1881188" y="3678839"/>
            <a:ext cx="4029079" cy="1050816"/>
            <a:chOff x="542922" y="1736761"/>
            <a:chExt cx="8058155" cy="1176504"/>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60255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Companies may have to deal with limited inputs, such as skilled labor. </a:t>
              </a:r>
            </a:p>
          </p:txBody>
        </p:sp>
      </p:grpSp>
      <p:grpSp>
        <p:nvGrpSpPr>
          <p:cNvPr id="15" name="Group 14">
            <a:extLst>
              <a:ext uri="{FF2B5EF4-FFF2-40B4-BE49-F238E27FC236}">
                <a16:creationId xmlns:a16="http://schemas.microsoft.com/office/drawing/2014/main" id="{192601DF-20BA-4B9B-8740-8EEC4D1BF08B}"/>
              </a:ext>
            </a:extLst>
          </p:cNvPr>
          <p:cNvGrpSpPr/>
          <p:nvPr/>
        </p:nvGrpSpPr>
        <p:grpSpPr>
          <a:xfrm>
            <a:off x="1881188" y="4855874"/>
            <a:ext cx="4029079" cy="1050816"/>
            <a:chOff x="542922" y="1736761"/>
            <a:chExt cx="8058155" cy="1176504"/>
          </a:xfrm>
          <a:solidFill>
            <a:srgbClr val="627981"/>
          </a:solidFill>
        </p:grpSpPr>
        <p:sp>
          <p:nvSpPr>
            <p:cNvPr id="16" name="Rectangle 15">
              <a:extLst>
                <a:ext uri="{FF2B5EF4-FFF2-40B4-BE49-F238E27FC236}">
                  <a16:creationId xmlns:a16="http://schemas.microsoft.com/office/drawing/2014/main" id="{001BAA07-4CB7-4694-9F19-0C04E5DAB486}"/>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52EDB7-754B-4634-8806-1B3291EA5A58}"/>
                </a:ext>
              </a:extLst>
            </p:cNvPr>
            <p:cNvSpPr txBox="1"/>
            <p:nvPr/>
          </p:nvSpPr>
          <p:spPr>
            <a:xfrm>
              <a:off x="542922" y="1745949"/>
              <a:ext cx="7807571" cy="11371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industry supply curve is more inelastic than in a constant-cost industry.</a:t>
              </a:r>
            </a:p>
          </p:txBody>
        </p:sp>
      </p:grpSp>
      <p:pic>
        <p:nvPicPr>
          <p:cNvPr id="4" name="Picture 3" descr="A graph depicting an increasing-cost industry with two upward-sloping supply curves, two downward-sloping demand curves, and an upward-sloping long-run supply curve.">
            <a:extLst>
              <a:ext uri="{FF2B5EF4-FFF2-40B4-BE49-F238E27FC236}">
                <a16:creationId xmlns:a16="http://schemas.microsoft.com/office/drawing/2014/main" id="{5F223F56-5ECE-4854-AE81-7DD760A0C17B}"/>
              </a:ext>
            </a:extLst>
          </p:cNvPr>
          <p:cNvPicPr>
            <a:picLocks noChangeAspect="1"/>
          </p:cNvPicPr>
          <p:nvPr/>
        </p:nvPicPr>
        <p:blipFill>
          <a:blip r:embed="rId3"/>
          <a:stretch>
            <a:fillRect/>
          </a:stretch>
        </p:blipFill>
        <p:spPr>
          <a:xfrm>
            <a:off x="6375611" y="1531190"/>
            <a:ext cx="4735875" cy="5138928"/>
          </a:xfrm>
          <a:prstGeom prst="rect">
            <a:avLst/>
          </a:prstGeom>
        </p:spPr>
      </p:pic>
    </p:spTree>
    <p:extLst>
      <p:ext uri="{BB962C8B-B14F-4D97-AF65-F5344CB8AC3E}">
        <p14:creationId xmlns:p14="http://schemas.microsoft.com/office/powerpoint/2010/main" val="386139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Decreasing-Cost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5032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lower costs of production, which makes the new zero-profit level intersect at a lower price than before.</a:t>
              </a:r>
            </a:p>
          </p:txBody>
        </p:sp>
      </p:grpSp>
      <p:grpSp>
        <p:nvGrpSpPr>
          <p:cNvPr id="12" name="Group 11">
            <a:extLst>
              <a:ext uri="{FF2B5EF4-FFF2-40B4-BE49-F238E27FC236}">
                <a16:creationId xmlns:a16="http://schemas.microsoft.com/office/drawing/2014/main" id="{7B2D9F77-C9A9-4282-90AA-4AC759E2BCF7}"/>
              </a:ext>
            </a:extLst>
          </p:cNvPr>
          <p:cNvGrpSpPr/>
          <p:nvPr/>
        </p:nvGrpSpPr>
        <p:grpSpPr>
          <a:xfrm>
            <a:off x="1881188" y="3678839"/>
            <a:ext cx="4029079" cy="2562751"/>
            <a:chOff x="542922" y="1736761"/>
            <a:chExt cx="8058155" cy="2869281"/>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28692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25155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industry and all the firms in it are experiencing falling average total costs. This can be due to an improvement in technology in the entire industry or an increase in the availability of employees.</a:t>
              </a:r>
            </a:p>
          </p:txBody>
        </p:sp>
      </p:grpSp>
      <p:pic>
        <p:nvPicPr>
          <p:cNvPr id="3" name="Picture 2" descr="A graph depicting a decreasing-cost industry with two upward-sloping supply curves, two downward-sloping demand curves, and a downward-sloping long-run supply curve.">
            <a:extLst>
              <a:ext uri="{FF2B5EF4-FFF2-40B4-BE49-F238E27FC236}">
                <a16:creationId xmlns:a16="http://schemas.microsoft.com/office/drawing/2014/main" id="{108A668F-B1E2-4B37-B4AE-F31EBCC2FF7F}"/>
              </a:ext>
            </a:extLst>
          </p:cNvPr>
          <p:cNvPicPr>
            <a:picLocks noChangeAspect="1"/>
          </p:cNvPicPr>
          <p:nvPr/>
        </p:nvPicPr>
        <p:blipFill>
          <a:blip r:embed="rId3"/>
          <a:stretch>
            <a:fillRect/>
          </a:stretch>
        </p:blipFill>
        <p:spPr>
          <a:xfrm>
            <a:off x="6407027" y="1492700"/>
            <a:ext cx="4852140" cy="5138928"/>
          </a:xfrm>
          <a:prstGeom prst="rect">
            <a:avLst/>
          </a:prstGeom>
        </p:spPr>
      </p:pic>
    </p:spTree>
    <p:extLst>
      <p:ext uri="{BB962C8B-B14F-4D97-AF65-F5344CB8AC3E}">
        <p14:creationId xmlns:p14="http://schemas.microsoft.com/office/powerpoint/2010/main" val="1219539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88974"/>
            <a:ext cx="8851342" cy="378565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Determine what type of cost industry you are in and what the adjustment process back to equilibrium will be. Did you earn an economic profit? What will the long-run supply curve look like when equilibrium is restored?</a:t>
            </a:r>
          </a:p>
        </p:txBody>
      </p:sp>
    </p:spTree>
    <p:extLst>
      <p:ext uri="{BB962C8B-B14F-4D97-AF65-F5344CB8AC3E}">
        <p14:creationId xmlns:p14="http://schemas.microsoft.com/office/powerpoint/2010/main" val="32209624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firms will respond to profits through a process of entry, where existing firms expand output and new firms enter the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firms will react to losses in the long run through a process of exit, in which existing firms cease production altogether.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Through the process of entry in response to profits and exit in response to losses, the price level in a perfectly competitive market will move toward the zero-profit point, where the marginal cost curve crosses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at the minimum of the average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shows the long-run output supplied by firms in three different types of industries</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 constant-cost, increasing-cost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and decreasing-cost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5935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Efficiency in Perfectly Competitive Markets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870823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Efficiency in Perfectly Competitive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173471"/>
            <a:ext cx="8429624" cy="138499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pic>
        <p:nvPicPr>
          <p:cNvPr id="3" name="Picture 2" descr="An image of two computer monitors facing each other. The monitor on the left has a hand coming out of it holding a credit card. The monitor on the right has a hand coming out of it holding a shopping bag.">
            <a:extLst>
              <a:ext uri="{FF2B5EF4-FFF2-40B4-BE49-F238E27FC236}">
                <a16:creationId xmlns:a16="http://schemas.microsoft.com/office/drawing/2014/main" id="{B67D335F-7A0A-425E-8C7B-73195A0BF3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4364" y="1636488"/>
            <a:ext cx="7403272" cy="3169526"/>
          </a:xfrm>
          <a:prstGeom prst="rect">
            <a:avLst/>
          </a:prstGeom>
        </p:spPr>
      </p:pic>
    </p:spTree>
    <p:extLst>
      <p:ext uri="{BB962C8B-B14F-4D97-AF65-F5344CB8AC3E}">
        <p14:creationId xmlns:p14="http://schemas.microsoft.com/office/powerpoint/2010/main" val="3433454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DF70CE4-1C6C-4B47-BF0D-FF9C20234A57}"/>
              </a:ext>
            </a:extLst>
          </p:cNvPr>
          <p:cNvSpPr/>
          <p:nvPr/>
        </p:nvSpPr>
        <p:spPr>
          <a:xfrm>
            <a:off x="1881186" y="1630393"/>
            <a:ext cx="8429623" cy="39196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Conditions for Perfect Competition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D6FC2C7-7E6F-42A0-8F8B-DC9FC0E6C478}"/>
              </a:ext>
            </a:extLst>
          </p:cNvPr>
          <p:cNvSpPr/>
          <p:nvPr/>
        </p:nvSpPr>
        <p:spPr>
          <a:xfrm>
            <a:off x="2166322" y="2645164"/>
            <a:ext cx="4620367" cy="400110"/>
          </a:xfrm>
          <a:prstGeom prst="rect">
            <a:avLst/>
          </a:prstGeom>
          <a:solidFill>
            <a:srgbClr val="627981"/>
          </a:solidFill>
        </p:spPr>
        <p:txBody>
          <a:bodyPr wrap="none">
            <a:spAutoFit/>
          </a:bodyPr>
          <a:lstStyle/>
          <a:p>
            <a:pPr marL="342900" indent="-342900">
              <a:buFont typeface="Arial" panose="020B0604020202020204" pitchFamily="34" charset="0"/>
              <a:buChar char="•"/>
            </a:pPr>
            <a:r>
              <a:rPr lang="en-US" sz="2000" dirty="0">
                <a:solidFill>
                  <a:schemeClr val="bg1"/>
                </a:solidFill>
              </a:rPr>
              <a:t>Many firms produce identical products.</a:t>
            </a:r>
          </a:p>
        </p:txBody>
      </p:sp>
      <p:sp>
        <p:nvSpPr>
          <p:cNvPr id="3" name="Rectangle 2">
            <a:extLst>
              <a:ext uri="{FF2B5EF4-FFF2-40B4-BE49-F238E27FC236}">
                <a16:creationId xmlns:a16="http://schemas.microsoft.com/office/drawing/2014/main" id="{5BF5A8B6-1A54-4B58-9ABA-97C13BE0202C}"/>
              </a:ext>
            </a:extLst>
          </p:cNvPr>
          <p:cNvSpPr/>
          <p:nvPr/>
        </p:nvSpPr>
        <p:spPr>
          <a:xfrm>
            <a:off x="2166322" y="3282824"/>
            <a:ext cx="8039562"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Many buyers are available to buy, and many sellers are available to sell.</a:t>
            </a:r>
          </a:p>
        </p:txBody>
      </p:sp>
      <p:sp>
        <p:nvSpPr>
          <p:cNvPr id="4" name="Rectangle 3">
            <a:extLst>
              <a:ext uri="{FF2B5EF4-FFF2-40B4-BE49-F238E27FC236}">
                <a16:creationId xmlns:a16="http://schemas.microsoft.com/office/drawing/2014/main" id="{F4519D1C-C4BD-4FBB-BBF6-2CB1B6FD55C3}"/>
              </a:ext>
            </a:extLst>
          </p:cNvPr>
          <p:cNvSpPr/>
          <p:nvPr/>
        </p:nvSpPr>
        <p:spPr>
          <a:xfrm>
            <a:off x="2166322" y="3863531"/>
            <a:ext cx="8144487" cy="707886"/>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Sellers and buyers have all relevant information to make rational decisions about the product.</a:t>
            </a:r>
          </a:p>
        </p:txBody>
      </p:sp>
      <p:sp>
        <p:nvSpPr>
          <p:cNvPr id="5" name="Rectangle 4">
            <a:extLst>
              <a:ext uri="{FF2B5EF4-FFF2-40B4-BE49-F238E27FC236}">
                <a16:creationId xmlns:a16="http://schemas.microsoft.com/office/drawing/2014/main" id="{EE771E96-0B52-489A-A6B2-E23707665B79}"/>
              </a:ext>
            </a:extLst>
          </p:cNvPr>
          <p:cNvSpPr/>
          <p:nvPr/>
        </p:nvSpPr>
        <p:spPr>
          <a:xfrm>
            <a:off x="2166322" y="4801034"/>
            <a:ext cx="8144487"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Firms can enter and leave the market without any restrictions.</a:t>
            </a:r>
          </a:p>
        </p:txBody>
      </p:sp>
      <p:sp>
        <p:nvSpPr>
          <p:cNvPr id="12" name="TextBox 11">
            <a:extLst>
              <a:ext uri="{FF2B5EF4-FFF2-40B4-BE49-F238E27FC236}">
                <a16:creationId xmlns:a16="http://schemas.microsoft.com/office/drawing/2014/main" id="{7E624F88-8577-4528-BF23-DC9773AE484D}"/>
              </a:ext>
            </a:extLst>
          </p:cNvPr>
          <p:cNvSpPr txBox="1"/>
          <p:nvPr/>
        </p:nvSpPr>
        <p:spPr>
          <a:xfrm>
            <a:off x="1881182" y="1994750"/>
            <a:ext cx="7486331" cy="400110"/>
          </a:xfrm>
          <a:prstGeom prst="rect">
            <a:avLst/>
          </a:prstGeom>
          <a:solidFill>
            <a:srgbClr val="627981"/>
          </a:solidFill>
        </p:spPr>
        <p:txBody>
          <a:bodyPr wrap="square" rtlCol="0">
            <a:spAutoFit/>
          </a:bodyPr>
          <a:lstStyle/>
          <a:p>
            <a:pPr algn="ctr"/>
            <a:r>
              <a:rPr lang="en-US" sz="2000" dirty="0">
                <a:solidFill>
                  <a:schemeClr val="bg1"/>
                </a:solidFill>
              </a:rPr>
              <a:t>Firms are in perfect competition when the following conditions occur:</a:t>
            </a:r>
          </a:p>
        </p:txBody>
      </p:sp>
    </p:spTree>
    <p:extLst>
      <p:ext uri="{BB962C8B-B14F-4D97-AF65-F5344CB8AC3E}">
        <p14:creationId xmlns:p14="http://schemas.microsoft.com/office/powerpoint/2010/main" val="36516487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Pentagon 16">
            <a:extLst>
              <a:ext uri="{FF2B5EF4-FFF2-40B4-BE49-F238E27FC236}">
                <a16:creationId xmlns:a16="http://schemas.microsoft.com/office/drawing/2014/main" id="{FFEC7E0F-70B2-4E93-8A0B-BB136B3070FD}"/>
              </a:ext>
            </a:extLst>
          </p:cNvPr>
          <p:cNvSpPr>
            <a:spLocks noChangeAspect="1"/>
          </p:cNvSpPr>
          <p:nvPr/>
        </p:nvSpPr>
        <p:spPr>
          <a:xfrm>
            <a:off x="977463" y="1773449"/>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p>
        </p:txBody>
      </p:sp>
      <p:sp>
        <p:nvSpPr>
          <p:cNvPr id="5" name="Pentagon 17">
            <a:extLst>
              <a:ext uri="{FF2B5EF4-FFF2-40B4-BE49-F238E27FC236}">
                <a16:creationId xmlns:a16="http://schemas.microsoft.com/office/drawing/2014/main" id="{3CF80C4A-6A20-43FD-939A-46BC6233813C}"/>
              </a:ext>
            </a:extLst>
          </p:cNvPr>
          <p:cNvSpPr>
            <a:spLocks noChangeAspect="1"/>
          </p:cNvSpPr>
          <p:nvPr/>
        </p:nvSpPr>
        <p:spPr>
          <a:xfrm flipH="1">
            <a:off x="4966704" y="1773449"/>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without waste</a:t>
            </a:r>
          </a:p>
        </p:txBody>
      </p:sp>
      <p:sp>
        <p:nvSpPr>
          <p:cNvPr id="6" name="Pentagon 21">
            <a:extLst>
              <a:ext uri="{FF2B5EF4-FFF2-40B4-BE49-F238E27FC236}">
                <a16:creationId xmlns:a16="http://schemas.microsoft.com/office/drawing/2014/main" id="{21ADC1B8-A700-4392-8F4E-60392C3E4DD2}"/>
              </a:ext>
            </a:extLst>
          </p:cNvPr>
          <p:cNvSpPr>
            <a:spLocks noChangeAspect="1"/>
          </p:cNvSpPr>
          <p:nvPr/>
        </p:nvSpPr>
        <p:spPr>
          <a:xfrm>
            <a:off x="977463" y="3519704"/>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p>
        </p:txBody>
      </p:sp>
      <p:sp>
        <p:nvSpPr>
          <p:cNvPr id="7" name="Pentagon 26">
            <a:extLst>
              <a:ext uri="{FF2B5EF4-FFF2-40B4-BE49-F238E27FC236}">
                <a16:creationId xmlns:a16="http://schemas.microsoft.com/office/drawing/2014/main" id="{66B7F059-9B5A-440B-A012-D5DD9A569F15}"/>
              </a:ext>
            </a:extLst>
          </p:cNvPr>
          <p:cNvSpPr>
            <a:spLocks noChangeAspect="1"/>
          </p:cNvSpPr>
          <p:nvPr/>
        </p:nvSpPr>
        <p:spPr>
          <a:xfrm flipH="1">
            <a:off x="4966704" y="3519704"/>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the socially preferred level of output</a:t>
            </a:r>
          </a:p>
        </p:txBody>
      </p:sp>
    </p:spTree>
    <p:extLst>
      <p:ext uri="{BB962C8B-B14F-4D97-AF65-F5344CB8AC3E}">
        <p14:creationId xmlns:p14="http://schemas.microsoft.com/office/powerpoint/2010/main" val="1095565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937907"/>
              <a:ext cx="792265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occurs when the firm is producing without waste.</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at the lowest possible average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8" y="3429000"/>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Represents any point on the production possibility frontier.</a:t>
              </a:r>
            </a:p>
          </p:txBody>
        </p:sp>
      </p:grpSp>
    </p:spTree>
    <p:extLst>
      <p:ext uri="{BB962C8B-B14F-4D97-AF65-F5344CB8AC3E}">
        <p14:creationId xmlns:p14="http://schemas.microsoft.com/office/powerpoint/2010/main" val="37835614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909031"/>
            <a:chOff x="542919" y="1736761"/>
            <a:chExt cx="8058158" cy="909031"/>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9090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86696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occurs when the firm is producing the socially preferred level of output.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88993"/>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where price equals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18" y="3513037"/>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a specific point on the production possibility frontier.</a:t>
              </a:r>
            </a:p>
          </p:txBody>
        </p:sp>
      </p:grpSp>
    </p:spTree>
    <p:extLst>
      <p:ext uri="{BB962C8B-B14F-4D97-AF65-F5344CB8AC3E}">
        <p14:creationId xmlns:p14="http://schemas.microsoft.com/office/powerpoint/2010/main" val="6093962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Assuming that a market is perfectly competitive, price equals marginal cost.</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lesser quantity, marginal costs will not yet have increased as much, so price will exceed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gains to society as a whole from producing additional output will be greater than the costs.</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greater quantity, the marginal cost of production will have increased so that it exceeds price.</a:t>
              </a:r>
            </a:p>
          </p:txBody>
        </p:sp>
      </p:grpSp>
      <p:grpSp>
        <p:nvGrpSpPr>
          <p:cNvPr id="25" name="Group 24">
            <a:extLst>
              <a:ext uri="{FF2B5EF4-FFF2-40B4-BE49-F238E27FC236}">
                <a16:creationId xmlns:a16="http://schemas.microsoft.com/office/drawing/2014/main" id="{8F1F2568-8D48-4652-A8F2-008D8FC3DAFE}"/>
              </a:ext>
            </a:extLst>
          </p:cNvPr>
          <p:cNvGrpSpPr/>
          <p:nvPr/>
        </p:nvGrpSpPr>
        <p:grpSpPr>
          <a:xfrm>
            <a:off x="2066918" y="5277822"/>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02D10375-71B7-4909-8A12-FA12101FD0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49973151-1E07-44D8-8EF5-4EA75B9D133E}"/>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costs are outstripping the benefits, it will make sense to produce a lower quantity of goods.</a:t>
              </a:r>
            </a:p>
          </p:txBody>
        </p:sp>
      </p:grpSp>
    </p:spTree>
    <p:extLst>
      <p:ext uri="{BB962C8B-B14F-4D97-AF65-F5344CB8AC3E}">
        <p14:creationId xmlns:p14="http://schemas.microsoft.com/office/powerpoint/2010/main" val="33116981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Optimal Output Level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perfectly competitive firms produce the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benefits to consumers are equal to the costs to society.</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benefits to consumers are measured by the price they are willing to pay.</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costs to society of producing the marginal unit is measured by the marginal cost the firm must pay.</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holds when the benefits exactly equal the costs.</a:t>
              </a:r>
            </a:p>
          </p:txBody>
        </p:sp>
      </p:grpSp>
    </p:spTree>
    <p:extLst>
      <p:ext uri="{BB962C8B-B14F-4D97-AF65-F5344CB8AC3E}">
        <p14:creationId xmlns:p14="http://schemas.microsoft.com/office/powerpoint/2010/main" val="34203767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structures such as monopoly, monopolistic competition, and oligopoly are more realistic in the real world than perfect competition.</a:t>
              </a:r>
            </a:p>
          </p:txBody>
        </p:sp>
      </p:grpSp>
      <p:grpSp>
        <p:nvGrpSpPr>
          <p:cNvPr id="16" name="Group 15">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will not always produce at the minimum of average cost, nor will they always set price equal to marginal cost.</a:t>
              </a:r>
            </a:p>
          </p:txBody>
        </p:sp>
      </p:grpSp>
      <p:grpSp>
        <p:nvGrpSpPr>
          <p:cNvPr id="19" name="Group 18">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Real-world markets include many issues that are assumed away in the model of perfect competition, such as poverty or pollution.</a:t>
              </a:r>
            </a:p>
          </p:txBody>
        </p:sp>
      </p:grpSp>
      <p:grpSp>
        <p:nvGrpSpPr>
          <p:cNvPr id="22" name="Group 21">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481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theoretical efficiency of perfect competition is useful for comparing the issues that arise from these real-world problems.</a:t>
              </a:r>
            </a:p>
          </p:txBody>
        </p:sp>
      </p:grpSp>
    </p:spTree>
    <p:extLst>
      <p:ext uri="{BB962C8B-B14F-4D97-AF65-F5344CB8AC3E}">
        <p14:creationId xmlns:p14="http://schemas.microsoft.com/office/powerpoint/2010/main" val="2605337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p:txBody>
      </p:sp>
    </p:spTree>
    <p:extLst>
      <p:ext uri="{BB962C8B-B14F-4D97-AF65-F5344CB8AC3E}">
        <p14:creationId xmlns:p14="http://schemas.microsoft.com/office/powerpoint/2010/main" val="2327232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3416B9-D589-4FCF-8ADD-2878476658E0}"/>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p:txBody>
      </p:sp>
    </p:spTree>
    <p:extLst>
      <p:ext uri="{BB962C8B-B14F-4D97-AF65-F5344CB8AC3E}">
        <p14:creationId xmlns:p14="http://schemas.microsoft.com/office/powerpoint/2010/main" val="3265375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2056"/>
            <a:ext cx="9273061" cy="3785652"/>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Long-run equilibrium in perfectly competitive markets meets two important conditions: allocative efficiency and productive efficiency.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two conditions have important implications: first, resources are allocated to their best alternative use, second, they provide the maximum satisfaction attainable by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real-world market structures do not exhibit perfect competition; however, the theoretical efficiency of perfect competition is useful for comparing the issues that arise from these real-world problems.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660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a Price Taker?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C1866AC-60D4-4B31-94DA-D59C65C3CBD8}"/>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7C033722-269F-464B-873D-C01F876999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95597ADA-50B9-49C8-A23D-A5518A2BEE8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is a </a:t>
              </a:r>
              <a:r>
                <a:rPr lang="en-US" sz="2000" b="1" dirty="0">
                  <a:solidFill>
                    <a:schemeClr val="bg1"/>
                  </a:solidFill>
                </a:rPr>
                <a:t>price taker </a:t>
              </a:r>
              <a:r>
                <a:rPr lang="en-US" sz="2000" dirty="0">
                  <a:solidFill>
                    <a:schemeClr val="bg1"/>
                  </a:solidFill>
                </a:rPr>
                <a:t>because the pressure of competing firms forces it to accept the prevailing equilibrium price.</a:t>
              </a:r>
            </a:p>
          </p:txBody>
        </p:sp>
      </p:grpSp>
      <p:grpSp>
        <p:nvGrpSpPr>
          <p:cNvPr id="12" name="Group 11">
            <a:extLst>
              <a:ext uri="{FF2B5EF4-FFF2-40B4-BE49-F238E27FC236}">
                <a16:creationId xmlns:a16="http://schemas.microsoft.com/office/drawing/2014/main" id="{6E41B8E2-2147-4747-A4A8-714D079D01A9}"/>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B0C1B27-672E-4EBB-A792-CDE3A3990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053A047-B718-43F8-8367-FCE3215790A7}"/>
                </a:ext>
              </a:extLst>
            </p:cNvPr>
            <p:cNvSpPr txBox="1"/>
            <p:nvPr/>
          </p:nvSpPr>
          <p:spPr>
            <a:xfrm>
              <a:off x="542923" y="1762862"/>
              <a:ext cx="797181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in a perfectly competitive market raises the price of its product at all, it will lose all of its sales to competitors.</a:t>
              </a:r>
            </a:p>
          </p:txBody>
        </p:sp>
      </p:grpSp>
      <p:grpSp>
        <p:nvGrpSpPr>
          <p:cNvPr id="15" name="Group 14">
            <a:extLst>
              <a:ext uri="{FF2B5EF4-FFF2-40B4-BE49-F238E27FC236}">
                <a16:creationId xmlns:a16="http://schemas.microsoft.com/office/drawing/2014/main" id="{DA66AA64-0749-40AA-ACED-38A60F438156}"/>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9C1005A-9E60-40B2-A0C3-33A8DB7733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D903B05-14A4-4709-994E-D3A508868F1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 and demand in the entire market determine the market price, not individual entities.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 of a farmer standing in a wheat field, inspecting the crop.">
            <a:extLst>
              <a:ext uri="{FF2B5EF4-FFF2-40B4-BE49-F238E27FC236}">
                <a16:creationId xmlns:a16="http://schemas.microsoft.com/office/drawing/2014/main" id="{7401C507-B072-48A8-9E4C-5378F23F1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662055"/>
            <a:ext cx="5715000" cy="28575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85427920-34D8-4ADC-8264-E6113BA8914D}"/>
              </a:ext>
            </a:extLst>
          </p:cNvPr>
          <p:cNvGrpSpPr/>
          <p:nvPr/>
        </p:nvGrpSpPr>
        <p:grpSpPr>
          <a:xfrm>
            <a:off x="2066923" y="1356201"/>
            <a:ext cx="8058154" cy="2072795"/>
            <a:chOff x="542923" y="1736760"/>
            <a:chExt cx="8058154" cy="2026868"/>
          </a:xfrm>
          <a:solidFill>
            <a:srgbClr val="627981"/>
          </a:solidFill>
        </p:grpSpPr>
        <p:sp>
          <p:nvSpPr>
            <p:cNvPr id="8" name="Rectangle 7">
              <a:extLst>
                <a:ext uri="{FF2B5EF4-FFF2-40B4-BE49-F238E27FC236}">
                  <a16:creationId xmlns:a16="http://schemas.microsoft.com/office/drawing/2014/main" id="{8786523D-1D59-42CB-962F-58615C5AC2DE}"/>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E73A6061-0CF4-4314-A5B6-ABE4E47876F6}"/>
                </a:ext>
              </a:extLst>
            </p:cNvPr>
            <p:cNvSpPr txBox="1"/>
            <p:nvPr/>
          </p:nvSpPr>
          <p:spPr>
            <a:xfrm>
              <a:off x="668214" y="1824636"/>
              <a:ext cx="7807571" cy="1938992"/>
            </a:xfrm>
            <a:prstGeom prst="rect">
              <a:avLst/>
            </a:prstGeom>
            <a:grpFill/>
          </p:spPr>
          <p:txBody>
            <a:bodyPr wrap="square" rtlCol="0">
              <a:spAutoFit/>
            </a:bodyPr>
            <a:lstStyle/>
            <a:p>
              <a:pPr algn="ctr"/>
              <a:r>
                <a:rPr lang="en-US" sz="2000" dirty="0">
                  <a:solidFill>
                    <a:schemeClr val="bg1"/>
                  </a:solidFill>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grpSp>
    </p:spTree>
    <p:extLst>
      <p:ext uri="{BB962C8B-B14F-4D97-AF65-F5344CB8AC3E}">
        <p14:creationId xmlns:p14="http://schemas.microsoft.com/office/powerpoint/2010/main" val="133699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Realistic is a Perfect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B83806A5-144F-409D-9F4D-E6E6896343E4}"/>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32937F95-F918-4E4A-AA41-FAA5256A33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D194560-37A8-4EDC-88FD-DB850EE6B11B}"/>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market is a hypothetical extreme.</a:t>
              </a:r>
            </a:p>
          </p:txBody>
        </p:sp>
      </p:grpSp>
      <p:grpSp>
        <p:nvGrpSpPr>
          <p:cNvPr id="12" name="Group 11">
            <a:extLst>
              <a:ext uri="{FF2B5EF4-FFF2-40B4-BE49-F238E27FC236}">
                <a16:creationId xmlns:a16="http://schemas.microsoft.com/office/drawing/2014/main" id="{BBA7B072-1699-42C5-8F4B-09058200A63F}"/>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D6FB4C-4E38-49CB-BA4B-11A0BFD086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38FB4B5-BD69-4072-84E5-EE102FBD2B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producers do, however, face many competitor firms selling highly similar goods, in which case they must often act as price takers.</a:t>
              </a:r>
            </a:p>
          </p:txBody>
        </p:sp>
      </p:grpSp>
      <p:grpSp>
        <p:nvGrpSpPr>
          <p:cNvPr id="15" name="Group 14">
            <a:extLst>
              <a:ext uri="{FF2B5EF4-FFF2-40B4-BE49-F238E27FC236}">
                <a16:creationId xmlns:a16="http://schemas.microsoft.com/office/drawing/2014/main" id="{CF807E00-47A8-424C-81F4-3B2C7224A2FA}"/>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D1A4AC4-3248-45CA-9F49-46D0EFB751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1D4BF14-C475-437C-A1E3-847B0C2E104E}"/>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agricultural markets as an example, as the same crops grown by different farmers are largely interchangeable.</a:t>
              </a:r>
            </a:p>
          </p:txBody>
        </p:sp>
      </p:grpSp>
    </p:spTree>
    <p:extLst>
      <p:ext uri="{BB962C8B-B14F-4D97-AF65-F5344CB8AC3E}">
        <p14:creationId xmlns:p14="http://schemas.microsoft.com/office/powerpoint/2010/main" val="1629143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TotalTime>
  <Words>8493</Words>
  <Application>Microsoft Office PowerPoint</Application>
  <PresentationFormat>Widescreen</PresentationFormat>
  <Paragraphs>701</Paragraphs>
  <Slides>69</Slides>
  <Notes>64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69</vt:i4>
      </vt:variant>
    </vt:vector>
  </HeadingPairs>
  <TitlesOfParts>
    <vt:vector size="76"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40</cp:revision>
  <dcterms:created xsi:type="dcterms:W3CDTF">2017-06-16T13:06:21Z</dcterms:created>
  <dcterms:modified xsi:type="dcterms:W3CDTF">2022-01-17T18:07:32Z</dcterms:modified>
</cp:coreProperties>
</file>