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367" r:id="rId4"/>
    <p:sldId id="257" r:id="rId5"/>
    <p:sldId id="298" r:id="rId6"/>
    <p:sldId id="368" r:id="rId7"/>
    <p:sldId id="374" r:id="rId8"/>
    <p:sldId id="370" r:id="rId9"/>
    <p:sldId id="372" r:id="rId10"/>
    <p:sldId id="373" r:id="rId11"/>
    <p:sldId id="375" r:id="rId12"/>
    <p:sldId id="371" r:id="rId13"/>
    <p:sldId id="376" r:id="rId14"/>
    <p:sldId id="365" r:id="rId15"/>
    <p:sldId id="381" r:id="rId16"/>
    <p:sldId id="377" r:id="rId17"/>
    <p:sldId id="294" r:id="rId18"/>
    <p:sldId id="378" r:id="rId19"/>
    <p:sldId id="379" r:id="rId20"/>
    <p:sldId id="380" r:id="rId21"/>
    <p:sldId id="364"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how entry and exit lead to zero profits in the long run, discuss the long-run adjustment process, and identify industry types.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717416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supply curve is found by connecting all price-quantity combinations where the potential firms in the industry break even.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601424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market is initially in long-run equilibrium, where firms earn zero economic profits at the output level where P=MR=MC and P=AC. Demand for the product increases, the market price rises, and the existing firms in the market now earn economic profits. Economic profits attract other firms to enter the market, shifting the market supply curve to shift to the right. As the supply curve shifts to the right, the market price starts decreasing, and economic profits fall for both new and existing firms. Firms stop entry when the market price is driven down to the zero-profit level, where the market price equals minimum average cost.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40033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Short-run losses will fade away in the same way as short-run profits. If demand were to decrease instead of increase, the market price would fall, meaning firms in the industry would face economic losses. Firms that are unable to cover their average variable cost would exit the market, shifting the supply curve to the left. This process ends when the market price rises to the zero-profit level, where the existing firms are no longer losing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69051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price of a guitar is $100, and the average total cost is $80. Based on this information, which of the following statements is true?</a:t>
            </a:r>
          </a:p>
          <a:p>
            <a:pPr algn="l"/>
            <a:endParaRPr lang="en-US" sz="1200" dirty="0">
              <a:solidFill>
                <a:schemeClr val="bg1"/>
              </a:solidFill>
            </a:endParaRPr>
          </a:p>
          <a:p>
            <a:pPr algn="l"/>
            <a:r>
              <a:rPr lang="en-US" sz="1200" dirty="0">
                <a:solidFill>
                  <a:schemeClr val="bg1"/>
                </a:solidFill>
              </a:rPr>
              <a:t>Musical instrument firms will exit the market.</a:t>
            </a:r>
          </a:p>
          <a:p>
            <a:pPr algn="l"/>
            <a:r>
              <a:rPr lang="en-US" sz="1200" dirty="0">
                <a:solidFill>
                  <a:schemeClr val="bg1"/>
                </a:solidFill>
              </a:rPr>
              <a:t>The market is in equilibrium.</a:t>
            </a:r>
          </a:p>
          <a:p>
            <a:pPr algn="l"/>
            <a:r>
              <a:rPr lang="en-US" sz="1200" dirty="0">
                <a:solidFill>
                  <a:schemeClr val="bg1"/>
                </a:solidFill>
              </a:rPr>
              <a:t>Musical instrument firms will enter the market.</a:t>
            </a: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price of a guitar is $100, and the average total cost is $80. Based on this information, which of the following statements is true?</a:t>
            </a:r>
          </a:p>
          <a:p>
            <a:pPr algn="l"/>
            <a:endParaRPr lang="en-US" sz="1200" dirty="0">
              <a:solidFill>
                <a:schemeClr val="bg1"/>
              </a:solidFill>
            </a:endParaRPr>
          </a:p>
          <a:p>
            <a:pPr algn="l"/>
            <a:r>
              <a:rPr lang="en-US" sz="1200" dirty="0">
                <a:solidFill>
                  <a:schemeClr val="bg1"/>
                </a:solidFill>
              </a:rPr>
              <a:t>Musical instrument firms will enter the market.</a:t>
            </a:r>
          </a:p>
          <a:p>
            <a:pPr algn="l"/>
            <a:endParaRPr lang="en-US" sz="1200" dirty="0">
              <a:solidFill>
                <a:schemeClr val="bg1"/>
              </a:solidFill>
            </a:endParaRPr>
          </a:p>
          <a:p>
            <a:pPr algn="l"/>
            <a:r>
              <a:rPr lang="en-US" sz="1200" dirty="0">
                <a:solidFill>
                  <a:schemeClr val="bg1"/>
                </a:solidFill>
              </a:rPr>
              <a:t>When P&gt;ATC, firms in the industry are earning a profit in the short run. Economic profits attract other firms to enter the market.</a:t>
            </a:r>
          </a:p>
          <a:p>
            <a:pPr algn="l"/>
            <a:endParaRPr lang="en-US" sz="1200"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323726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Whenever there are expansions in an industry, costs of production for the existing and new firms can stay the same, increase, or decrease. In a constant cost industry, as demand increases, the cost of production for firms stays the same. In an increasing cost industry, as demand increases, the cost of production for firms increases. In a decreasing cost industry, as demand increases, the cost of production for firms decreases.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41645286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 constant cost industry, whenever there is an increase in market demand and price, the supply curve shifts to the right with new firms' entry and stops at the point where the new long-run equilibrium intersects at the same market price as before. Why will costs remain the same? In this type of industry, the long-run supply curve is very elastic because there are many similar firms that can produce output, and there is a perfectly elastic supply of inputs—firms can easily increase their demand for employees, for example, with no increase to wages. Agricultural markets are often good examples of constant cost industries.</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003314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an increasing cost industry, as the market expands, the old and new firms experience increases in their costs of production, which makes the new zero-profit level intersect at a higher price than before. Here, companies may have to deal with limited inputs, such as skilled labor. As the demand for these workers rises, wages rise, and this increases the cost of production for all firms. The industry supply curve in this type of industry is more inelastic. An example of this type of market is the housing industry. When more houses are built, the price of lumber and other scarce inputs rises, increasing costs for all firms.</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20568034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 decreasing cost industry, as the market expands, the old and new firms experience lower costs of production, which makes the new zero-profit level intersect at a lower price than before. In this case, the industry and all the firms in it are experiencing falling average total costs. This can be due to an improvement in technology in the entire industry or an increase in the availability of employees. High tech industries can be a good example of a decreasing cost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427555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Suppose you operate a small cleaning business, and the industry is currently in long-run equilibrium. However, the economy is in good shape, and more people decide that they would like to hire people to clean their houses. Because the economy is strong, as more people get into the cleaning business, there will be an increase in wages for house cleaners. Think about how you would demonstrate this situation. Choose what type of cost industry you are in and what the adjustment process back to equilibrium will be. Did you earn an economic profit? What will the long-run supply curve look like when equilibrium is restored?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Can we say anything about what causes a firm to exit an industry? Profit is the measurement that determines whether a firm stays in business or not. Firms will close if they are making losses in the long run.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difference between the long run and the short run is not a specific period of time; it depends on the firms in an industry. Therefore, the distinction between the short run and the long run is more technical. In the short run, firms cannot change the amount of one or more (fixed) inputs. In the long run, a firm can adjust all factors of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competitive market, profits incite businesses to charge, while losses incite businesses to flee. When new firms enter the industry in response to increased industry profits, it is called entry into the market. The long-run process of leaving industries in response to a sustained pattern of losses is called exit.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821321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 perfectly competitive firm acting alone can affect the market price. However, the combination of many firms entering or exiting the market will affect overall supply in the market. In turn, a shift in supply for the market as a whole will affect the market price. Entry and exit in the market results in a process that, in the long run, pushes the price down to minimum average total costs. When price is pushed to </a:t>
            </a:r>
            <a:r>
              <a:rPr lang="en-US" sz="1200" kern="1200" dirty="0" err="1">
                <a:solidFill>
                  <a:schemeClr val="tx1"/>
                </a:solidFill>
                <a:effectLst/>
                <a:latin typeface="+mn-lt"/>
                <a:ea typeface="+mn-ea"/>
                <a:cs typeface="+mn-cs"/>
              </a:rPr>
              <a:t>to</a:t>
            </a:r>
            <a:r>
              <a:rPr lang="en-US" sz="1200" kern="1200" dirty="0">
                <a:solidFill>
                  <a:schemeClr val="tx1"/>
                </a:solidFill>
                <a:effectLst/>
                <a:latin typeface="+mn-lt"/>
                <a:ea typeface="+mn-ea"/>
                <a:cs typeface="+mn-cs"/>
              </a:rPr>
              <a:t> minimum average total costs, all firms are earning zero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1319719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Assume the market is in long-run equilibrium, where firms earn zero economic profits at the output level where P=MR=MC and P=AC.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502255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Increased demand for the market’s product causes price to rise, meaning the firms in the market will be earning economic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28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profits attract other firms to enter the market, shifting the market supply curve to the right.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250759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Entry stops whenever the market price is driven down to the zero-profit level, where the market price is equal to minimum average cost and no firm is earning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70077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108637" y="2214037"/>
            <a:ext cx="7857493"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Entry and Exit Decisions in the Long Run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91"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D930A7F-CBFF-4261-87CA-8785DAAECB1C}"/>
              </a:ext>
            </a:extLst>
          </p:cNvPr>
          <p:cNvPicPr>
            <a:picLocks noChangeAspect="1"/>
          </p:cNvPicPr>
          <p:nvPr/>
        </p:nvPicPr>
        <p:blipFill>
          <a:blip r:embed="rId3"/>
          <a:stretch>
            <a:fillRect/>
          </a:stretch>
        </p:blipFill>
        <p:spPr>
          <a:xfrm>
            <a:off x="966456" y="2270366"/>
            <a:ext cx="10278747" cy="4224894"/>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Long-Run Supply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The long-run supply curve is found by connecting all price-quantity combinations where the potential firms in the industry break even.</a:t>
            </a:r>
          </a:p>
        </p:txBody>
      </p:sp>
      <p:cxnSp>
        <p:nvCxnSpPr>
          <p:cNvPr id="4" name="Straight Arrow Connector 3">
            <a:extLst>
              <a:ext uri="{FF2B5EF4-FFF2-40B4-BE49-F238E27FC236}">
                <a16:creationId xmlns:a16="http://schemas.microsoft.com/office/drawing/2014/main" id="{C863EB6C-DE34-4E10-B732-2A880FABA2C4}"/>
              </a:ext>
            </a:extLst>
          </p:cNvPr>
          <p:cNvCxnSpPr>
            <a:cxnSpLocks/>
          </p:cNvCxnSpPr>
          <p:nvPr/>
        </p:nvCxnSpPr>
        <p:spPr>
          <a:xfrm flipH="1">
            <a:off x="4729316" y="3340510"/>
            <a:ext cx="1130710" cy="779206"/>
          </a:xfrm>
          <a:prstGeom prst="straightConnector1">
            <a:avLst/>
          </a:prstGeom>
          <a:ln>
            <a:solidFill>
              <a:srgbClr val="627981"/>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D9501C40-2730-4F15-BDC6-69E74FE6DD34}"/>
              </a:ext>
            </a:extLst>
          </p:cNvPr>
          <p:cNvSpPr/>
          <p:nvPr/>
        </p:nvSpPr>
        <p:spPr>
          <a:xfrm>
            <a:off x="8425058"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47565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 of Effects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market is initially in long-run equilibrium, where firms earn zero economic profits at the output level where </a:t>
              </a:r>
              <a:r>
                <a:rPr lang="en-US" sz="2000" i="1" dirty="0">
                  <a:solidFill>
                    <a:schemeClr val="bg1"/>
                  </a:solidFill>
                </a:rPr>
                <a:t>P </a:t>
              </a:r>
              <a:r>
                <a:rPr lang="en-US" sz="2000" dirty="0">
                  <a:solidFill>
                    <a:schemeClr val="bg1"/>
                  </a:solidFill>
                </a:rPr>
                <a:t>= </a:t>
              </a:r>
              <a:r>
                <a:rPr lang="en-US" sz="2000" i="1" dirty="0">
                  <a:solidFill>
                    <a:schemeClr val="bg1"/>
                  </a:solidFill>
                </a:rPr>
                <a:t>MR </a:t>
              </a:r>
              <a:r>
                <a:rPr lang="en-US" sz="2000" dirty="0">
                  <a:solidFill>
                    <a:schemeClr val="bg1"/>
                  </a:solidFill>
                </a:rPr>
                <a:t>= </a:t>
              </a:r>
              <a:r>
                <a:rPr lang="en-US" sz="2000" i="1" dirty="0">
                  <a:solidFill>
                    <a:schemeClr val="bg1"/>
                  </a:solidFill>
                </a:rPr>
                <a:t>MC</a:t>
              </a:r>
              <a:r>
                <a:rPr lang="en-US" sz="2000" dirty="0">
                  <a:solidFill>
                    <a:schemeClr val="bg1"/>
                  </a:solidFill>
                </a:rPr>
                <a:t> and </a:t>
              </a:r>
              <a:r>
                <a:rPr lang="en-US" sz="2000" i="1" dirty="0">
                  <a:solidFill>
                    <a:schemeClr val="bg1"/>
                  </a:solidFill>
                </a:rPr>
                <a:t>P </a:t>
              </a:r>
              <a:r>
                <a:rPr lang="en-US" sz="2000" dirty="0">
                  <a:solidFill>
                    <a:schemeClr val="bg1"/>
                  </a:solidFill>
                </a:rPr>
                <a:t>= </a:t>
              </a:r>
              <a:r>
                <a:rPr lang="en-US" sz="2000" i="1" dirty="0">
                  <a:solidFill>
                    <a:schemeClr val="bg1"/>
                  </a:solidFill>
                </a:rPr>
                <a:t>AC</a:t>
              </a:r>
              <a:r>
                <a:rPr lang="en-US" sz="2000" dirty="0">
                  <a:solidFill>
                    <a:schemeClr val="bg1"/>
                  </a:solidFill>
                </a:rPr>
                <a: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 for the product increases, the market price rises, and the existing firms in the market now earn economic profits.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Existing firms increase output and economic profits attract other firms to enter the market, shifting the market supply curve to the right.</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supply curve shifts to the right, the market price starts decreasing, and economic profits fall for both new and existing firms.</a:t>
              </a:r>
            </a:p>
          </p:txBody>
        </p:sp>
      </p:grpSp>
      <p:grpSp>
        <p:nvGrpSpPr>
          <p:cNvPr id="29" name="Group 28">
            <a:extLst>
              <a:ext uri="{FF2B5EF4-FFF2-40B4-BE49-F238E27FC236}">
                <a16:creationId xmlns:a16="http://schemas.microsoft.com/office/drawing/2014/main" id="{8A9FE387-8EA2-43A0-970F-D18887277617}"/>
              </a:ext>
            </a:extLst>
          </p:cNvPr>
          <p:cNvGrpSpPr/>
          <p:nvPr/>
        </p:nvGrpSpPr>
        <p:grpSpPr>
          <a:xfrm>
            <a:off x="2066920" y="5269534"/>
            <a:ext cx="8058155" cy="806935"/>
            <a:chOff x="542922" y="1736761"/>
            <a:chExt cx="8058155" cy="806935"/>
          </a:xfrm>
          <a:solidFill>
            <a:srgbClr val="627981"/>
          </a:solidFill>
        </p:grpSpPr>
        <p:sp>
          <p:nvSpPr>
            <p:cNvPr id="30" name="Rectangle 29">
              <a:extLst>
                <a:ext uri="{FF2B5EF4-FFF2-40B4-BE49-F238E27FC236}">
                  <a16:creationId xmlns:a16="http://schemas.microsoft.com/office/drawing/2014/main" id="{761E464D-B575-408C-A95D-2EB75BF9C15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FC303293-69BB-491A-ADC2-CE3DB33F9B8E}"/>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stop entry when the market price is driven down to the zero-profit level, where the market price equals minimum average cost.</a:t>
              </a:r>
            </a:p>
          </p:txBody>
        </p:sp>
      </p:grpSp>
    </p:spTree>
    <p:extLst>
      <p:ext uri="{BB962C8B-B14F-4D97-AF65-F5344CB8AC3E}">
        <p14:creationId xmlns:p14="http://schemas.microsoft.com/office/powerpoint/2010/main" val="2431798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Short-Run Losses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Short-run losses will fade away in the same way as short-run profits.</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demand were to decrease instead of increase, the market price would fall, meaning firms in the industry would face economic losses.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that are unable to cover their average variable costs would exit the market, shifting the supply curve to the left.</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process ends when the market price rises to the zero-profit level, where the existing firms are no longer losing money.</a:t>
              </a:r>
            </a:p>
          </p:txBody>
        </p:sp>
      </p:grpSp>
    </p:spTree>
    <p:extLst>
      <p:ext uri="{BB962C8B-B14F-4D97-AF65-F5344CB8AC3E}">
        <p14:creationId xmlns:p14="http://schemas.microsoft.com/office/powerpoint/2010/main" val="1395529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B61DF1-5852-424C-961A-E94C5A0CE8D2}"/>
              </a:ext>
            </a:extLst>
          </p:cNvPr>
          <p:cNvSpPr/>
          <p:nvPr/>
        </p:nvSpPr>
        <p:spPr>
          <a:xfrm>
            <a:off x="1881188" y="1354635"/>
            <a:ext cx="8429624" cy="43749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3785652"/>
          </a:xfrm>
          <a:prstGeom prst="rect">
            <a:avLst/>
          </a:prstGeom>
          <a:solidFill>
            <a:srgbClr val="627981"/>
          </a:solidFill>
        </p:spPr>
        <p:txBody>
          <a:bodyPr wrap="square" rtlCol="0">
            <a:spAutoFit/>
          </a:bodyPr>
          <a:lstStyle/>
          <a:p>
            <a:pPr algn="ctr"/>
            <a:r>
              <a:rPr lang="en-US" sz="2400" dirty="0">
                <a:solidFill>
                  <a:schemeClr val="bg1"/>
                </a:solidFill>
              </a:rPr>
              <a:t>The price of a guitar is $100, and the average total cost is $80.</a:t>
            </a:r>
          </a:p>
          <a:p>
            <a:pPr algn="ctr"/>
            <a:endParaRPr lang="en-US" sz="2400" dirty="0">
              <a:solidFill>
                <a:schemeClr val="bg1"/>
              </a:solidFill>
            </a:endParaRPr>
          </a:p>
          <a:p>
            <a:pPr algn="ctr"/>
            <a:r>
              <a:rPr lang="en-US" sz="2400" dirty="0">
                <a:solidFill>
                  <a:schemeClr val="bg1"/>
                </a:solidFill>
              </a:rPr>
              <a:t>Based on this information, which of the following statements is true?</a:t>
            </a:r>
          </a:p>
          <a:p>
            <a:pPr algn="ctr"/>
            <a:endParaRPr lang="en-US" sz="2400" dirty="0">
              <a:solidFill>
                <a:schemeClr val="bg1"/>
              </a:solidFill>
            </a:endParaRPr>
          </a:p>
          <a:p>
            <a:pPr marL="1371600" lvl="2" indent="-457200">
              <a:buFont typeface="+mj-lt"/>
              <a:buAutoNum type="alphaLcPeriod"/>
            </a:pPr>
            <a:r>
              <a:rPr lang="en-US" sz="2400" dirty="0">
                <a:solidFill>
                  <a:schemeClr val="bg1"/>
                </a:solidFill>
              </a:rPr>
              <a:t>Musical instrument firms will exit the market.</a:t>
            </a:r>
          </a:p>
          <a:p>
            <a:pPr marL="1371600" lvl="2" indent="-457200">
              <a:buFont typeface="+mj-lt"/>
              <a:buAutoNum type="alphaLcPeriod"/>
            </a:pPr>
            <a:endParaRPr lang="en-US" sz="2400" dirty="0">
              <a:solidFill>
                <a:schemeClr val="bg1"/>
              </a:solidFill>
            </a:endParaRPr>
          </a:p>
          <a:p>
            <a:pPr marL="1371600" lvl="2" indent="-457200">
              <a:buFont typeface="+mj-lt"/>
              <a:buAutoNum type="alphaLcPeriod"/>
            </a:pPr>
            <a:r>
              <a:rPr lang="en-US" sz="2400" dirty="0">
                <a:solidFill>
                  <a:schemeClr val="bg1"/>
                </a:solidFill>
              </a:rPr>
              <a:t>The market is in equilibrium.</a:t>
            </a:r>
          </a:p>
          <a:p>
            <a:pPr marL="1371600" lvl="2" indent="-457200">
              <a:buFont typeface="+mj-lt"/>
              <a:buAutoNum type="alphaLcPeriod"/>
            </a:pPr>
            <a:endParaRPr lang="en-US" sz="2400" dirty="0">
              <a:solidFill>
                <a:schemeClr val="bg1"/>
              </a:solidFill>
            </a:endParaRPr>
          </a:p>
          <a:p>
            <a:pPr marL="1371600" lvl="2" indent="-457200">
              <a:buFont typeface="+mj-lt"/>
              <a:buAutoNum type="alphaLcPeriod"/>
            </a:pPr>
            <a:r>
              <a:rPr lang="en-US" sz="2400" dirty="0">
                <a:solidFill>
                  <a:schemeClr val="bg1"/>
                </a:solidFill>
              </a:rPr>
              <a:t>Musical instrument firms will enter the market.</a:t>
            </a:r>
          </a:p>
        </p:txBody>
      </p:sp>
    </p:spTree>
    <p:extLst>
      <p:ext uri="{BB962C8B-B14F-4D97-AF65-F5344CB8AC3E}">
        <p14:creationId xmlns:p14="http://schemas.microsoft.com/office/powerpoint/2010/main" val="301011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B61DF1-5852-424C-961A-E94C5A0CE8D2}"/>
              </a:ext>
            </a:extLst>
          </p:cNvPr>
          <p:cNvSpPr/>
          <p:nvPr/>
        </p:nvSpPr>
        <p:spPr>
          <a:xfrm>
            <a:off x="1881188" y="1354635"/>
            <a:ext cx="8429624" cy="43749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3785652"/>
          </a:xfrm>
          <a:prstGeom prst="rect">
            <a:avLst/>
          </a:prstGeom>
          <a:solidFill>
            <a:srgbClr val="627981"/>
          </a:solidFill>
        </p:spPr>
        <p:txBody>
          <a:bodyPr wrap="square" rtlCol="0">
            <a:spAutoFit/>
          </a:bodyPr>
          <a:lstStyle/>
          <a:p>
            <a:pPr algn="ctr"/>
            <a:r>
              <a:rPr lang="en-US" sz="2400" dirty="0">
                <a:solidFill>
                  <a:schemeClr val="bg1"/>
                </a:solidFill>
              </a:rPr>
              <a:t>The price of a guitar is $100, and the average total cost is $80.</a:t>
            </a:r>
          </a:p>
          <a:p>
            <a:pPr algn="ctr"/>
            <a:endParaRPr lang="en-US" sz="2400" dirty="0">
              <a:solidFill>
                <a:schemeClr val="bg1"/>
              </a:solidFill>
            </a:endParaRPr>
          </a:p>
          <a:p>
            <a:pPr algn="ctr"/>
            <a:r>
              <a:rPr lang="en-US" sz="2400" dirty="0">
                <a:solidFill>
                  <a:schemeClr val="bg1"/>
                </a:solidFill>
              </a:rPr>
              <a:t>Based on this information, which of the following statements is true?</a:t>
            </a:r>
          </a:p>
          <a:p>
            <a:pPr algn="ctr"/>
            <a:endParaRPr lang="en-US" sz="2400" i="1" dirty="0">
              <a:solidFill>
                <a:schemeClr val="bg1"/>
              </a:solidFill>
            </a:endParaRPr>
          </a:p>
          <a:p>
            <a:pPr marL="1371600" lvl="2" indent="-457200">
              <a:buFont typeface="+mj-lt"/>
              <a:buAutoNum type="alphaLcPeriod" startAt="3"/>
            </a:pPr>
            <a:r>
              <a:rPr lang="en-US" sz="2400" u="sng" dirty="0">
                <a:solidFill>
                  <a:schemeClr val="bg1"/>
                </a:solidFill>
              </a:rPr>
              <a:t>Musical instrument firms will enter the market.</a:t>
            </a:r>
          </a:p>
          <a:p>
            <a:pPr algn="ctr"/>
            <a:endParaRPr lang="en-US" sz="2400" i="1" dirty="0">
              <a:solidFill>
                <a:schemeClr val="bg1"/>
              </a:solidFill>
            </a:endParaRPr>
          </a:p>
          <a:p>
            <a:pPr algn="ctr"/>
            <a:r>
              <a:rPr lang="en-US" sz="2400" dirty="0">
                <a:solidFill>
                  <a:schemeClr val="bg1"/>
                </a:solidFill>
              </a:rPr>
              <a:t>When </a:t>
            </a:r>
            <a:r>
              <a:rPr lang="en-US" sz="2400" i="1" dirty="0">
                <a:solidFill>
                  <a:schemeClr val="bg1"/>
                </a:solidFill>
              </a:rPr>
              <a:t>P</a:t>
            </a:r>
            <a:r>
              <a:rPr lang="en-US" sz="2400" dirty="0">
                <a:solidFill>
                  <a:schemeClr val="bg1"/>
                </a:solidFill>
              </a:rPr>
              <a:t> &gt; </a:t>
            </a:r>
            <a:r>
              <a:rPr lang="en-US" sz="2400" i="1" dirty="0">
                <a:solidFill>
                  <a:schemeClr val="bg1"/>
                </a:solidFill>
              </a:rPr>
              <a:t>ATC</a:t>
            </a:r>
            <a:r>
              <a:rPr lang="en-US" sz="2400" dirty="0">
                <a:solidFill>
                  <a:schemeClr val="bg1"/>
                </a:solidFill>
              </a:rPr>
              <a:t>, firms in the industry are earning a profit in the short run. Economic profits attract other firms to enter the market.</a:t>
            </a:r>
          </a:p>
        </p:txBody>
      </p:sp>
    </p:spTree>
    <p:extLst>
      <p:ext uri="{BB962C8B-B14F-4D97-AF65-F5344CB8AC3E}">
        <p14:creationId xmlns:p14="http://schemas.microsoft.com/office/powerpoint/2010/main" val="3082728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Long-Run Adjustment and Industry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789374"/>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Whenever there are expansions in an industry, costs of production for the existing and new firms can stay the same, increase, or decrease.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constant-cost industry</a:t>
              </a:r>
              <a:r>
                <a:rPr lang="en-US" sz="2000" dirty="0">
                  <a:solidFill>
                    <a:schemeClr val="bg1"/>
                  </a:solidFill>
                </a:rPr>
                <a:t>, as demand increases, the cost of production for firms stays the same.</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an </a:t>
              </a:r>
              <a:r>
                <a:rPr lang="en-US" sz="2000" b="1" dirty="0">
                  <a:solidFill>
                    <a:schemeClr val="bg1"/>
                  </a:solidFill>
                </a:rPr>
                <a:t>increasing-cost industry</a:t>
              </a:r>
              <a:r>
                <a:rPr lang="en-US" sz="2000" dirty="0">
                  <a:solidFill>
                    <a:schemeClr val="bg1"/>
                  </a:solidFill>
                </a:rPr>
                <a:t>, as demand increases, the cost of production for firms increases.</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decreasing-cost industry</a:t>
              </a:r>
              <a:r>
                <a:rPr lang="en-US" sz="2000" dirty="0">
                  <a:solidFill>
                    <a:schemeClr val="bg1"/>
                  </a:solidFill>
                </a:rPr>
                <a:t>, as demand increases, the cost of production for firms decreases.</a:t>
              </a:r>
            </a:p>
          </p:txBody>
        </p:sp>
      </p:grpSp>
    </p:spTree>
    <p:extLst>
      <p:ext uri="{BB962C8B-B14F-4D97-AF65-F5344CB8AC3E}">
        <p14:creationId xmlns:p14="http://schemas.microsoft.com/office/powerpoint/2010/main" val="1925597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6"/>
            <a:ext cx="4029079" cy="2281013"/>
            <a:chOff x="542922" y="1736761"/>
            <a:chExt cx="8058155" cy="1176505"/>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16731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an increase in market demand and price, the supply curve shifts to the right with new firms' entry and stops at the point where the new long-run equilibrium intersects at the same market price as before.</a:t>
              </a:r>
            </a:p>
          </p:txBody>
        </p:sp>
      </p:grpSp>
      <p:grpSp>
        <p:nvGrpSpPr>
          <p:cNvPr id="12" name="Group 11">
            <a:extLst>
              <a:ext uri="{FF2B5EF4-FFF2-40B4-BE49-F238E27FC236}">
                <a16:creationId xmlns:a16="http://schemas.microsoft.com/office/drawing/2014/main" id="{547575AA-D126-476E-9D9E-B175978A1F10}"/>
              </a:ext>
            </a:extLst>
          </p:cNvPr>
          <p:cNvGrpSpPr/>
          <p:nvPr/>
        </p:nvGrpSpPr>
        <p:grpSpPr>
          <a:xfrm>
            <a:off x="1881188" y="3992016"/>
            <a:ext cx="4029079" cy="1983116"/>
            <a:chOff x="542922" y="1736761"/>
            <a:chExt cx="8058155" cy="1176504"/>
          </a:xfrm>
          <a:solidFill>
            <a:srgbClr val="627981"/>
          </a:solidFill>
        </p:grpSpPr>
        <p:sp>
          <p:nvSpPr>
            <p:cNvPr id="13" name="Rectangle 12">
              <a:extLst>
                <a:ext uri="{FF2B5EF4-FFF2-40B4-BE49-F238E27FC236}">
                  <a16:creationId xmlns:a16="http://schemas.microsoft.com/office/drawing/2014/main" id="{EF582F8B-4B45-4F69-837F-179D44687628}"/>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C95E18A1-75C4-4A00-901A-83AA79309E3D}"/>
                </a:ext>
              </a:extLst>
            </p:cNvPr>
            <p:cNvSpPr txBox="1"/>
            <p:nvPr/>
          </p:nvSpPr>
          <p:spPr>
            <a:xfrm>
              <a:off x="542922" y="1745949"/>
              <a:ext cx="7807571" cy="100009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supply curve is very elastic because there are many similar firms that can produce output, and there is a perfectly elastic supply of inputs.</a:t>
              </a:r>
            </a:p>
          </p:txBody>
        </p:sp>
      </p:grpSp>
      <p:pic>
        <p:nvPicPr>
          <p:cNvPr id="3" name="Picture 2" descr="A graph depicting a constant-cost industry with two upward-sloping supply curves, two downward-sloping demand curves, and a horizontal long-run supply curve.">
            <a:extLst>
              <a:ext uri="{FF2B5EF4-FFF2-40B4-BE49-F238E27FC236}">
                <a16:creationId xmlns:a16="http://schemas.microsoft.com/office/drawing/2014/main" id="{F91FE460-CC72-465D-8C59-C63BABE5E6C6}"/>
              </a:ext>
            </a:extLst>
          </p:cNvPr>
          <p:cNvPicPr>
            <a:picLocks noChangeAspect="1"/>
          </p:cNvPicPr>
          <p:nvPr/>
        </p:nvPicPr>
        <p:blipFill>
          <a:blip r:embed="rId3"/>
          <a:stretch>
            <a:fillRect/>
          </a:stretch>
        </p:blipFill>
        <p:spPr>
          <a:xfrm>
            <a:off x="6407027" y="1581536"/>
            <a:ext cx="4802068" cy="5141764"/>
          </a:xfrm>
          <a:prstGeom prst="rect">
            <a:avLst/>
          </a:prstGeom>
        </p:spPr>
      </p:pic>
    </p:spTree>
    <p:extLst>
      <p:ext uri="{BB962C8B-B14F-4D97-AF65-F5344CB8AC3E}">
        <p14:creationId xmlns:p14="http://schemas.microsoft.com/office/powerpoint/2010/main" val="2880090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Increasing-Cost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7"/>
            <a:ext cx="4029079" cy="1983116"/>
            <a:chOff x="542922" y="1736761"/>
            <a:chExt cx="8058155" cy="1176504"/>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00009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market expands, the old and new firms experience increases in their costs of production, which makes the new zero-profit level intersect at a higher price than before.</a:t>
              </a:r>
            </a:p>
          </p:txBody>
        </p:sp>
      </p:grpSp>
      <p:grpSp>
        <p:nvGrpSpPr>
          <p:cNvPr id="12" name="Group 11">
            <a:extLst>
              <a:ext uri="{FF2B5EF4-FFF2-40B4-BE49-F238E27FC236}">
                <a16:creationId xmlns:a16="http://schemas.microsoft.com/office/drawing/2014/main" id="{7B2D9F77-C9A9-4282-90AA-4AC759E2BCF7}"/>
              </a:ext>
            </a:extLst>
          </p:cNvPr>
          <p:cNvGrpSpPr/>
          <p:nvPr/>
        </p:nvGrpSpPr>
        <p:grpSpPr>
          <a:xfrm>
            <a:off x="1881188" y="3678839"/>
            <a:ext cx="4029079" cy="1050816"/>
            <a:chOff x="542922" y="1736761"/>
            <a:chExt cx="8058155" cy="1176504"/>
          </a:xfrm>
          <a:solidFill>
            <a:srgbClr val="627981"/>
          </a:solidFill>
        </p:grpSpPr>
        <p:sp>
          <p:nvSpPr>
            <p:cNvPr id="13" name="Rectangle 12">
              <a:extLst>
                <a:ext uri="{FF2B5EF4-FFF2-40B4-BE49-F238E27FC236}">
                  <a16:creationId xmlns:a16="http://schemas.microsoft.com/office/drawing/2014/main" id="{10FF483F-AB24-4072-89F2-A52C516D91BA}"/>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DED248F-DBB5-45F9-94F8-19D7D7A0785E}"/>
                </a:ext>
              </a:extLst>
            </p:cNvPr>
            <p:cNvSpPr txBox="1"/>
            <p:nvPr/>
          </p:nvSpPr>
          <p:spPr>
            <a:xfrm>
              <a:off x="542922" y="1745949"/>
              <a:ext cx="7807571" cy="60255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Companies may have to deal with limited inputs, such as skilled labor. </a:t>
              </a:r>
            </a:p>
          </p:txBody>
        </p:sp>
      </p:grpSp>
      <p:grpSp>
        <p:nvGrpSpPr>
          <p:cNvPr id="15" name="Group 14">
            <a:extLst>
              <a:ext uri="{FF2B5EF4-FFF2-40B4-BE49-F238E27FC236}">
                <a16:creationId xmlns:a16="http://schemas.microsoft.com/office/drawing/2014/main" id="{192601DF-20BA-4B9B-8740-8EEC4D1BF08B}"/>
              </a:ext>
            </a:extLst>
          </p:cNvPr>
          <p:cNvGrpSpPr/>
          <p:nvPr/>
        </p:nvGrpSpPr>
        <p:grpSpPr>
          <a:xfrm>
            <a:off x="1881188" y="4855874"/>
            <a:ext cx="4029079" cy="1050816"/>
            <a:chOff x="542922" y="1736761"/>
            <a:chExt cx="8058155" cy="1176504"/>
          </a:xfrm>
          <a:solidFill>
            <a:srgbClr val="627981"/>
          </a:solidFill>
        </p:grpSpPr>
        <p:sp>
          <p:nvSpPr>
            <p:cNvPr id="16" name="Rectangle 15">
              <a:extLst>
                <a:ext uri="{FF2B5EF4-FFF2-40B4-BE49-F238E27FC236}">
                  <a16:creationId xmlns:a16="http://schemas.microsoft.com/office/drawing/2014/main" id="{001BAA07-4CB7-4694-9F19-0C04E5DAB486}"/>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D252EDB7-754B-4634-8806-1B3291EA5A58}"/>
                </a:ext>
              </a:extLst>
            </p:cNvPr>
            <p:cNvSpPr txBox="1"/>
            <p:nvPr/>
          </p:nvSpPr>
          <p:spPr>
            <a:xfrm>
              <a:off x="542922" y="1745949"/>
              <a:ext cx="7807571" cy="11371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industry supply curve is more inelastic than in a constant-cost industry.</a:t>
              </a:r>
            </a:p>
          </p:txBody>
        </p:sp>
      </p:grpSp>
      <p:pic>
        <p:nvPicPr>
          <p:cNvPr id="4" name="Picture 3" descr="A graph depicting an increasing-cost industry with two upward-sloping supply curves, two downward-sloping demand curves, and an upward-sloping long-run supply curve.">
            <a:extLst>
              <a:ext uri="{FF2B5EF4-FFF2-40B4-BE49-F238E27FC236}">
                <a16:creationId xmlns:a16="http://schemas.microsoft.com/office/drawing/2014/main" id="{5F223F56-5ECE-4854-AE81-7DD760A0C17B}"/>
              </a:ext>
            </a:extLst>
          </p:cNvPr>
          <p:cNvPicPr>
            <a:picLocks noChangeAspect="1"/>
          </p:cNvPicPr>
          <p:nvPr/>
        </p:nvPicPr>
        <p:blipFill>
          <a:blip r:embed="rId3"/>
          <a:stretch>
            <a:fillRect/>
          </a:stretch>
        </p:blipFill>
        <p:spPr>
          <a:xfrm>
            <a:off x="6375611" y="1531190"/>
            <a:ext cx="4735875" cy="5138928"/>
          </a:xfrm>
          <a:prstGeom prst="rect">
            <a:avLst/>
          </a:prstGeom>
        </p:spPr>
      </p:pic>
    </p:spTree>
    <p:extLst>
      <p:ext uri="{BB962C8B-B14F-4D97-AF65-F5344CB8AC3E}">
        <p14:creationId xmlns:p14="http://schemas.microsoft.com/office/powerpoint/2010/main" val="38613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Decreasing-Cost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7"/>
            <a:ext cx="4029079" cy="1983116"/>
            <a:chOff x="542922" y="1736761"/>
            <a:chExt cx="8058155" cy="1176504"/>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1503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market expands, the old and new firms experience lower costs of production, which makes the new zero-profit level intersect at a lower price than before.</a:t>
              </a:r>
            </a:p>
          </p:txBody>
        </p:sp>
      </p:grpSp>
      <p:grpSp>
        <p:nvGrpSpPr>
          <p:cNvPr id="12" name="Group 11">
            <a:extLst>
              <a:ext uri="{FF2B5EF4-FFF2-40B4-BE49-F238E27FC236}">
                <a16:creationId xmlns:a16="http://schemas.microsoft.com/office/drawing/2014/main" id="{7B2D9F77-C9A9-4282-90AA-4AC759E2BCF7}"/>
              </a:ext>
            </a:extLst>
          </p:cNvPr>
          <p:cNvGrpSpPr/>
          <p:nvPr/>
        </p:nvGrpSpPr>
        <p:grpSpPr>
          <a:xfrm>
            <a:off x="1881188" y="3678839"/>
            <a:ext cx="4029079" cy="2562751"/>
            <a:chOff x="542922" y="1736761"/>
            <a:chExt cx="8058155" cy="2869281"/>
          </a:xfrm>
          <a:solidFill>
            <a:srgbClr val="627981"/>
          </a:solidFill>
        </p:grpSpPr>
        <p:sp>
          <p:nvSpPr>
            <p:cNvPr id="13" name="Rectangle 12">
              <a:extLst>
                <a:ext uri="{FF2B5EF4-FFF2-40B4-BE49-F238E27FC236}">
                  <a16:creationId xmlns:a16="http://schemas.microsoft.com/office/drawing/2014/main" id="{10FF483F-AB24-4072-89F2-A52C516D91BA}"/>
                </a:ext>
              </a:extLst>
            </p:cNvPr>
            <p:cNvSpPr/>
            <p:nvPr/>
          </p:nvSpPr>
          <p:spPr>
            <a:xfrm>
              <a:off x="542924" y="1736761"/>
              <a:ext cx="8058153" cy="28692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DED248F-DBB5-45F9-94F8-19D7D7A0785E}"/>
                </a:ext>
              </a:extLst>
            </p:cNvPr>
            <p:cNvSpPr txBox="1"/>
            <p:nvPr/>
          </p:nvSpPr>
          <p:spPr>
            <a:xfrm>
              <a:off x="542922" y="1745949"/>
              <a:ext cx="7807571" cy="251550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industry and all the firms in it are experiencing falling average total costs. This can be due to an improvement in technology in the entire industry or an increase in the availability of employees.</a:t>
              </a:r>
            </a:p>
          </p:txBody>
        </p:sp>
      </p:grpSp>
      <p:pic>
        <p:nvPicPr>
          <p:cNvPr id="3" name="Picture 2" descr="A graph depicting a decreasing-cost industry with two upward-sloping supply curves, two downward-sloping demand curves, and a downward-sloping long-run supply curve.">
            <a:extLst>
              <a:ext uri="{FF2B5EF4-FFF2-40B4-BE49-F238E27FC236}">
                <a16:creationId xmlns:a16="http://schemas.microsoft.com/office/drawing/2014/main" id="{108A668F-B1E2-4B37-B4AE-F31EBCC2FF7F}"/>
              </a:ext>
            </a:extLst>
          </p:cNvPr>
          <p:cNvPicPr>
            <a:picLocks noChangeAspect="1"/>
          </p:cNvPicPr>
          <p:nvPr/>
        </p:nvPicPr>
        <p:blipFill>
          <a:blip r:embed="rId3"/>
          <a:stretch>
            <a:fillRect/>
          </a:stretch>
        </p:blipFill>
        <p:spPr>
          <a:xfrm>
            <a:off x="6407027" y="1492700"/>
            <a:ext cx="4852140" cy="5138928"/>
          </a:xfrm>
          <a:prstGeom prst="rect">
            <a:avLst/>
          </a:prstGeom>
        </p:spPr>
      </p:pic>
    </p:spTree>
    <p:extLst>
      <p:ext uri="{BB962C8B-B14F-4D97-AF65-F5344CB8AC3E}">
        <p14:creationId xmlns:p14="http://schemas.microsoft.com/office/powerpoint/2010/main" val="1219539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688974"/>
            <a:ext cx="8851342" cy="3785652"/>
          </a:xfrm>
          <a:prstGeom prst="rect">
            <a:avLst/>
          </a:prstGeom>
          <a:solidFill>
            <a:srgbClr val="627981"/>
          </a:solidFill>
        </p:spPr>
        <p:txBody>
          <a:bodyPr wrap="square" rtlCol="0" anchor="ctr">
            <a:spAutoFit/>
          </a:bodyPr>
          <a:lstStyle/>
          <a:p>
            <a:pPr algn="ctr"/>
            <a:r>
              <a:rPr lang="en-US" sz="2400" dirty="0">
                <a:solidFill>
                  <a:schemeClr val="bg1"/>
                </a:solidFill>
              </a:rPr>
              <a:t>Suppose you operate a small cleaning business, and the industry is currently in long-run equilibrium. However, the economy is in good shape, and more people decide that they would like to hire people to clean their houses. Because the economy is strong, as more people get into the cleaning business, there will be an increase in wages for house cleaners. Think about how you would demonstrate this situation. Determine what type of cost industry you are in and what the adjustment process back to equilibrium will be. Did you earn an economic profit? What will the long-run supply curve look like when equilibrium is restored?</a:t>
            </a:r>
          </a:p>
        </p:txBody>
      </p:sp>
    </p:spTree>
    <p:extLst>
      <p:ext uri="{BB962C8B-B14F-4D97-AF65-F5344CB8AC3E}">
        <p14:creationId xmlns:p14="http://schemas.microsoft.com/office/powerpoint/2010/main" val="257279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Entry and Exit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9" y="5347011"/>
            <a:ext cx="8429624" cy="738664"/>
          </a:xfrm>
          <a:prstGeom prst="rect">
            <a:avLst/>
          </a:prstGeom>
          <a:solidFill>
            <a:srgbClr val="627981"/>
          </a:solidFill>
        </p:spPr>
        <p:txBody>
          <a:bodyPr wrap="square" rtlCol="0">
            <a:spAutoFit/>
          </a:bodyPr>
          <a:lstStyle/>
          <a:p>
            <a:pPr algn="ctr"/>
            <a:r>
              <a:rPr lang="en-US" sz="2100" dirty="0">
                <a:solidFill>
                  <a:schemeClr val="bg1"/>
                </a:solidFill>
              </a:rPr>
              <a:t>Profit is the measurement that determines whether a firm stays in business or not. Firms will close if they are making losses in the long run.</a:t>
            </a:r>
          </a:p>
        </p:txBody>
      </p:sp>
      <p:pic>
        <p:nvPicPr>
          <p:cNvPr id="4" name="Picture 3" descr="Picture of a store with a sign out front that reads &quot;Out of Business&quot;">
            <a:extLst>
              <a:ext uri="{FF2B5EF4-FFF2-40B4-BE49-F238E27FC236}">
                <a16:creationId xmlns:a16="http://schemas.microsoft.com/office/drawing/2014/main" id="{DC04C8C6-D3BE-4502-B6FD-7C149EA4A67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488217" y="1510989"/>
            <a:ext cx="5215565" cy="3473966"/>
          </a:xfrm>
          <a:prstGeom prst="rect">
            <a:avLst/>
          </a:prstGeom>
        </p:spPr>
      </p:pic>
    </p:spTree>
    <p:extLst>
      <p:ext uri="{BB962C8B-B14F-4D97-AF65-F5344CB8AC3E}">
        <p14:creationId xmlns:p14="http://schemas.microsoft.com/office/powerpoint/2010/main" val="1565769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long run, firms will respond to profits through a process of entry, where existing firms expand output and new firms enter the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Conversely, firms will react to losses in the long run through a process of exit, in which existing firms cease production altogether.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Through the process of entry in response to profits and exit in response to losses, the price level in a perfectly competitive market will move toward the zero-profit point, where the marginal cost curve crosses the </a:t>
            </a:r>
            <a:r>
              <a:rPr lang="en-US" sz="2000" i="1" dirty="0">
                <a:solidFill>
                  <a:schemeClr val="bg1"/>
                </a:solidFill>
              </a:rPr>
              <a:t>AC</a:t>
            </a:r>
            <a:r>
              <a:rPr lang="en-US" sz="2000" dirty="0">
                <a:solidFill>
                  <a:schemeClr val="bg1"/>
                </a:solidFill>
              </a:rPr>
              <a:t> curve at the minimum of the average cost curve.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long-run supply curve shows the long-run output supplied by firms in three different types of industries</a:t>
            </a:r>
            <a:r>
              <a:rPr lang="en-US" sz="2000">
                <a:solidFill>
                  <a:schemeClr val="bg1"/>
                </a:solidFill>
              </a:rPr>
              <a:t>: constant-cost, increasing-cost</a:t>
            </a:r>
            <a:r>
              <a:rPr lang="en-US" sz="2000" dirty="0">
                <a:solidFill>
                  <a:schemeClr val="bg1"/>
                </a:solidFill>
              </a:rPr>
              <a:t>, </a:t>
            </a:r>
            <a:r>
              <a:rPr lang="en-US" sz="2000">
                <a:solidFill>
                  <a:schemeClr val="bg1"/>
                </a:solidFill>
              </a:rPr>
              <a:t>and decreasing-cost</a:t>
            </a:r>
            <a:r>
              <a:rPr lang="en-US" sz="2000" dirty="0">
                <a:solidFill>
                  <a:schemeClr val="bg1"/>
                </a:solidFill>
              </a:rPr>
              <a: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Short Run and 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difference between the long run and the short run is not a specific period of time; it depends on the firms in an industry.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distinction between the short run and the long run is more technical.</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firms cannot change the amount of one or more (fixed) inputs.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4353044"/>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1" y="191086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long run, a firm can adjust all factors of production.</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Entry &amp; Exit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7909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competitive market, profits incite businesses to charge, while losses incite businesses to flee.</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1" y="2503696"/>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new firms enter the industry in response to increased industry profits, it is called </a:t>
              </a:r>
              <a:r>
                <a:rPr lang="en-US" sz="2000" b="1" dirty="0">
                  <a:solidFill>
                    <a:schemeClr val="bg1"/>
                  </a:solidFill>
                </a:rPr>
                <a:t>entry</a:t>
              </a:r>
              <a:r>
                <a:rPr lang="en-US" sz="2000" dirty="0">
                  <a:solidFill>
                    <a:schemeClr val="bg1"/>
                  </a:solidFill>
                </a:rPr>
                <a:t> into the market.</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1" y="3423961"/>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process of leaving industries in response to a sustained pattern of losses is called </a:t>
              </a:r>
              <a:r>
                <a:rPr lang="en-US" sz="2000" b="1" dirty="0">
                  <a:solidFill>
                    <a:schemeClr val="bg1"/>
                  </a:solidFill>
                </a:rPr>
                <a:t>exit</a:t>
              </a:r>
              <a:r>
                <a:rPr lang="en-US" sz="2000" dirty="0">
                  <a:solidFill>
                    <a:schemeClr val="bg1"/>
                  </a:solidFill>
                </a:rPr>
                <a:t>.</a:t>
              </a:r>
            </a:p>
          </p:txBody>
        </p:sp>
      </p:grpSp>
    </p:spTree>
    <p:extLst>
      <p:ext uri="{BB962C8B-B14F-4D97-AF65-F5344CB8AC3E}">
        <p14:creationId xmlns:p14="http://schemas.microsoft.com/office/powerpoint/2010/main" val="2797931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Entry and Exit Lead to Zero Profits in the 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perfectly competitive firm acting alone can affect the market price.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the combination of many firms entering or exiting the market will affect overall supply in the market.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turn, a shift in supply for the market as a whole will affect the market price.</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1" y="4353044"/>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Entry and exit in the market results in a process that, in the long run, pushes the price down to minimum average total costs.</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5277087"/>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price is pushed to minimum average total costs, all firms are earning zero profits.</a:t>
              </a:r>
            </a:p>
          </p:txBody>
        </p:sp>
      </p:grpSp>
    </p:spTree>
    <p:extLst>
      <p:ext uri="{BB962C8B-B14F-4D97-AF65-F5344CB8AC3E}">
        <p14:creationId xmlns:p14="http://schemas.microsoft.com/office/powerpoint/2010/main" val="1302170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2B7D27A1-492C-42BF-81FC-BA682DF696A8}"/>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Initial Long-Run Equilibrium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Assume the market is in long-run equilibrium, where firms earn zero economic profits at the output level where </a:t>
            </a:r>
            <a:r>
              <a:rPr lang="en-US" sz="2000" i="1" dirty="0">
                <a:solidFill>
                  <a:schemeClr val="bg1"/>
                </a:solidFill>
              </a:rPr>
              <a:t>P </a:t>
            </a:r>
            <a:r>
              <a:rPr lang="en-US" sz="2000" dirty="0">
                <a:solidFill>
                  <a:schemeClr val="bg1"/>
                </a:solidFill>
              </a:rPr>
              <a:t>= </a:t>
            </a:r>
            <a:r>
              <a:rPr lang="en-US" sz="2000" i="1" dirty="0">
                <a:solidFill>
                  <a:schemeClr val="bg1"/>
                </a:solidFill>
              </a:rPr>
              <a:t>MR </a:t>
            </a:r>
            <a:r>
              <a:rPr lang="en-US" sz="2000" dirty="0">
                <a:solidFill>
                  <a:schemeClr val="bg1"/>
                </a:solidFill>
              </a:rPr>
              <a:t>= </a:t>
            </a:r>
            <a:r>
              <a:rPr lang="en-US" sz="2000" i="1" dirty="0">
                <a:solidFill>
                  <a:schemeClr val="bg1"/>
                </a:solidFill>
              </a:rPr>
              <a:t>MC</a:t>
            </a:r>
            <a:r>
              <a:rPr lang="en-US" sz="2000" dirty="0">
                <a:solidFill>
                  <a:schemeClr val="bg1"/>
                </a:solidFill>
              </a:rPr>
              <a:t> and </a:t>
            </a:r>
            <a:r>
              <a:rPr lang="en-US" sz="2000" i="1" dirty="0">
                <a:solidFill>
                  <a:schemeClr val="bg1"/>
                </a:solidFill>
              </a:rPr>
              <a:t>P </a:t>
            </a:r>
            <a:r>
              <a:rPr lang="en-US" sz="2000" dirty="0">
                <a:solidFill>
                  <a:schemeClr val="bg1"/>
                </a:solidFill>
              </a:rPr>
              <a:t>= </a:t>
            </a:r>
            <a:r>
              <a:rPr lang="en-US" sz="2000" i="1" dirty="0">
                <a:solidFill>
                  <a:schemeClr val="bg1"/>
                </a:solidFill>
              </a:rPr>
              <a:t>AC</a:t>
            </a:r>
            <a:r>
              <a:rPr lang="en-US" sz="2000" dirty="0">
                <a:solidFill>
                  <a:schemeClr val="bg1"/>
                </a:solidFill>
              </a:rPr>
              <a:t>.</a:t>
            </a:r>
          </a:p>
        </p:txBody>
      </p:sp>
      <p:sp>
        <p:nvSpPr>
          <p:cNvPr id="8" name="Oval 7">
            <a:extLst>
              <a:ext uri="{FF2B5EF4-FFF2-40B4-BE49-F238E27FC236}">
                <a16:creationId xmlns:a16="http://schemas.microsoft.com/office/drawing/2014/main" id="{BD5CEDE2-19D2-40A3-83EF-DB6D2680BFE3}"/>
              </a:ext>
            </a:extLst>
          </p:cNvPr>
          <p:cNvSpPr/>
          <p:nvPr/>
        </p:nvSpPr>
        <p:spPr>
          <a:xfrm>
            <a:off x="2843218" y="3980647"/>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35F2EF0-46C4-4D43-AEF2-D7CADCF6E97C}"/>
              </a:ext>
            </a:extLst>
          </p:cNvPr>
          <p:cNvSpPr/>
          <p:nvPr/>
        </p:nvSpPr>
        <p:spPr>
          <a:xfrm>
            <a:off x="8364031" y="3980647"/>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734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E7B681DB-9D35-4AB3-8300-F81FC72C84B1}"/>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Increased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Increased demand for the market’s product causes price to rise, meaning the firms in the market will be earning economic profit.</a:t>
            </a:r>
          </a:p>
        </p:txBody>
      </p:sp>
      <p:sp>
        <p:nvSpPr>
          <p:cNvPr id="7" name="Oval 6">
            <a:extLst>
              <a:ext uri="{FF2B5EF4-FFF2-40B4-BE49-F238E27FC236}">
                <a16:creationId xmlns:a16="http://schemas.microsoft.com/office/drawing/2014/main" id="{C177E250-2450-4D3F-97CA-7B6D4DE09C9E}"/>
              </a:ext>
            </a:extLst>
          </p:cNvPr>
          <p:cNvSpPr/>
          <p:nvPr/>
        </p:nvSpPr>
        <p:spPr>
          <a:xfrm>
            <a:off x="3270919" y="3529790"/>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B8D71800-42BE-44B2-B069-F32FCC962C94}"/>
              </a:ext>
            </a:extLst>
          </p:cNvPr>
          <p:cNvCxnSpPr>
            <a:cxnSpLocks/>
          </p:cNvCxnSpPr>
          <p:nvPr/>
        </p:nvCxnSpPr>
        <p:spPr>
          <a:xfrm flipV="1">
            <a:off x="2999004" y="3854755"/>
            <a:ext cx="252251" cy="264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BF9B3256-12D6-45D5-BAF8-39BF5B64FDA6}"/>
              </a:ext>
            </a:extLst>
          </p:cNvPr>
          <p:cNvSpPr/>
          <p:nvPr/>
        </p:nvSpPr>
        <p:spPr>
          <a:xfrm>
            <a:off x="6725265" y="3726426"/>
            <a:ext cx="2143432" cy="589935"/>
          </a:xfrm>
          <a:prstGeom prst="rect">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14842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21A9C96C-F1A9-4668-BB97-C88A1FBCFE46}"/>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1570160" y="1350086"/>
            <a:ext cx="8960187" cy="707886"/>
          </a:xfrm>
          <a:prstGeom prst="rect">
            <a:avLst/>
          </a:prstGeom>
          <a:solidFill>
            <a:srgbClr val="627981"/>
          </a:solidFill>
        </p:spPr>
        <p:txBody>
          <a:bodyPr wrap="square" rtlCol="0">
            <a:spAutoFit/>
          </a:bodyPr>
          <a:lstStyle/>
          <a:p>
            <a:pPr algn="ctr"/>
            <a:r>
              <a:rPr lang="en-US" sz="2000" dirty="0">
                <a:solidFill>
                  <a:schemeClr val="bg1"/>
                </a:solidFill>
              </a:rPr>
              <a:t>The higher price induces existing firms to increase output. Economic profits also attract other firms to enter the market, shifting the market supply curve to the right.</a:t>
            </a:r>
          </a:p>
        </p:txBody>
      </p:sp>
      <p:cxnSp>
        <p:nvCxnSpPr>
          <p:cNvPr id="9" name="Straight Arrow Connector 8">
            <a:extLst>
              <a:ext uri="{FF2B5EF4-FFF2-40B4-BE49-F238E27FC236}">
                <a16:creationId xmlns:a16="http://schemas.microsoft.com/office/drawing/2014/main" id="{B8D71800-42BE-44B2-B069-F32FCC962C94}"/>
              </a:ext>
            </a:extLst>
          </p:cNvPr>
          <p:cNvCxnSpPr>
            <a:cxnSpLocks/>
          </p:cNvCxnSpPr>
          <p:nvPr/>
        </p:nvCxnSpPr>
        <p:spPr>
          <a:xfrm>
            <a:off x="3784403" y="3605981"/>
            <a:ext cx="310054" cy="2735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01F6853-A5C2-473B-AF7A-1371D9277228}"/>
              </a:ext>
            </a:extLst>
          </p:cNvPr>
          <p:cNvSpPr/>
          <p:nvPr/>
        </p:nvSpPr>
        <p:spPr>
          <a:xfrm>
            <a:off x="8651200" y="4045483"/>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68509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7811BE5-DC56-411C-8D96-2C422BC91B76}"/>
              </a:ext>
            </a:extLst>
          </p:cNvPr>
          <p:cNvPicPr>
            <a:picLocks noChangeAspect="1"/>
          </p:cNvPicPr>
          <p:nvPr/>
        </p:nvPicPr>
        <p:blipFill>
          <a:blip r:embed="rId3"/>
          <a:stretch>
            <a:fillRect/>
          </a:stretch>
        </p:blipFill>
        <p:spPr>
          <a:xfrm>
            <a:off x="966456" y="2270366"/>
            <a:ext cx="10278747" cy="4224894"/>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Zero-Profit Level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064774" y="1350086"/>
            <a:ext cx="8072283" cy="707886"/>
          </a:xfrm>
          <a:prstGeom prst="rect">
            <a:avLst/>
          </a:prstGeom>
          <a:solidFill>
            <a:srgbClr val="627981"/>
          </a:solidFill>
        </p:spPr>
        <p:txBody>
          <a:bodyPr wrap="square" rtlCol="0">
            <a:spAutoFit/>
          </a:bodyPr>
          <a:lstStyle/>
          <a:p>
            <a:pPr algn="ctr"/>
            <a:r>
              <a:rPr lang="en-US" sz="2000" dirty="0">
                <a:solidFill>
                  <a:schemeClr val="bg1"/>
                </a:solidFill>
              </a:rPr>
              <a:t>Firms eventually return to zero economic profit. The price returns to the original price, but there are more firms in the industry, so output is higher.</a:t>
            </a:r>
          </a:p>
        </p:txBody>
      </p:sp>
      <p:sp>
        <p:nvSpPr>
          <p:cNvPr id="2" name="Oval 1">
            <a:extLst>
              <a:ext uri="{FF2B5EF4-FFF2-40B4-BE49-F238E27FC236}">
                <a16:creationId xmlns:a16="http://schemas.microsoft.com/office/drawing/2014/main" id="{008BB13B-B07E-4C8C-83B0-429762358090}"/>
              </a:ext>
            </a:extLst>
          </p:cNvPr>
          <p:cNvSpPr/>
          <p:nvPr/>
        </p:nvSpPr>
        <p:spPr>
          <a:xfrm>
            <a:off x="3739987"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C2F76516-6A9B-4948-85C8-74390293448E}"/>
              </a:ext>
            </a:extLst>
          </p:cNvPr>
          <p:cNvSpPr/>
          <p:nvPr/>
        </p:nvSpPr>
        <p:spPr>
          <a:xfrm>
            <a:off x="8425058"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63879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1684</TotalTime>
  <Words>2627</Words>
  <Application>Microsoft Office PowerPoint</Application>
  <PresentationFormat>Widescreen</PresentationFormat>
  <Paragraphs>225</Paragraphs>
  <Slides>21</Slides>
  <Notes>19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74</cp:revision>
  <dcterms:created xsi:type="dcterms:W3CDTF">2017-06-16T13:06:21Z</dcterms:created>
  <dcterms:modified xsi:type="dcterms:W3CDTF">2022-01-17T18:10:12Z</dcterms:modified>
</cp:coreProperties>
</file>